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3"/>
  </p:notesMasterIdLst>
  <p:handoutMasterIdLst>
    <p:handoutMasterId r:id="rId54"/>
  </p:handoutMasterIdLst>
  <p:sldIdLst>
    <p:sldId id="256" r:id="rId5"/>
    <p:sldId id="262" r:id="rId6"/>
    <p:sldId id="264" r:id="rId7"/>
    <p:sldId id="259" r:id="rId8"/>
    <p:sldId id="261" r:id="rId9"/>
    <p:sldId id="287" r:id="rId10"/>
    <p:sldId id="268" r:id="rId11"/>
    <p:sldId id="265" r:id="rId12"/>
    <p:sldId id="266" r:id="rId13"/>
    <p:sldId id="267" r:id="rId14"/>
    <p:sldId id="299" r:id="rId15"/>
    <p:sldId id="269" r:id="rId16"/>
    <p:sldId id="270" r:id="rId17"/>
    <p:sldId id="297" r:id="rId18"/>
    <p:sldId id="271" r:id="rId19"/>
    <p:sldId id="272" r:id="rId20"/>
    <p:sldId id="273" r:id="rId21"/>
    <p:sldId id="274" r:id="rId22"/>
    <p:sldId id="275" r:id="rId23"/>
    <p:sldId id="276" r:id="rId24"/>
    <p:sldId id="286" r:id="rId25"/>
    <p:sldId id="277" r:id="rId26"/>
    <p:sldId id="278" r:id="rId27"/>
    <p:sldId id="279" r:id="rId28"/>
    <p:sldId id="285" r:id="rId29"/>
    <p:sldId id="280" r:id="rId30"/>
    <p:sldId id="281" r:id="rId31"/>
    <p:sldId id="300" r:id="rId32"/>
    <p:sldId id="301" r:id="rId33"/>
    <p:sldId id="282" r:id="rId34"/>
    <p:sldId id="283" r:id="rId35"/>
    <p:sldId id="284" r:id="rId36"/>
    <p:sldId id="302" r:id="rId37"/>
    <p:sldId id="288" r:id="rId38"/>
    <p:sldId id="289" r:id="rId39"/>
    <p:sldId id="290" r:id="rId40"/>
    <p:sldId id="291" r:id="rId41"/>
    <p:sldId id="296" r:id="rId42"/>
    <p:sldId id="292" r:id="rId43"/>
    <p:sldId id="293" r:id="rId44"/>
    <p:sldId id="306" r:id="rId45"/>
    <p:sldId id="295" r:id="rId46"/>
    <p:sldId id="305" r:id="rId47"/>
    <p:sldId id="294" r:id="rId48"/>
    <p:sldId id="303" r:id="rId49"/>
    <p:sldId id="304" r:id="rId50"/>
    <p:sldId id="307" r:id="rId51"/>
    <p:sldId id="260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035"/>
    <a:srgbClr val="FF6D6D"/>
    <a:srgbClr val="050505"/>
    <a:srgbClr val="FFD85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820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106618F-9C71-4A0B-A58E-0804DEAA854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9F3DFE-3747-4CDC-8C94-BB382B35637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65B069-BAF1-4F66-973D-3A86329E758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FAA775-211D-40EF-9F68-B00A6943E91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887465BD-35EC-4A0A-B621-03999C09B4A7}" type="slidenum">
              <a:t>‹Nº›</a:t>
            </a:fld>
            <a:endParaRPr lang="en-US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1217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14D88E8-376E-410E-9475-5E6EA4538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967DF2D-A9D6-4CA6-835C-F34CEBC1F14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Click to edit the notes format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7BCED2C-5EFA-4C41-9BC2-0C386CA1FA8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694F6E9-EA04-4013-B4BA-B24ACFBBE18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11B524B-7BEF-4C0E-89BF-87B9D430917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977D27BB-2C3C-4CB4-88EB-1FE811DC64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latin typeface="Times New Roman"/>
                <a:ea typeface="DejaVu Sans"/>
                <a:cs typeface="DejaVu Sans"/>
              </a:defRPr>
            </a:lvl1pPr>
          </a:lstStyle>
          <a:p>
            <a:pPr lvl="0"/>
            <a:fld id="{5B4B7DEA-F103-4B4D-A603-310F6C6BFF5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2000" b="0" i="0" u="none" strike="noStrike" kern="1200" cap="none" spc="0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Arial" pitchFamily="18"/>
        <a:ea typeface="DejaVu Sans" pitchFamily="2"/>
        <a:cs typeface="DejaVu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DDE79481-BFBB-4821-A7F8-E391EE5AAD6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FF99443-9D7A-4419-966E-139FA32C1F8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85ABF75-ED66-45E6-8DAB-FE45D553F2B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F14C6E0-E6DB-4271-891E-66CE5E4EF4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BCD8EE0-032B-49B2-8F12-45685C57EF31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223877E-9650-4825-AAE4-42423492E2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4C823A4-FD72-47E0-91E5-61C37E1EA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6432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8070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12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07707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Well-known: </a:t>
            </a:r>
            <a:r>
              <a:rPr lang="en-US" dirty="0" err="1">
                <a:latin typeface="Liberation Sans" pitchFamily="18"/>
              </a:rPr>
              <a:t>Registrados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por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Sistema. NO se </a:t>
            </a:r>
            <a:r>
              <a:rPr lang="en-US" dirty="0" err="1">
                <a:latin typeface="Liberation Sans" pitchFamily="18"/>
              </a:rPr>
              <a:t>pueden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modificar</a:t>
            </a:r>
            <a:endParaRPr lang="en-US" dirty="0">
              <a:latin typeface="Liberation Sans" pitchFamily="18"/>
            </a:endParaRPr>
          </a:p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Permanent: </a:t>
            </a:r>
            <a:r>
              <a:rPr lang="en-US" dirty="0" err="1">
                <a:latin typeface="Liberation Sans" pitchFamily="18"/>
              </a:rPr>
              <a:t>Puedes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registrarlos</a:t>
            </a:r>
            <a:r>
              <a:rPr lang="en-US" dirty="0">
                <a:latin typeface="Liberation Sans" pitchFamily="18"/>
              </a:rPr>
              <a:t> y </a:t>
            </a:r>
            <a:r>
              <a:rPr lang="en-US" dirty="0" err="1">
                <a:latin typeface="Liberation Sans" pitchFamily="18"/>
              </a:rPr>
              <a:t>perduran</a:t>
            </a:r>
            <a:r>
              <a:rPr lang="en-US" dirty="0">
                <a:latin typeface="Liberation Sans" pitchFamily="18"/>
              </a:rPr>
              <a:t> entre </a:t>
            </a:r>
            <a:r>
              <a:rPr lang="en-US" dirty="0" err="1">
                <a:latin typeface="Liberation Sans" pitchFamily="18"/>
              </a:rPr>
              <a:t>reinicios</a:t>
            </a:r>
            <a:r>
              <a:rPr lang="en-US" dirty="0">
                <a:latin typeface="Liberation Sans" pitchFamily="18"/>
              </a:rPr>
              <a:t>, </a:t>
            </a:r>
            <a:r>
              <a:rPr lang="en-US" dirty="0" err="1">
                <a:latin typeface="Liberation Sans" pitchFamily="18"/>
              </a:rPr>
              <a:t>aunque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los</a:t>
            </a:r>
            <a:r>
              <a:rPr lang="en-US" dirty="0">
                <a:latin typeface="Liberation Sans" pitchFamily="18"/>
              </a:rPr>
              <a:t> payloads </a:t>
            </a:r>
            <a:r>
              <a:rPr lang="en-US" dirty="0" err="1">
                <a:latin typeface="Liberation Sans" pitchFamily="18"/>
              </a:rPr>
              <a:t>pueden</a:t>
            </a:r>
            <a:r>
              <a:rPr lang="en-US" dirty="0">
                <a:latin typeface="Liberation Sans" pitchFamily="18"/>
              </a:rPr>
              <a:t> ser </a:t>
            </a:r>
            <a:r>
              <a:rPr lang="en-US" dirty="0" err="1">
                <a:latin typeface="Liberation Sans" pitchFamily="18"/>
              </a:rPr>
              <a:t>eliminados</a:t>
            </a:r>
            <a:r>
              <a:rPr lang="en-US" dirty="0">
                <a:latin typeface="Liberation Sans" pitchFamily="18"/>
              </a:rPr>
              <a:t> (</a:t>
            </a:r>
            <a:r>
              <a:rPr lang="en-US" dirty="0" err="1">
                <a:latin typeface="Liberation Sans" pitchFamily="18"/>
              </a:rPr>
              <a:t>persisten</a:t>
            </a:r>
            <a:r>
              <a:rPr lang="en-US" dirty="0">
                <a:latin typeface="Liberation Sans" pitchFamily="18"/>
              </a:rPr>
              <a:t> flag)</a:t>
            </a:r>
          </a:p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Persistent: Duran </a:t>
            </a:r>
            <a:r>
              <a:rPr lang="en-US" dirty="0" err="1">
                <a:latin typeface="Liberation Sans" pitchFamily="18"/>
              </a:rPr>
              <a:t>mientras</a:t>
            </a:r>
            <a:r>
              <a:rPr lang="en-US" dirty="0">
                <a:latin typeface="Liberation Sans" pitchFamily="18"/>
              </a:rPr>
              <a:t> dure la </a:t>
            </a:r>
            <a:r>
              <a:rPr lang="en-US" dirty="0" err="1">
                <a:latin typeface="Liberation Sans" pitchFamily="18"/>
              </a:rPr>
              <a:t>sesi’on</a:t>
            </a:r>
            <a:endParaRPr lang="en-US" dirty="0">
              <a:latin typeface="Liberation Sans" pitchFamily="18"/>
            </a:endParaRPr>
          </a:p>
          <a:p>
            <a:pPr marL="342900" indent="-342900" hangingPunct="0">
              <a:buFontTx/>
              <a:buChar char="-"/>
            </a:pPr>
            <a:r>
              <a:rPr lang="en-US" dirty="0">
                <a:latin typeface="Liberation Sans" pitchFamily="18"/>
              </a:rPr>
              <a:t>Temporary: No se </a:t>
            </a:r>
            <a:r>
              <a:rPr lang="en-US" dirty="0" err="1">
                <a:latin typeface="Liberation Sans" pitchFamily="18"/>
              </a:rPr>
              <a:t>almacenan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en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registro</a:t>
            </a:r>
            <a:r>
              <a:rPr lang="en-US" dirty="0">
                <a:latin typeface="Liberation Sans" pitchFamily="18"/>
              </a:rPr>
              <a:t> y </a:t>
            </a:r>
            <a:r>
              <a:rPr lang="es-ES" dirty="0">
                <a:latin typeface="Liberation Sans" pitchFamily="18"/>
              </a:rPr>
              <a:t>únicamente existen mientras exista el proceso que los creó</a:t>
            </a: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8370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r>
              <a:rPr lang="en-US" dirty="0" err="1">
                <a:latin typeface="Liberation Sans" pitchFamily="18"/>
              </a:rPr>
              <a:t>Comentar</a:t>
            </a:r>
            <a:r>
              <a:rPr lang="en-US" dirty="0">
                <a:latin typeface="Liberation Sans" pitchFamily="18"/>
              </a:rPr>
              <a:t> que SCOPE != </a:t>
            </a:r>
            <a:r>
              <a:rPr lang="en-US" dirty="0" err="1">
                <a:latin typeface="Liberation Sans" pitchFamily="18"/>
              </a:rPr>
              <a:t>Permisos</a:t>
            </a:r>
            <a:r>
              <a:rPr lang="en-US" dirty="0">
                <a:latin typeface="Liberation Sans" pitchFamily="18"/>
              </a:rPr>
              <a:t>. </a:t>
            </a:r>
            <a:r>
              <a:rPr lang="en-US" dirty="0" err="1">
                <a:latin typeface="Liberation Sans" pitchFamily="18"/>
              </a:rPr>
              <a:t>En</a:t>
            </a:r>
            <a:r>
              <a:rPr lang="en-US" dirty="0">
                <a:latin typeface="Liberation Sans" pitchFamily="18"/>
              </a:rPr>
              <a:t> WNF_AUDC_CAPTURE solo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scope SYSTEM sera </a:t>
            </a:r>
            <a:r>
              <a:rPr lang="en-US" dirty="0" err="1">
                <a:latin typeface="Liberation Sans" pitchFamily="18"/>
              </a:rPr>
              <a:t>notificado</a:t>
            </a:r>
            <a:r>
              <a:rPr lang="en-US" dirty="0">
                <a:latin typeface="Liberation Sans" pitchFamily="18"/>
              </a:rPr>
              <a:t>, </a:t>
            </a:r>
            <a:r>
              <a:rPr lang="en-US" dirty="0" err="1">
                <a:latin typeface="Liberation Sans" pitchFamily="18"/>
              </a:rPr>
              <a:t>pero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unicamente</a:t>
            </a:r>
            <a:r>
              <a:rPr lang="en-US" dirty="0">
                <a:latin typeface="Liberation Sans" pitchFamily="18"/>
              </a:rPr>
              <a:t> un </a:t>
            </a:r>
            <a:r>
              <a:rPr lang="en-US" dirty="0" err="1">
                <a:latin typeface="Liberation Sans" pitchFamily="18"/>
              </a:rPr>
              <a:t>servicio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puede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modificarlo</a:t>
            </a:r>
            <a:r>
              <a:rPr lang="en-US" dirty="0">
                <a:latin typeface="Liberation Sans" pitchFamily="18"/>
              </a:rPr>
              <a:t> (</a:t>
            </a:r>
            <a:r>
              <a:rPr lang="en-US" dirty="0" err="1">
                <a:latin typeface="Liberation Sans" pitchFamily="18"/>
              </a:rPr>
              <a:t>ver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security descriptor)</a:t>
            </a:r>
          </a:p>
        </p:txBody>
      </p:sp>
    </p:spTree>
    <p:extLst>
      <p:ext uri="{BB962C8B-B14F-4D97-AF65-F5344CB8AC3E}">
        <p14:creationId xmlns:p14="http://schemas.microsoft.com/office/powerpoint/2010/main" val="169671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3801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791822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r>
              <a:rPr lang="en-US" dirty="0" err="1">
                <a:latin typeface="Liberation Sans" pitchFamily="18"/>
              </a:rPr>
              <a:t>Comentar</a:t>
            </a:r>
            <a:r>
              <a:rPr lang="en-US" dirty="0">
                <a:latin typeface="Liberation Sans" pitchFamily="18"/>
              </a:rPr>
              <a:t> que SCOPE != </a:t>
            </a:r>
            <a:r>
              <a:rPr lang="en-US" dirty="0" err="1">
                <a:latin typeface="Liberation Sans" pitchFamily="18"/>
              </a:rPr>
              <a:t>Permisos</a:t>
            </a:r>
            <a:r>
              <a:rPr lang="en-US" dirty="0">
                <a:latin typeface="Liberation Sans" pitchFamily="18"/>
              </a:rPr>
              <a:t>. </a:t>
            </a:r>
            <a:r>
              <a:rPr lang="en-US" dirty="0" err="1">
                <a:latin typeface="Liberation Sans" pitchFamily="18"/>
              </a:rPr>
              <a:t>En</a:t>
            </a:r>
            <a:r>
              <a:rPr lang="en-US" dirty="0">
                <a:latin typeface="Liberation Sans" pitchFamily="18"/>
              </a:rPr>
              <a:t> WNF_AUDC_CAPTURE solo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scope SYSTEM sera </a:t>
            </a:r>
            <a:r>
              <a:rPr lang="en-US" dirty="0" err="1">
                <a:latin typeface="Liberation Sans" pitchFamily="18"/>
              </a:rPr>
              <a:t>notificado</a:t>
            </a:r>
            <a:r>
              <a:rPr lang="en-US" dirty="0">
                <a:latin typeface="Liberation Sans" pitchFamily="18"/>
              </a:rPr>
              <a:t>, </a:t>
            </a:r>
            <a:r>
              <a:rPr lang="en-US" dirty="0" err="1">
                <a:latin typeface="Liberation Sans" pitchFamily="18"/>
              </a:rPr>
              <a:t>pero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unicamente</a:t>
            </a:r>
            <a:r>
              <a:rPr lang="en-US" dirty="0">
                <a:latin typeface="Liberation Sans" pitchFamily="18"/>
              </a:rPr>
              <a:t> un </a:t>
            </a:r>
            <a:r>
              <a:rPr lang="en-US" dirty="0" err="1">
                <a:latin typeface="Liberation Sans" pitchFamily="18"/>
              </a:rPr>
              <a:t>servicio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puede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modificarlo</a:t>
            </a:r>
            <a:r>
              <a:rPr lang="en-US" dirty="0">
                <a:latin typeface="Liberation Sans" pitchFamily="18"/>
              </a:rPr>
              <a:t> (</a:t>
            </a:r>
            <a:r>
              <a:rPr lang="en-US" dirty="0" err="1">
                <a:latin typeface="Liberation Sans" pitchFamily="18"/>
              </a:rPr>
              <a:t>ver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security descriptor)</a:t>
            </a:r>
          </a:p>
        </p:txBody>
      </p:sp>
    </p:spTree>
    <p:extLst>
      <p:ext uri="{BB962C8B-B14F-4D97-AF65-F5344CB8AC3E}">
        <p14:creationId xmlns:p14="http://schemas.microsoft.com/office/powerpoint/2010/main" val="430886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18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r>
              <a:rPr lang="en-US" dirty="0" err="1">
                <a:latin typeface="Liberation Sans" pitchFamily="18"/>
              </a:rPr>
              <a:t>Comentar</a:t>
            </a:r>
            <a:r>
              <a:rPr lang="en-US" dirty="0">
                <a:latin typeface="Liberation Sans" pitchFamily="18"/>
              </a:rPr>
              <a:t> que SCOPE != </a:t>
            </a:r>
            <a:r>
              <a:rPr lang="en-US" dirty="0" err="1">
                <a:latin typeface="Liberation Sans" pitchFamily="18"/>
              </a:rPr>
              <a:t>Permisos</a:t>
            </a:r>
            <a:r>
              <a:rPr lang="en-US" dirty="0">
                <a:latin typeface="Liberation Sans" pitchFamily="18"/>
              </a:rPr>
              <a:t>. </a:t>
            </a:r>
            <a:r>
              <a:rPr lang="en-US" dirty="0" err="1">
                <a:latin typeface="Liberation Sans" pitchFamily="18"/>
              </a:rPr>
              <a:t>En</a:t>
            </a:r>
            <a:r>
              <a:rPr lang="en-US" dirty="0">
                <a:latin typeface="Liberation Sans" pitchFamily="18"/>
              </a:rPr>
              <a:t> WNF_AUDC_CAPTURE solo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scope SYSTEM sera </a:t>
            </a:r>
            <a:r>
              <a:rPr lang="en-US" dirty="0" err="1">
                <a:latin typeface="Liberation Sans" pitchFamily="18"/>
              </a:rPr>
              <a:t>notificado</a:t>
            </a:r>
            <a:r>
              <a:rPr lang="en-US" dirty="0">
                <a:latin typeface="Liberation Sans" pitchFamily="18"/>
              </a:rPr>
              <a:t>, </a:t>
            </a:r>
            <a:r>
              <a:rPr lang="en-US" dirty="0" err="1">
                <a:latin typeface="Liberation Sans" pitchFamily="18"/>
              </a:rPr>
              <a:t>pero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unicamente</a:t>
            </a:r>
            <a:r>
              <a:rPr lang="en-US" dirty="0">
                <a:latin typeface="Liberation Sans" pitchFamily="18"/>
              </a:rPr>
              <a:t> un </a:t>
            </a:r>
            <a:r>
              <a:rPr lang="en-US" dirty="0" err="1">
                <a:latin typeface="Liberation Sans" pitchFamily="18"/>
              </a:rPr>
              <a:t>servicio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puede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modificarlo</a:t>
            </a:r>
            <a:r>
              <a:rPr lang="en-US" dirty="0">
                <a:latin typeface="Liberation Sans" pitchFamily="18"/>
              </a:rPr>
              <a:t> (</a:t>
            </a:r>
            <a:r>
              <a:rPr lang="en-US" dirty="0" err="1">
                <a:latin typeface="Liberation Sans" pitchFamily="18"/>
              </a:rPr>
              <a:t>ver</a:t>
            </a:r>
            <a:r>
              <a:rPr lang="en-US" dirty="0">
                <a:latin typeface="Liberation Sans" pitchFamily="18"/>
              </a:rPr>
              <a:t> </a:t>
            </a:r>
            <a:r>
              <a:rPr lang="en-US" dirty="0" err="1">
                <a:latin typeface="Liberation Sans" pitchFamily="18"/>
              </a:rPr>
              <a:t>el</a:t>
            </a:r>
            <a:r>
              <a:rPr lang="en-US" dirty="0">
                <a:latin typeface="Liberation Sans" pitchFamily="18"/>
              </a:rPr>
              <a:t> security descriptor)</a:t>
            </a:r>
          </a:p>
        </p:txBody>
      </p:sp>
    </p:spTree>
    <p:extLst>
      <p:ext uri="{BB962C8B-B14F-4D97-AF65-F5344CB8AC3E}">
        <p14:creationId xmlns:p14="http://schemas.microsoft.com/office/powerpoint/2010/main" val="315397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19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6877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469246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4087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6900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489377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141491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629956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040026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000376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27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606230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52759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29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1594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629209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431752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60584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63695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342900" indent="-342900" hangingPunct="0">
              <a:buFontTx/>
              <a:buChar char="-"/>
            </a:pPr>
            <a:endParaRPr lang="en-US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90568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34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67527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244335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36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786176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296591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02461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39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70023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40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275216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41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531515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42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748774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43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26742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44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9890631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45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1239584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46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61195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47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4006115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77816F8B-6269-491C-91AB-7B0D34422C9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7BBF45F-1687-46D9-9B05-2CF5F46A923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09B8E10-A051-435F-8743-79E08B3417C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3F1BA30-BFC8-402C-A9BC-E1707A196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1A3A7007-B48C-4B3A-B31F-C3758657A4E9}" type="slidenum">
              <a:t>48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F56032-F14B-4CA6-90C8-A936297552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968065-152C-4811-A81F-06EAB1ACDB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8238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12760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383EF30-2ACC-48ED-A23B-D38CD41C987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EB269B-54EC-481D-B745-CD833F25A3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3719381-B6F9-4166-8F93-52F5E90143F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D1ADE-35DB-4EE7-BE86-30F9F58D2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41FD732-EF42-4D5A-9427-CEAD4A5C52DA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70479-1F76-41F3-8620-14B9F095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A4FA4-4A62-48AD-89FD-ECF77DC14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08858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92080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B408EF08-45D5-4D01-9D79-BB0CDDC0CF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 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56CF89-56A8-4DB3-B00B-34B79FBAA5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r>
              <a:rPr lang="es-ES"/>
              <a:t>&lt;date/time&gt;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0B295AC-4D5E-4AE1-BC90-FD453E630F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r>
              <a:rPr lang="es-ES"/>
              <a:t>&lt;footer&gt;</a:t>
            </a: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2849A74-606C-4903-A7DE-EC22A43C2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D5EF58F-E226-410A-95FE-C5F42D21ED26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95561E-986C-431D-92D0-9731CFECF8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5B9BD5"/>
          </a:solidFill>
          <a:ln w="25560" cap="flat">
            <a:solidFill>
              <a:srgbClr val="41719C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063B43-DFFA-4013-B597-51BF8A6ED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indent="-216000" hangingPunct="0"/>
            <a:endParaRPr lang="en-US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3757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18683-5AB5-44D9-BB4D-A5041A0973B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AF6E1B-58CA-4D84-B987-975C3B6B974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AF4B5-4C09-448E-A4E9-AEA5622E3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6180" y="-5040"/>
            <a:ext cx="12204359" cy="686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09DFCC-E778-4F16-9A1F-C71B3AC11E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720440" y="685799"/>
            <a:ext cx="1068120" cy="486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029A8C-012C-4BA2-94B5-811AF97250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601560" y="421560"/>
            <a:ext cx="1070999" cy="1070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ustomShape 19">
            <a:extLst>
              <a:ext uri="{FF2B5EF4-FFF2-40B4-BE49-F238E27FC236}">
                <a16:creationId xmlns:a16="http://schemas.microsoft.com/office/drawing/2014/main" id="{05D8C7FB-560D-4ADB-9F26-EA3752965DB3}"/>
              </a:ext>
            </a:extLst>
          </p:cNvPr>
          <p:cNvSpPr/>
          <p:nvPr userDrawn="1"/>
        </p:nvSpPr>
        <p:spPr>
          <a:xfrm>
            <a:off x="9372600" y="1460880"/>
            <a:ext cx="257220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24 y 25 FEBRERO</a:t>
            </a:r>
          </a:p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MADRID 2023</a:t>
            </a:r>
          </a:p>
        </p:txBody>
      </p:sp>
    </p:spTree>
    <p:extLst>
      <p:ext uri="{BB962C8B-B14F-4D97-AF65-F5344CB8AC3E}">
        <p14:creationId xmlns:p14="http://schemas.microsoft.com/office/powerpoint/2010/main" val="6767101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BEDD2E-DFA5-4160-BE65-FFCA32E1F6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9B0D2A1-4D55-4550-BBF4-F3D2AFCDD0D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48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2828DC9-D6E1-494E-93D5-35DDEB51C7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3196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BDFD02-17C3-4382-8556-C2A46FB6491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480" y="3682079"/>
            <a:ext cx="109724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8501D0-4362-4134-98D5-4B633E3FA5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2987ECA-2C9F-48EC-A546-E718061FB4B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D9E22A1-4BB1-4539-B64D-8CF002D0D9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3682079"/>
            <a:ext cx="109724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8FE7B6A-0705-4D60-A844-A23FD8B80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E913286-F93B-4381-975D-501EACE88D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728CB9A-3DAB-4E55-ABA4-0AA0A444771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27A5EA4-15F6-4054-85C7-8C4B6D03259F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0948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F639A95-2794-40EB-AD9F-11CC791BDBC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3196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7A58D7C-19F8-41D3-957F-6C7122A093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B51794B-063B-4E11-990E-932FA67408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0DF2346-3434-403C-B9B9-D33E2B3078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9640" y="1604520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92CBD25-5C4C-495B-B422-5E47683A70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29800" y="1604520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701501EA-AA98-4A13-9175-02E7EE2D61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3682079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832B2B6-2FDA-43A5-B7FE-04B8901BA9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19640" y="3682079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010B9A90-0480-4797-8D80-7B998998D9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29800" y="3682079"/>
            <a:ext cx="353304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55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B883E-CBCB-4CA4-90AD-C5359ECF944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E8C8D2-0D9F-4594-BA0C-513F1DFA84A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72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D6A20F1-808C-47D0-9C38-55EF877525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B273D0E-CED0-4D77-BC3D-0F61F5D863F7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83C5740-9018-4B2A-BDDB-0E1995494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05EC003-38BD-4E44-B8CC-268AEFE443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6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85508B6-ABA7-44E3-AF66-01959BF01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84E6DA4-F442-44EA-A98E-E28D49E26C1F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0948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56F86D6-C298-42D2-936F-FA7AA89421FF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23196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6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13575F1-CE55-4408-A3D7-BCEE9332B2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CC7BF-605A-4E46-82DB-7121E74718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</a:defRPr>
            </a:lvl1pPr>
          </a:lstStyle>
          <a:p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F0E0D0-2BE4-4360-B288-48C47204FF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lvl1pPr hangingPunct="0">
              <a:spcBef>
                <a:spcPts val="1417"/>
              </a:spcBef>
              <a:defRPr lang="en-US">
                <a:latin typeface="Liberation Sans" pitchFamily="18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7596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E397B02-202A-4CE7-8D18-8BD2AC19ECF8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609480" y="273600"/>
            <a:ext cx="10972440" cy="53078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4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C0E8C76-5901-48E3-90E1-360728382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DEEB6DB-3F28-48F3-8112-13629D0A406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4D950CF-7F21-4EA4-84DC-C1C7892643F3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23196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FBB3A08-C4A8-41BD-91FB-82EAF463C32D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60948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6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34527D7-1675-4706-AFF1-0E33D8AA6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A0A295A-EC48-44BE-9992-8458219658E0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09480" y="1604520"/>
            <a:ext cx="535428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E1F822C-63DB-4814-A804-A1F482C571FE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ACABDEE-F228-45C8-8901-1DF2A4DF5469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623196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278452D-4C7D-4FDC-9484-C385CED071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8918A8-5F64-4E10-8769-3545738D8098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7B9FD63-8ABD-4518-A292-2AC2EB3DEF86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7C1007-526F-42DA-8C6D-E825810FB6C9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09480" y="3682079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5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6044D06-D161-4FF4-832D-3531A460C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8EF5379-2AC6-4991-8CE9-94D0CB3825EB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B7CA70C-66F6-4D88-8131-DBC4554091D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09480" y="3682079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8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EEA6F61-5B65-4951-97DD-526BF40E411D}"/>
              </a:ext>
            </a:extLst>
          </p:cNvPr>
          <p:cNvSpPr txBox="1">
            <a:spLocks noGrp="1"/>
          </p:cNvSpPr>
          <p:nvPr>
            <p:ph type="title" sz="quarter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5DBFC21-2119-460A-8FA4-D054E39521BA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F31395B-ABEA-4F81-8876-0D5AE8CACCF8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2C42DC4-60B4-4B36-931D-9173269013B4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60948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CFB25C98-BDC1-4C95-988B-4D8EBF9FA700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6231960" y="3682079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6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3E3C2D-80DD-4246-B4D2-2A32EA7EAEAF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en-US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1BC2FA3-0A2D-4650-AA6C-D22E531569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CA32A2F-5021-42AB-B0FD-AD9B201DEF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B058C53-1578-4056-A28E-246AD3F270E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84F59A96-CC39-4DB1-8C8C-3FDFA4BEB8A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9480" y="3682079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C18CCCB-0D45-4234-86F7-2FB4F61B40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19640" y="3682079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245AB377-9F1B-407C-8538-296FE798B66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9800" y="3682079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en-US" sz="3200" b="0" i="0" u="none" strike="noStrike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2552F35-DDB5-4D36-96F7-4471DC17B9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5C86CEE-5827-46A2-9774-9F63532E01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0" indent="0" algn="ctr" hangingPunct="0"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BF04C06-FB3B-42BD-9ABC-70B6BCC9E5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CB85357-ED83-4465-B4A8-8003BC363D3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25B1B9D-BE5E-4CE4-864F-91E8000896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5B82646-C553-4A21-ACA9-8E433E9531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53CE18D-3CF3-40BD-8396-5D312467C69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1EA62F8-A63E-48B6-8C5F-C302E6062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53B946-D47B-44C1-9F29-C33CD09506B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9480" y="273600"/>
            <a:ext cx="10972440" cy="5307839"/>
          </a:xfrm>
        </p:spPr>
        <p:txBody>
          <a:bodyPr anchor="ctr" anchorCtr="1"/>
          <a:lstStyle>
            <a:lvl1pPr marL="0" indent="0" algn="ctr" hangingPunct="0"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B9CEBC-3D55-4B1D-9E02-B96A343726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855D2EA-79F2-4EFA-B528-449AE68277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145758D-B8F8-41EF-86B1-F1DB4C50F26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78EA224-C13F-40DF-AA7D-0D99D09B1110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0948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B9EF8B-AD90-4B6B-93F2-E59ECAD452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hangingPunct="0"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ECAB224-2AF1-4BAC-8BEC-4B28AA1073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0" y="1604520"/>
            <a:ext cx="5354280" cy="3977279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A3F18D0-FD7B-4F7E-8BF4-6C710D1B5E8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31960" y="1604520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8D21CC0-30DC-4D43-8936-F82F143B26A8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231960" y="3682079"/>
            <a:ext cx="5354280" cy="189684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 lang="en-US">
                <a:latin typeface="Liberation Sans" pitchFamily="18"/>
                <a:ea typeface="Noto Sans CJK SC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7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5.jpg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338BF02-CBA9-4F38-8AAA-A659B17708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6180" y="-5040"/>
            <a:ext cx="12204359" cy="686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F5583B0-7916-43B0-9FCE-A551D78119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720440" y="685799"/>
            <a:ext cx="1068120" cy="486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7C024B-A609-474F-98EA-C5DCC47E188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601560" y="421560"/>
            <a:ext cx="1070999" cy="1070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stomShape 19">
            <a:extLst>
              <a:ext uri="{FF2B5EF4-FFF2-40B4-BE49-F238E27FC236}">
                <a16:creationId xmlns:a16="http://schemas.microsoft.com/office/drawing/2014/main" id="{C5A5BFCF-0837-4BB7-84EF-45F189E64103}"/>
              </a:ext>
            </a:extLst>
          </p:cNvPr>
          <p:cNvSpPr/>
          <p:nvPr userDrawn="1"/>
        </p:nvSpPr>
        <p:spPr>
          <a:xfrm>
            <a:off x="9372600" y="1460880"/>
            <a:ext cx="257220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24 y 25 FEBRERO</a:t>
            </a:r>
          </a:p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MADRID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0">
            <a:extLst>
              <a:ext uri="{FF2B5EF4-FFF2-40B4-BE49-F238E27FC236}">
                <a16:creationId xmlns:a16="http://schemas.microsoft.com/office/drawing/2014/main" id="{1C844356-2D2B-4A47-93B0-F887D8B06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016320"/>
            <a:ext cx="12191039" cy="833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9">
            <a:extLst>
              <a:ext uri="{FF2B5EF4-FFF2-40B4-BE49-F238E27FC236}">
                <a16:creationId xmlns:a16="http://schemas.microsoft.com/office/drawing/2014/main" id="{6986B4E5-13D7-4B67-BFFF-4CA0CC73E8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1039" cy="10277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11">
            <a:extLst>
              <a:ext uri="{FF2B5EF4-FFF2-40B4-BE49-F238E27FC236}">
                <a16:creationId xmlns:a16="http://schemas.microsoft.com/office/drawing/2014/main" id="{FE81F4DB-A550-4FA4-BE0B-12D4C917672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2000" y="0"/>
            <a:ext cx="1026359" cy="10263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12">
            <a:extLst>
              <a:ext uri="{FF2B5EF4-FFF2-40B4-BE49-F238E27FC236}">
                <a16:creationId xmlns:a16="http://schemas.microsoft.com/office/drawing/2014/main" id="{7AF293FE-3601-48CB-905A-F02F89C92D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6000" y="108360"/>
            <a:ext cx="909000" cy="909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20">
            <a:extLst>
              <a:ext uri="{FF2B5EF4-FFF2-40B4-BE49-F238E27FC236}">
                <a16:creationId xmlns:a16="http://schemas.microsoft.com/office/drawing/2014/main" id="{DF4E7FB6-6A75-454D-AB18-E5F0F810B1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70759" y="6187320"/>
            <a:ext cx="4726800" cy="491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15">
            <a:extLst>
              <a:ext uri="{FF2B5EF4-FFF2-40B4-BE49-F238E27FC236}">
                <a16:creationId xmlns:a16="http://schemas.microsoft.com/office/drawing/2014/main" id="{BBC46605-2D0F-46DF-BCFC-7ACC9CA926EE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3836" r="13203" b="38552"/>
          <a:stretch>
            <a:fillRect/>
          </a:stretch>
        </p:blipFill>
        <p:spPr>
          <a:xfrm>
            <a:off x="660600" y="6134040"/>
            <a:ext cx="497520" cy="4186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16">
            <a:extLst>
              <a:ext uri="{FF2B5EF4-FFF2-40B4-BE49-F238E27FC236}">
                <a16:creationId xmlns:a16="http://schemas.microsoft.com/office/drawing/2014/main" id="{A2EF6ADD-F531-457A-BDC0-31878DC3B82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5709" t="43692" r="13956" b="46773"/>
          <a:stretch>
            <a:fillRect/>
          </a:stretch>
        </p:blipFill>
        <p:spPr>
          <a:xfrm>
            <a:off x="186480" y="6577200"/>
            <a:ext cx="1446119" cy="194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942D8012-C826-4E6D-A2E8-8613D4355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/>
          <a:p>
            <a:pPr lvl="0"/>
            <a:r>
              <a:rPr lang="es-ES"/>
              <a:t>Click to edit the title text format</a:t>
            </a: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4AABD6A7-D1D2-4672-8CB5-5AC59AA7E5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s-ES"/>
              <a:t>Click to edit the outline text format</a:t>
            </a:r>
          </a:p>
          <a:p>
            <a:pPr lvl="1"/>
            <a:r>
              <a:rPr lang="es-ES"/>
              <a:t>Second Outline Level</a:t>
            </a:r>
          </a:p>
          <a:p>
            <a:pPr lvl="2"/>
            <a:r>
              <a:rPr lang="es-ES"/>
              <a:t>Third Outline Level</a:t>
            </a:r>
          </a:p>
          <a:p>
            <a:pPr lvl="3"/>
            <a:r>
              <a:rPr lang="es-ES"/>
              <a:t>Fourth Outline Level</a:t>
            </a:r>
          </a:p>
          <a:p>
            <a:pPr lvl="4"/>
            <a:r>
              <a:rPr lang="es-ES"/>
              <a:t>Fifth Outline Level</a:t>
            </a:r>
          </a:p>
          <a:p>
            <a:pPr lvl="5"/>
            <a:r>
              <a:rPr lang="es-ES"/>
              <a:t>Sixth Outline Level</a:t>
            </a:r>
          </a:p>
          <a:p>
            <a:pPr lvl="6"/>
            <a:r>
              <a:rPr lang="es-E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000"/>
        </a:lnSpc>
        <a:spcBef>
          <a:spcPts val="1414"/>
        </a:spcBef>
        <a:spcAft>
          <a:spcPts val="0"/>
        </a:spcAft>
        <a:buSzPct val="45000"/>
        <a:buFont typeface="StarSymbol"/>
        <a:buChar char="●"/>
        <a:tabLst/>
        <a:defRPr lang="es-E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000"/>
        </a:lnSpc>
        <a:spcBef>
          <a:spcPts val="1134"/>
        </a:spcBef>
        <a:spcAft>
          <a:spcPts val="0"/>
        </a:spcAft>
        <a:buSzPct val="75000"/>
        <a:buFont typeface="StarSymbol"/>
        <a:buChar char="–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000"/>
        </a:lnSpc>
        <a:spcBef>
          <a:spcPts val="564"/>
        </a:spcBef>
        <a:spcAft>
          <a:spcPts val="0"/>
        </a:spcAft>
        <a:buSzPct val="75000"/>
        <a:buFont typeface="StarSymbol"/>
        <a:buChar char="–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F2EC7B5-E049-4732-B5F3-D50EFCD51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91400" cy="68576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ustomShape 10">
            <a:extLst>
              <a:ext uri="{FF2B5EF4-FFF2-40B4-BE49-F238E27FC236}">
                <a16:creationId xmlns:a16="http://schemas.microsoft.com/office/drawing/2014/main" id="{07592D0D-9F3B-4D12-AF28-8804A6030721}"/>
              </a:ext>
            </a:extLst>
          </p:cNvPr>
          <p:cNvSpPr/>
          <p:nvPr userDrawn="1"/>
        </p:nvSpPr>
        <p:spPr>
          <a:xfrm>
            <a:off x="9372600" y="1460519"/>
            <a:ext cx="257220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24 y 25 FEBRERO</a:t>
            </a:r>
          </a:p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MADRID 2023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A2D3D25-E486-4902-8E7C-FAB1E3F0A5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720080" y="685799"/>
            <a:ext cx="1068120" cy="486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024BAC8-5ECE-4055-B170-0CC21F6655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601200" y="421200"/>
            <a:ext cx="1070999" cy="1070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04497F-4D5D-4A3B-9BCC-75227BC21D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4480" y="271440"/>
            <a:ext cx="1606320" cy="112428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marL="0" marR="0" lvl="0" indent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000"/>
        </a:lnSpc>
        <a:spcBef>
          <a:spcPts val="1414"/>
        </a:spcBef>
        <a:spcAft>
          <a:spcPts val="0"/>
        </a:spcAft>
        <a:buSzPct val="45000"/>
        <a:buFont typeface="StarSymbol"/>
        <a:buChar char="●"/>
        <a:tabLst/>
        <a:defRPr lang="es-E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000"/>
        </a:lnSpc>
        <a:spcBef>
          <a:spcPts val="1134"/>
        </a:spcBef>
        <a:spcAft>
          <a:spcPts val="0"/>
        </a:spcAft>
        <a:buSzPct val="75000"/>
        <a:buFont typeface="StarSymbol"/>
        <a:buChar char="–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000"/>
        </a:lnSpc>
        <a:spcBef>
          <a:spcPts val="564"/>
        </a:spcBef>
        <a:spcAft>
          <a:spcPts val="0"/>
        </a:spcAft>
        <a:buSzPct val="75000"/>
        <a:buFont typeface="StarSymbol"/>
        <a:buChar char="–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3">
            <a:extLst>
              <a:ext uri="{FF2B5EF4-FFF2-40B4-BE49-F238E27FC236}">
                <a16:creationId xmlns:a16="http://schemas.microsoft.com/office/drawing/2014/main" id="{BF40E39D-810E-497D-A3D4-E7193B49FD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3319" y="3697559"/>
            <a:ext cx="4726800" cy="491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027DB2-ACE9-4676-B5A9-5F58102D56C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pwnedcoffe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ar/mach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bmgE95weo&amp;ab_channel=BlackHat" TargetMode="External"/><Relationship Id="rId7" Type="http://schemas.openxmlformats.org/officeDocument/2006/relationships/hyperlink" Target="https://github.com/riverar/mach2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dplait.blogspot.com/2019/01/wnf-ids-from-w10-build-18312.html" TargetMode="External"/><Relationship Id="rId5" Type="http://schemas.openxmlformats.org/officeDocument/2006/relationships/hyperlink" Target="https://modexp.wordpress.com/2019/06/15/4083/" TargetMode="External"/><Relationship Id="rId4" Type="http://schemas.openxmlformats.org/officeDocument/2006/relationships/hyperlink" Target="https://blog.quarkslab.com/playing-with-the-windows-notification-facility-wnf.htm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ybmgE95weo&amp;ab_channel=BlackH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7">
            <a:extLst>
              <a:ext uri="{FF2B5EF4-FFF2-40B4-BE49-F238E27FC236}">
                <a16:creationId xmlns:a16="http://schemas.microsoft.com/office/drawing/2014/main" id="{5FC74A51-4B9A-47E2-A5A9-1A94D6B8A05E}"/>
              </a:ext>
            </a:extLst>
          </p:cNvPr>
          <p:cNvSpPr/>
          <p:nvPr/>
        </p:nvSpPr>
        <p:spPr>
          <a:xfrm>
            <a:off x="1600200" y="45720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800" b="0" i="0" u="none" strike="noStrike" kern="1200" cap="none" spc="600" baseline="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What</a:t>
            </a:r>
            <a:r>
              <a:rPr lang="es-ES" sz="4800" b="0" i="0" u="none" strike="noStrike" kern="1200" cap="none" spc="0" baseline="0" dirty="0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 </a:t>
            </a:r>
            <a:r>
              <a:rPr lang="es-ES" sz="4800" b="0" i="0" u="none" strike="noStrike" kern="1200" cap="none" spc="600" baseline="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the</a:t>
            </a:r>
            <a:r>
              <a:rPr lang="es-ES" sz="4800" b="0" i="0" u="none" strike="noStrike" kern="1200" cap="none" spc="0" baseline="0" dirty="0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 (</a:t>
            </a:r>
            <a:r>
              <a:rPr lang="es-ES" sz="4800" b="0" i="0" u="none" strike="noStrike" kern="1200" cap="none" spc="80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wn</a:t>
            </a:r>
            <a:r>
              <a:rPr lang="es-ES" sz="4800" b="0" i="0" u="none" strike="noStrike" kern="1200" cap="none" spc="-200" dirty="0" err="1">
                <a:ln>
                  <a:noFill/>
                </a:ln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f</a:t>
            </a:r>
            <a:r>
              <a:rPr lang="es-ES" sz="4800" spc="-200" dirty="0"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)</a:t>
            </a:r>
            <a:r>
              <a:rPr lang="es-ES" sz="4800" spc="600" dirty="0" err="1"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uck</a:t>
            </a:r>
            <a:r>
              <a:rPr lang="es-ES" sz="4800" spc="600" dirty="0">
                <a:solidFill>
                  <a:srgbClr val="395511"/>
                </a:solidFill>
                <a:latin typeface="a Attack Graffiti" pitchFamily="18"/>
                <a:ea typeface="DejaVu Sans" pitchFamily="2"/>
                <a:cs typeface="DejaVu Sans" pitchFamily="2"/>
              </a:rPr>
              <a:t>?!</a:t>
            </a:r>
            <a:endParaRPr lang="es-ES" sz="4400" b="0" i="0" u="none" strike="noStrike" kern="1200" cap="none" spc="60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18">
            <a:extLst>
              <a:ext uri="{FF2B5EF4-FFF2-40B4-BE49-F238E27FC236}">
                <a16:creationId xmlns:a16="http://schemas.microsoft.com/office/drawing/2014/main" id="{ADBC594E-E1C6-4D84-83EB-1E40CF8729BB}"/>
              </a:ext>
            </a:extLst>
          </p:cNvPr>
          <p:cNvSpPr/>
          <p:nvPr/>
        </p:nvSpPr>
        <p:spPr>
          <a:xfrm>
            <a:off x="7128391" y="6174361"/>
            <a:ext cx="4858200" cy="57431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r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36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Blank River" pitchFamily="2"/>
              </a:defRPr>
            </a:pPr>
            <a:r>
              <a:rPr lang="es-ES" sz="36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Blank River" pitchFamily="18"/>
                <a:ea typeface="DejaVu Sans" pitchFamily="2"/>
                <a:cs typeface="DejaVu Sans" pitchFamily="2"/>
              </a:rPr>
              <a:t>Nacho Gómez AKA nag0mez</a:t>
            </a:r>
            <a:endParaRPr lang="es-ES" sz="3600" b="1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Blank River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10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10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E8AF89-786B-AB68-077E-2CF2BA55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60" y="1387919"/>
            <a:ext cx="7907600" cy="40945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B85020-7F59-9A7A-F331-57E474BE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360" y="2533189"/>
            <a:ext cx="7467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11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COMPONENTS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11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772EEA-342C-C943-9313-74C025DFAB9E}"/>
              </a:ext>
            </a:extLst>
          </p:cNvPr>
          <p:cNvSpPr txBox="1"/>
          <p:nvPr/>
        </p:nvSpPr>
        <p:spPr>
          <a:xfrm>
            <a:off x="668593" y="1159051"/>
            <a:ext cx="11037452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WNF DATA</a:t>
            </a:r>
          </a:p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C00000"/>
                </a:solidFill>
              </a:rPr>
              <a:t>Kernel</a:t>
            </a:r>
            <a:r>
              <a:rPr lang="es-ES" sz="2000" dirty="0">
                <a:solidFill>
                  <a:srgbClr val="C00000"/>
                </a:solidFill>
              </a:rPr>
              <a:t> </a:t>
            </a:r>
            <a:r>
              <a:rPr lang="es-ES" sz="2000" dirty="0" err="1">
                <a:solidFill>
                  <a:srgbClr val="C00000"/>
                </a:solidFill>
              </a:rPr>
              <a:t>Object</a:t>
            </a:r>
            <a:r>
              <a:rPr lang="es-ES" sz="2000" dirty="0">
                <a:solidFill>
                  <a:srgbClr val="C00000"/>
                </a:solidFill>
              </a:rPr>
              <a:t> (almacenado en </a:t>
            </a:r>
            <a:r>
              <a:rPr lang="es-ES" sz="2000" dirty="0" err="1">
                <a:solidFill>
                  <a:srgbClr val="C00000"/>
                </a:solidFill>
              </a:rPr>
              <a:t>Kernel</a:t>
            </a:r>
            <a:r>
              <a:rPr lang="es-ES" sz="2000" dirty="0">
                <a:solidFill>
                  <a:srgbClr val="C00000"/>
                </a:solidFill>
              </a:rPr>
              <a:t> Pool) identificado por un </a:t>
            </a:r>
            <a:r>
              <a:rPr lang="es-ES" sz="2000" dirty="0" err="1">
                <a:solidFill>
                  <a:srgbClr val="C00000"/>
                </a:solidFill>
              </a:rPr>
              <a:t>StateName</a:t>
            </a:r>
            <a:endParaRPr lang="es-ES" sz="2000" dirty="0">
              <a:solidFill>
                <a:srgbClr val="C00000"/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Se copia la información en la memoria de cada proceso (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/Publicación)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ACL/Security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Descriptors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Structs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más adelante</a:t>
            </a:r>
          </a:p>
        </p:txBody>
      </p:sp>
    </p:spTree>
    <p:extLst>
      <p:ext uri="{BB962C8B-B14F-4D97-AF65-F5344CB8AC3E}">
        <p14:creationId xmlns:p14="http://schemas.microsoft.com/office/powerpoint/2010/main" val="185227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12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12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65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13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13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State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Names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64-bit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integer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que “esconde” un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struct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StateName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XOR 0x41C64E6DA3BC0074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NameLifetime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Well-known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- HKLM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\SYSTEM\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CurrentControlSet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\Control\Notifications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Permanent - HKLM\SOFTWARE\Microsoft\Windows NT\ CurrentVersion\Notifications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Persistent - HKLM\SOFTWARE\Microsoft\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WindowsNT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\CurrentVersion\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VolatileNotifications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Temporary -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Misma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vida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proceso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los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crea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09C1E1-8505-BAFC-234D-2807D143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29" y="1454218"/>
            <a:ext cx="4908758" cy="151675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6F5B6C3-6727-34B9-4D94-D7EE1D5A1944}"/>
              </a:ext>
            </a:extLst>
          </p:cNvPr>
          <p:cNvCxnSpPr>
            <a:cxnSpLocks/>
          </p:cNvCxnSpPr>
          <p:nvPr/>
        </p:nvCxnSpPr>
        <p:spPr>
          <a:xfrm>
            <a:off x="5388077" y="2467897"/>
            <a:ext cx="1111046" cy="0"/>
          </a:xfrm>
          <a:prstGeom prst="straightConnector1">
            <a:avLst/>
          </a:prstGeom>
          <a:ln w="28575">
            <a:solidFill>
              <a:srgbClr val="4FC0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265ADB10-0B70-9798-8A62-D51B47EDA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612" y="4623871"/>
            <a:ext cx="354379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14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14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CBE6EDB-31BA-AF4F-09D1-FD3CB3DA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18" y="1744892"/>
            <a:ext cx="7667444" cy="41102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8B763D-1E21-9416-4D34-69CE97FAF841}"/>
              </a:ext>
            </a:extLst>
          </p:cNvPr>
          <p:cNvSpPr txBox="1"/>
          <p:nvPr/>
        </p:nvSpPr>
        <p:spPr>
          <a:xfrm>
            <a:off x="2864747" y="1246240"/>
            <a:ext cx="646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C035"/>
                </a:solidFill>
              </a:rPr>
              <a:t>C:\Windows\System32\ContentDeliveryManager.Utilities.dll</a:t>
            </a:r>
          </a:p>
        </p:txBody>
      </p:sp>
    </p:spTree>
    <p:extLst>
      <p:ext uri="{BB962C8B-B14F-4D97-AF65-F5344CB8AC3E}">
        <p14:creationId xmlns:p14="http://schemas.microsoft.com/office/powerpoint/2010/main" val="69899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15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15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Data </a:t>
            </a:r>
            <a:r>
              <a:rPr lang="es-ES" sz="3200" b="1" dirty="0" err="1">
                <a:latin typeface="OCR A Extended" panose="02010509020102010303" pitchFamily="50" charset="0"/>
              </a:rPr>
              <a:t>Scopes</a:t>
            </a:r>
            <a:r>
              <a:rPr lang="es-ES" sz="3200" b="1" dirty="0">
                <a:latin typeface="OCR A Extended" panose="02010509020102010303" pitchFamily="50" charset="0"/>
              </a:rPr>
              <a:t> &amp; </a:t>
            </a:r>
            <a:r>
              <a:rPr lang="es-ES" sz="3200" b="1" dirty="0" err="1">
                <a:latin typeface="OCR A Extended" panose="02010509020102010303" pitchFamily="50" charset="0"/>
              </a:rPr>
              <a:t>Permissions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Quién puede acceder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System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sess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 ID),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 (SID)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process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 (EPROCESS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address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o </a:t>
            </a:r>
            <a:r>
              <a:rPr lang="es-ES" sz="2000" i="1" dirty="0">
                <a:solidFill>
                  <a:schemeClr val="bg2">
                    <a:lumMod val="50000"/>
                  </a:schemeClr>
                </a:solidFill>
              </a:rPr>
              <a:t>machine </a:t>
            </a:r>
            <a:r>
              <a:rPr lang="es-ES" sz="2000" i="1" dirty="0" err="1">
                <a:solidFill>
                  <a:schemeClr val="bg2">
                    <a:lumMod val="50000"/>
                  </a:schemeClr>
                </a:solidFill>
              </a:rPr>
              <a:t>scopes</a:t>
            </a: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621F60-516C-1D57-89F2-848B19700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8"/>
          <a:stretch/>
        </p:blipFill>
        <p:spPr>
          <a:xfrm>
            <a:off x="1144816" y="2971231"/>
            <a:ext cx="3515216" cy="14585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1E26E0-4477-EB43-C0D8-C7D55023A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5" y="4747769"/>
            <a:ext cx="11468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16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16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FAF6B4E-922B-6015-FF2E-EFA69228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15" y="1061280"/>
            <a:ext cx="9353089" cy="48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9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17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17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7E1DCB-F475-0FF5-5CEA-CE9984F4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90" y="1061280"/>
            <a:ext cx="9715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18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STATE NAMES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18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425AA5-D53E-1CE8-43B2-706B6DAD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65" y="2247900"/>
            <a:ext cx="10420350" cy="11811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DC9598B-0E6F-943B-FC17-F29E4A12E0B5}"/>
              </a:ext>
            </a:extLst>
          </p:cNvPr>
          <p:cNvSpPr txBox="1"/>
          <p:nvPr/>
        </p:nvSpPr>
        <p:spPr>
          <a:xfrm>
            <a:off x="885165" y="3746090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WNF_AUDC_CAPTURE únicamente tiene RW para el servicio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AudioSrv</a:t>
            </a:r>
            <a:endParaRPr lang="es-E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4E5AA64-92EB-C770-3062-6B0990C5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127" y="4301340"/>
            <a:ext cx="6448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4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19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4400" b="0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19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8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B47752-6869-9C3D-21F7-A298F8B8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429" y="1634944"/>
            <a:ext cx="3609385" cy="35881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48ECB05-86E8-69F4-E196-43084C75E06B}"/>
              </a:ext>
            </a:extLst>
          </p:cNvPr>
          <p:cNvSpPr txBox="1"/>
          <p:nvPr/>
        </p:nvSpPr>
        <p:spPr>
          <a:xfrm>
            <a:off x="668593" y="1342556"/>
            <a:ext cx="64106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About</a:t>
            </a:r>
            <a:r>
              <a:rPr lang="es-ES" sz="3200" b="1" dirty="0">
                <a:latin typeface="OCR A Extended" panose="02010509020102010303" pitchFamily="50" charset="0"/>
              </a:rPr>
              <a:t> 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Offensive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Security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Researcher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(Ex) Red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Team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Internals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EDR/AV evasión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C/C++/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C# &lt;=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Informática + Matemáticas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@_nag0mez</a:t>
            </a:r>
          </a:p>
          <a:p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2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0FE5A8B-63CA-753A-B9C2-59488CF8B8AC}"/>
              </a:ext>
            </a:extLst>
          </p:cNvPr>
          <p:cNvSpPr txBox="1"/>
          <p:nvPr/>
        </p:nvSpPr>
        <p:spPr>
          <a:xfrm>
            <a:off x="1678050" y="5297774"/>
            <a:ext cx="356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CR A Extended" panose="02010509020102010303" pitchFamily="50" charset="0"/>
                <a:hlinkClick r:id="rId4"/>
              </a:rPr>
              <a:t>https://pwnedcoffee.com/</a:t>
            </a:r>
            <a:endParaRPr lang="en-US" dirty="0">
              <a:latin typeface="OCR A Extended" panose="02010509020102010303" pitchFamily="50" charset="0"/>
            </a:endParaRPr>
          </a:p>
        </p:txBody>
      </p:sp>
      <p:pic>
        <p:nvPicPr>
          <p:cNvPr id="1026" name="Picture 2" descr="PwnedC0ffee Cup">
            <a:extLst>
              <a:ext uri="{FF2B5EF4-FFF2-40B4-BE49-F238E27FC236}">
                <a16:creationId xmlns:a16="http://schemas.microsoft.com/office/drawing/2014/main" id="{47012800-17DF-0FF6-01F7-EFABADA9B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5" y="4358514"/>
            <a:ext cx="1141045" cy="13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1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20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2800" dirty="0" err="1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20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Publishing Data</a:t>
            </a:r>
          </a:p>
          <a:p>
            <a:pPr>
              <a:spcBef>
                <a:spcPts val="600"/>
              </a:spcBef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"ntdll.dll"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SetLastError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NTSTATUS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NtUpdateWnfStateData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1800" dirty="0">
                <a:solidFill>
                  <a:srgbClr val="4FC035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Buffer,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Length,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// Less than </a:t>
            </a:r>
            <a:r>
              <a:rPr lang="en-US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MaximumSize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, always less than 4096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ExplicitScope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MatchingChangeScope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// Last </a:t>
            </a:r>
            <a:r>
              <a:rPr lang="en-US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TimeStamp</a:t>
            </a:r>
            <a:endParaRPr lang="en-US" sz="18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CheckStamp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// If 1, publish only if </a:t>
            </a:r>
            <a:r>
              <a:rPr lang="en-US" sz="18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MatchingChangeScope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 is valid</a:t>
            </a:r>
          </a:p>
          <a:p>
            <a:endParaRPr lang="en-US" i="1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Check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Client Demo.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Also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NtDeleteWnfStateData</a:t>
            </a:r>
            <a:endParaRPr lang="es-ES" sz="2000" dirty="0">
              <a:solidFill>
                <a:srgbClr val="00B050"/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21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2800" dirty="0" err="1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21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026" name="Picture 2" descr="Vector gratuito fondo de rayas amarillas y negras de estilo de advertencia">
            <a:extLst>
              <a:ext uri="{FF2B5EF4-FFF2-40B4-BE49-F238E27FC236}">
                <a16:creationId xmlns:a16="http://schemas.microsoft.com/office/drawing/2014/main" id="{6EA120CA-617E-BFCA-D8D3-862A13CC3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1" y="1252339"/>
            <a:ext cx="6900535" cy="45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A4E4668-3312-DFAC-EF9E-AD214F85871F}"/>
              </a:ext>
            </a:extLst>
          </p:cNvPr>
          <p:cNvSpPr txBox="1"/>
          <p:nvPr/>
        </p:nvSpPr>
        <p:spPr>
          <a:xfrm>
            <a:off x="637664" y="2767265"/>
            <a:ext cx="6743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spc="400" dirty="0">
                <a:latin typeface="a Attack Graffiti" panose="02000503000000000000" pitchFamily="2" charset="0"/>
              </a:rPr>
              <a:t>CAUTION WHEN POKING AROUND!</a:t>
            </a:r>
            <a:endParaRPr lang="en-US" sz="4400" spc="400" dirty="0">
              <a:latin typeface="a Attack Graffiti" panose="02000503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963A1D-A47C-8FF1-2516-A38F617E2A07}"/>
              </a:ext>
            </a:extLst>
          </p:cNvPr>
          <p:cNvSpPr txBox="1"/>
          <p:nvPr/>
        </p:nvSpPr>
        <p:spPr>
          <a:xfrm>
            <a:off x="7538199" y="2642739"/>
            <a:ext cx="4307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WNF se usa activamente en Windows 10/11.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Al </a:t>
            </a:r>
            <a:r>
              <a:rPr lang="en-US" sz="1400" dirty="0" err="1"/>
              <a:t>publicar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notificación</a:t>
            </a:r>
            <a:r>
              <a:rPr lang="en-US" sz="1400" dirty="0"/>
              <a:t>, </a:t>
            </a:r>
            <a:r>
              <a:rPr lang="en-US" sz="1400" dirty="0" err="1"/>
              <a:t>sobreescribes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estado</a:t>
            </a:r>
            <a:r>
              <a:rPr lang="en-US" sz="1400" dirty="0"/>
              <a:t> </a:t>
            </a:r>
            <a:r>
              <a:rPr lang="en-US" sz="1400" dirty="0" err="1"/>
              <a:t>previo</a:t>
            </a:r>
            <a:r>
              <a:rPr lang="en-US" sz="1400" dirty="0"/>
              <a:t> (</a:t>
            </a:r>
            <a:r>
              <a:rPr lang="en-US" sz="1400" dirty="0" err="1"/>
              <a:t>puede</a:t>
            </a:r>
            <a:r>
              <a:rPr lang="en-US" sz="1400" dirty="0"/>
              <a:t> que </a:t>
            </a:r>
            <a:r>
              <a:rPr lang="en-US" sz="1400" dirty="0" err="1"/>
              <a:t>aún</a:t>
            </a:r>
            <a:r>
              <a:rPr lang="en-US" sz="1400" dirty="0"/>
              <a:t> no </a:t>
            </a:r>
            <a:r>
              <a:rPr lang="en-US" sz="1400" dirty="0" err="1"/>
              <a:t>haya</a:t>
            </a:r>
            <a:r>
              <a:rPr lang="en-US" sz="1400" dirty="0"/>
              <a:t> </a:t>
            </a:r>
            <a:r>
              <a:rPr lang="en-US" sz="1400" dirty="0" err="1"/>
              <a:t>sido</a:t>
            </a:r>
            <a:r>
              <a:rPr lang="en-US" sz="1400" dirty="0"/>
              <a:t> </a:t>
            </a:r>
            <a:r>
              <a:rPr lang="en-US" sz="1400" dirty="0" err="1"/>
              <a:t>consumido</a:t>
            </a:r>
            <a:r>
              <a:rPr lang="en-US" sz="1400" dirty="0"/>
              <a:t>).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También</a:t>
            </a:r>
            <a:r>
              <a:rPr lang="en-US" sz="1400" dirty="0"/>
              <a:t> </a:t>
            </a:r>
            <a:r>
              <a:rPr lang="en-US" sz="1400" dirty="0" err="1"/>
              <a:t>aumenta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stamp, </a:t>
            </a:r>
            <a:r>
              <a:rPr lang="en-US" sz="1400" dirty="0" err="1"/>
              <a:t>por</a:t>
            </a:r>
            <a:r>
              <a:rPr lang="en-US" sz="1400" dirty="0"/>
              <a:t> lo que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algún</a:t>
            </a:r>
            <a:r>
              <a:rPr lang="en-US" sz="1400" dirty="0"/>
              <a:t> </a:t>
            </a:r>
            <a:r>
              <a:rPr lang="en-US" sz="1400" dirty="0" err="1"/>
              <a:t>proceso</a:t>
            </a:r>
            <a:r>
              <a:rPr lang="en-US" sz="1400" dirty="0"/>
              <a:t> </a:t>
            </a:r>
            <a:r>
              <a:rPr lang="en-US" sz="1400" dirty="0" err="1"/>
              <a:t>intenta</a:t>
            </a:r>
            <a:r>
              <a:rPr lang="en-US" sz="1400" dirty="0"/>
              <a:t> </a:t>
            </a:r>
            <a:r>
              <a:rPr lang="en-US" sz="1400" dirty="0" err="1"/>
              <a:t>publicar</a:t>
            </a:r>
            <a:r>
              <a:rPr lang="en-US" sz="1400" dirty="0"/>
              <a:t> </a:t>
            </a:r>
            <a:r>
              <a:rPr lang="en-US" sz="1400" dirty="0" err="1"/>
              <a:t>comprobando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stamp </a:t>
            </a:r>
            <a:r>
              <a:rPr lang="en-US" sz="1400" dirty="0" err="1"/>
              <a:t>previo</a:t>
            </a:r>
            <a:r>
              <a:rPr lang="en-US" sz="1400" dirty="0"/>
              <a:t>, </a:t>
            </a:r>
            <a:r>
              <a:rPr lang="en-US" sz="1400" dirty="0" err="1"/>
              <a:t>fallará</a:t>
            </a:r>
            <a:r>
              <a:rPr lang="en-US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Es </a:t>
            </a:r>
            <a:r>
              <a:rPr lang="en-US" sz="1400" dirty="0" err="1"/>
              <a:t>posible</a:t>
            </a:r>
            <a:r>
              <a:rPr lang="en-US" sz="1400" dirty="0"/>
              <a:t> </a:t>
            </a:r>
            <a:r>
              <a:rPr lang="en-US" sz="1400" dirty="0" err="1"/>
              <a:t>dejar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SO </a:t>
            </a:r>
            <a:r>
              <a:rPr lang="en-US" sz="1400" dirty="0" err="1"/>
              <a:t>en</a:t>
            </a:r>
            <a:r>
              <a:rPr lang="en-US" sz="1400" dirty="0"/>
              <a:t> un </a:t>
            </a:r>
            <a:r>
              <a:rPr lang="en-US" sz="1400" dirty="0" err="1"/>
              <a:t>estado</a:t>
            </a:r>
            <a:r>
              <a:rPr lang="en-US" sz="1400" dirty="0"/>
              <a:t> </a:t>
            </a:r>
            <a:r>
              <a:rPr lang="en-US" sz="1400" dirty="0" err="1"/>
              <a:t>difícil</a:t>
            </a:r>
            <a:r>
              <a:rPr lang="en-US" sz="1400" dirty="0"/>
              <a:t> de </a:t>
            </a:r>
            <a:r>
              <a:rPr lang="en-US" sz="1400" dirty="0" err="1"/>
              <a:t>recuperar</a:t>
            </a:r>
            <a:r>
              <a:rPr lang="en-US" sz="1400" dirty="0"/>
              <a:t>! (</a:t>
            </a:r>
            <a:r>
              <a:rPr lang="en-US" sz="1400" dirty="0" err="1"/>
              <a:t>Especialmente</a:t>
            </a:r>
            <a:r>
              <a:rPr lang="en-US" sz="1400" dirty="0"/>
              <a:t> EXPLORER.EXE)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61115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22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2800" dirty="0" err="1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22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448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Querying</a:t>
            </a:r>
            <a:r>
              <a:rPr lang="es-ES" sz="3200" b="1" dirty="0">
                <a:latin typeface="OCR A Extended" panose="02010509020102010303" pitchFamily="50" charset="0"/>
              </a:rPr>
              <a:t> Data</a:t>
            </a:r>
          </a:p>
          <a:p>
            <a:pPr>
              <a:spcBef>
                <a:spcPts val="600"/>
              </a:spcBef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"ntdll.dll"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NTSTATUS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NtQueryWnfStateData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ExplicitScope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ChangeStamp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Buffer, </a:t>
            </a:r>
            <a:r>
              <a:rPr lang="en-US" sz="1800" dirty="0">
                <a:solidFill>
                  <a:srgbClr val="4FC035"/>
                </a:solidFill>
                <a:latin typeface="Cascadia Mono" panose="020B0609020000020004" pitchFamily="49" charset="0"/>
              </a:rPr>
              <a:t>// Output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Check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Consumer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Demo</a:t>
            </a:r>
            <a:endParaRPr lang="es-ES" sz="20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1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23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2800" dirty="0" err="1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23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Creating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Names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>
              <a:spcBef>
                <a:spcPts val="600"/>
              </a:spcBef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"ntdll.dll"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4FC035"/>
                </a:solidFill>
                <a:latin typeface="Cascadia Mono" panose="020B0609020000020004" pitchFamily="49" charset="0"/>
              </a:rPr>
              <a:t>NTSTATUS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NtCreateWnfStateName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4FC035"/>
                </a:solidFill>
                <a:latin typeface="Cascadia Mono" panose="020B0609020000020004" pitchFamily="49" charset="0"/>
              </a:rPr>
              <a:t>WNF_STATE_NAME_LIFETIME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NameLifetime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4FC035"/>
                </a:solidFill>
                <a:latin typeface="Cascadia Mono" panose="020B0609020000020004" pitchFamily="49" charset="0"/>
              </a:rPr>
              <a:t>WNF_DATA_SCOPE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DataScope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PersistData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TypeId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MaximumStateSize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4FC035"/>
                </a:solidFill>
                <a:latin typeface="Cascadia Mono" panose="020B0609020000020004" pitchFamily="49" charset="0"/>
              </a:rPr>
              <a:t>SafeMemoryHandle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SecurityDescriptor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Check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CreateTemporaryName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Demo.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Also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NtDeleteWnfStateName</a:t>
            </a:r>
            <a:endParaRPr lang="es-ES" sz="2000" dirty="0">
              <a:solidFill>
                <a:srgbClr val="00B050"/>
              </a:solidFill>
            </a:endParaRPr>
          </a:p>
          <a:p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24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2800" dirty="0" err="1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24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478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Subscribing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To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State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Changes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>
              <a:spcBef>
                <a:spcPts val="600"/>
              </a:spcBef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"ntdll.dll"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4FC035"/>
                </a:solidFill>
                <a:latin typeface="Cascadia Mono" panose="020B0609020000020004" pitchFamily="49" charset="0"/>
              </a:rPr>
              <a:t>NTSTATUS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RtlSubscribeWnfStateChangeNotification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Subscription,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ChangeStamp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Callback,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CallbackContext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SerializationGroup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Unknown);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Check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Server Demo</a:t>
            </a:r>
            <a:endParaRPr lang="es-ES" sz="2000" dirty="0">
              <a:solidFill>
                <a:srgbClr val="00B050"/>
              </a:solidFill>
            </a:endParaRPr>
          </a:p>
          <a:p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05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25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2800" dirty="0" err="1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25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Callback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Prototype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>
              <a:spcBef>
                <a:spcPts val="600"/>
              </a:spcBef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UnmanagedFunctionPointer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CallingConvention.StdCall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4FC035"/>
                </a:solidFill>
                <a:latin typeface="Cascadia Mono" panose="020B0609020000020004" pitchFamily="49" charset="0"/>
              </a:rPr>
              <a:t>NTSTATUS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CallbackDelegate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ChangeStamp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CallbackContext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BufferSize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26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WINDOWS </a:t>
            </a:r>
            <a:r>
              <a:rPr lang="es-ES" sz="2800" dirty="0" err="1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APIs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26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10786565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Unsubscribing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>
              <a:spcBef>
                <a:spcPts val="600"/>
              </a:spcBef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DllImport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"ntdll.dll"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4FC035"/>
                </a:solidFill>
                <a:latin typeface="Cascadia Mono" panose="020B0609020000020004" pitchFamily="49" charset="0"/>
              </a:rPr>
              <a:t>NTSTATUS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RtlUnsubscribeWnfStateChangeNotification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Subscription);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5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27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WNF STRUCTURES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27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63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28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STRUCTURES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28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AE225F3-B808-63DC-00E0-B3697A5D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1" y="1545771"/>
            <a:ext cx="4038511" cy="400981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40ED157-3061-028E-D3F7-576B3F51D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841" y="1545772"/>
            <a:ext cx="4038511" cy="124785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56BAC24-DC32-D85E-E10E-53DE9DD87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841" y="2963838"/>
            <a:ext cx="2895741" cy="174052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ABF8547-543C-8360-6106-E72518AA8E9D}"/>
              </a:ext>
            </a:extLst>
          </p:cNvPr>
          <p:cNvSpPr/>
          <p:nvPr/>
        </p:nvSpPr>
        <p:spPr>
          <a:xfrm>
            <a:off x="8660921" y="3209026"/>
            <a:ext cx="2097319" cy="560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_WNF_STATE_DATA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DBB6D16-204A-A4AF-06A0-0E840BA68B90}"/>
              </a:ext>
            </a:extLst>
          </p:cNvPr>
          <p:cNvSpPr/>
          <p:nvPr/>
        </p:nvSpPr>
        <p:spPr>
          <a:xfrm>
            <a:off x="8660921" y="3760768"/>
            <a:ext cx="2097319" cy="1121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95E8A6D-D467-4891-F3E7-CB0AE83DC417}"/>
              </a:ext>
            </a:extLst>
          </p:cNvPr>
          <p:cNvSpPr txBox="1"/>
          <p:nvPr/>
        </p:nvSpPr>
        <p:spPr>
          <a:xfrm>
            <a:off x="10757141" y="3312542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0x10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87B9224-73D8-50EB-15F4-66DB8EF20AC2}"/>
              </a:ext>
            </a:extLst>
          </p:cNvPr>
          <p:cNvSpPr txBox="1"/>
          <p:nvPr/>
        </p:nvSpPr>
        <p:spPr>
          <a:xfrm>
            <a:off x="10757141" y="4103062"/>
            <a:ext cx="92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0x1000</a:t>
            </a:r>
          </a:p>
        </p:txBody>
      </p:sp>
    </p:spTree>
    <p:extLst>
      <p:ext uri="{BB962C8B-B14F-4D97-AF65-F5344CB8AC3E}">
        <p14:creationId xmlns:p14="http://schemas.microsoft.com/office/powerpoint/2010/main" val="2107169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29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STRUCTURES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29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ABF8547-543C-8360-6106-E72518AA8E9D}"/>
              </a:ext>
            </a:extLst>
          </p:cNvPr>
          <p:cNvSpPr/>
          <p:nvPr/>
        </p:nvSpPr>
        <p:spPr>
          <a:xfrm>
            <a:off x="8660921" y="2725940"/>
            <a:ext cx="2097319" cy="560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_WNF_STATE_DATA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DBB6D16-204A-A4AF-06A0-0E840BA68B90}"/>
              </a:ext>
            </a:extLst>
          </p:cNvPr>
          <p:cNvSpPr/>
          <p:nvPr/>
        </p:nvSpPr>
        <p:spPr>
          <a:xfrm>
            <a:off x="8660921" y="3277682"/>
            <a:ext cx="2097319" cy="1121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95E8A6D-D467-4891-F3E7-CB0AE83DC417}"/>
              </a:ext>
            </a:extLst>
          </p:cNvPr>
          <p:cNvSpPr txBox="1"/>
          <p:nvPr/>
        </p:nvSpPr>
        <p:spPr>
          <a:xfrm>
            <a:off x="10757141" y="2829456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0x10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87B9224-73D8-50EB-15F4-66DB8EF20AC2}"/>
              </a:ext>
            </a:extLst>
          </p:cNvPr>
          <p:cNvSpPr txBox="1"/>
          <p:nvPr/>
        </p:nvSpPr>
        <p:spPr>
          <a:xfrm>
            <a:off x="10757141" y="3619976"/>
            <a:ext cx="92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0x1000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5B874E4-95CB-C0F2-3731-C85A26350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14" y="2672652"/>
            <a:ext cx="7686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3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TOC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B54CF4-EF57-C767-1693-35EA0A865C5F}"/>
              </a:ext>
            </a:extLst>
          </p:cNvPr>
          <p:cNvSpPr txBox="1"/>
          <p:nvPr/>
        </p:nvSpPr>
        <p:spPr>
          <a:xfrm>
            <a:off x="668593" y="1342556"/>
            <a:ext cx="641063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INTRODUCCIÓN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USER/KERNEL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WNF STATE NAMES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APIs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WNF STRUCTURES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WNF POTENTIAL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(POC) PROCESS INJECTION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(POC) DATA PERSISTENCE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(POC) HIDING THE MICROPHONE</a:t>
            </a:r>
          </a:p>
          <a:p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2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03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7A061D7-AA7A-608C-5B06-5CCAC3A31EF0}"/>
              </a:ext>
            </a:extLst>
          </p:cNvPr>
          <p:cNvSpPr/>
          <p:nvPr/>
        </p:nvSpPr>
        <p:spPr>
          <a:xfrm>
            <a:off x="842440" y="5048598"/>
            <a:ext cx="10562042" cy="83453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30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STRUCTURES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30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49234"/>
            <a:ext cx="10786565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_WNF_SUBSCRIPTION_TABLE</a:t>
            </a:r>
          </a:p>
          <a:p>
            <a:pPr>
              <a:lnSpc>
                <a:spcPts val="2500"/>
              </a:lnSpc>
            </a:pPr>
            <a:endParaRPr lang="es-ES" sz="2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WNF_SUBSCRIPTION_TABLE64_WIN11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WNF_CONTEXT_HEADER Header;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NamesTableLock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RTL_RB_TREE64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NamesTableEntry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LIST_ENTRY64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SerializationGroupListHead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SerializationGroupLock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Unknown1;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SubscribedEventSet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[] Unknown2;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TimerDueTime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FA02A8-FF3B-AF44-34C9-664EB6829BED}"/>
              </a:ext>
            </a:extLst>
          </p:cNvPr>
          <p:cNvSpPr txBox="1"/>
          <p:nvPr/>
        </p:nvSpPr>
        <p:spPr>
          <a:xfrm>
            <a:off x="6832240" y="1379765"/>
            <a:ext cx="4287328" cy="1384995"/>
          </a:xfrm>
          <a:prstGeom prst="rect">
            <a:avLst/>
          </a:prstGeom>
          <a:solidFill>
            <a:srgbClr val="FFD85B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StructLayout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LayoutKind.Sequential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WNF_CONTEXT_HEADER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NodeTypeCode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// 0x911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NodeByteSize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45BD4ED-EC3F-44C7-B45E-686E036A4F89}"/>
              </a:ext>
            </a:extLst>
          </p:cNvPr>
          <p:cNvCxnSpPr>
            <a:cxnSpLocks/>
          </p:cNvCxnSpPr>
          <p:nvPr/>
        </p:nvCxnSpPr>
        <p:spPr>
          <a:xfrm>
            <a:off x="4710023" y="2682821"/>
            <a:ext cx="20185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99949BE-7249-01A3-C409-10CAC6705407}"/>
              </a:ext>
            </a:extLst>
          </p:cNvPr>
          <p:cNvCxnSpPr>
            <a:cxnSpLocks/>
          </p:cNvCxnSpPr>
          <p:nvPr/>
        </p:nvCxnSpPr>
        <p:spPr>
          <a:xfrm>
            <a:off x="5164347" y="3111266"/>
            <a:ext cx="2018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EE1E29C-8480-55F1-D020-D63014167C95}"/>
              </a:ext>
            </a:extLst>
          </p:cNvPr>
          <p:cNvSpPr txBox="1"/>
          <p:nvPr/>
        </p:nvSpPr>
        <p:spPr>
          <a:xfrm>
            <a:off x="7223019" y="2762700"/>
            <a:ext cx="390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_WNF_NAME_SUBSCRIPTION[] (Win10)</a:t>
            </a:r>
          </a:p>
          <a:p>
            <a:r>
              <a:rPr lang="en-US" dirty="0">
                <a:solidFill>
                  <a:srgbClr val="FF0000"/>
                </a:solidFill>
              </a:rPr>
              <a:t>RTL_RB_TREE, Red-Black Tree (Win11)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F6677F-D29B-F2F3-08EB-ED11EA20F024}"/>
              </a:ext>
            </a:extLst>
          </p:cNvPr>
          <p:cNvSpPr txBox="1"/>
          <p:nvPr/>
        </p:nvSpPr>
        <p:spPr>
          <a:xfrm>
            <a:off x="1775477" y="5168287"/>
            <a:ext cx="932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encontrar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tabla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recorrer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Heap de NTDLL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leyendo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estructuras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(WNF_SUBSCRIPTION_TABLE) y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comparando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valor del </a:t>
            </a:r>
            <a:r>
              <a:rPr lang="en-US" sz="16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NodeTypeCode</a:t>
            </a:r>
            <a:r>
              <a:rPr lang="en-US" sz="16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0x911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28838C3-F212-0734-1635-F1807C5F1CBD}"/>
              </a:ext>
            </a:extLst>
          </p:cNvPr>
          <p:cNvSpPr/>
          <p:nvPr/>
        </p:nvSpPr>
        <p:spPr>
          <a:xfrm>
            <a:off x="1140230" y="5170074"/>
            <a:ext cx="565037" cy="565037"/>
          </a:xfrm>
          <a:prstGeom prst="ellipse">
            <a:avLst/>
          </a:prstGeom>
          <a:solidFill>
            <a:srgbClr val="4FC0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3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4" grpId="0"/>
      <p:bldP spid="15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31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STRUCTURES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31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32200"/>
            <a:ext cx="10786565" cy="3903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_WNF_NAME_SUBSCRIPTION</a:t>
            </a:r>
          </a:p>
          <a:p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WNF_NAME_SUBSCRIPTION64_WIN11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WNF_CONTEXT_HEADER Header;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SubscriptionId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CurrentChangeStamp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RTL_BALANCED_NODE64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NamesTableEntry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SubscriptionLock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LIST_ENTRY64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SubscriptionsListHead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NormalDeliverySubscriptions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NotificationTypeCount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RetryDescriptor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DeliveryState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ReliableRetryTime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6A5E4E-206E-CDA2-C994-1BF9307E0698}"/>
              </a:ext>
            </a:extLst>
          </p:cNvPr>
          <p:cNvCxnSpPr>
            <a:cxnSpLocks/>
          </p:cNvCxnSpPr>
          <p:nvPr/>
        </p:nvCxnSpPr>
        <p:spPr>
          <a:xfrm flipH="1">
            <a:off x="5046453" y="3247849"/>
            <a:ext cx="12076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12D837-FF9A-A559-0E64-59DE9EF018CC}"/>
              </a:ext>
            </a:extLst>
          </p:cNvPr>
          <p:cNvSpPr txBox="1"/>
          <p:nvPr/>
        </p:nvSpPr>
        <p:spPr>
          <a:xfrm>
            <a:off x="6392174" y="3087558"/>
            <a:ext cx="477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_WNF_SUBSCRIPTION_TABLE -&gt; </a:t>
            </a:r>
            <a:r>
              <a:rPr lang="en-US" sz="1400" dirty="0" err="1"/>
              <a:t>NamesTableEntry</a:t>
            </a:r>
            <a:r>
              <a:rPr lang="en-US" sz="1400" dirty="0"/>
              <a:t> -&gt; Root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5AC975D-AF57-AFDE-C33F-EAE5E0538CA2}"/>
              </a:ext>
            </a:extLst>
          </p:cNvPr>
          <p:cNvSpPr/>
          <p:nvPr/>
        </p:nvSpPr>
        <p:spPr>
          <a:xfrm>
            <a:off x="842440" y="5048598"/>
            <a:ext cx="10562042" cy="83453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5DFD75-031A-FF7A-4FA2-68C82A18D524}"/>
              </a:ext>
            </a:extLst>
          </p:cNvPr>
          <p:cNvSpPr txBox="1"/>
          <p:nvPr/>
        </p:nvSpPr>
        <p:spPr>
          <a:xfrm>
            <a:off x="1775477" y="5194165"/>
            <a:ext cx="9327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propiedad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NamesTableEntry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un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nodo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balanceado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apunta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las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siguientes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_WNF_NAME_SUBSCRIPTIONS,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 que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podemos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recorrer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dirty="0">
                <a:solidFill>
                  <a:srgbClr val="4FC0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árbol. Todas las referencias apuntan a esta propiedad, así que es necesario restar el offset.</a:t>
            </a:r>
            <a:endParaRPr lang="es-ES" sz="1600" dirty="0">
              <a:solidFill>
                <a:srgbClr val="4FC035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D70B6DD-9B75-6A21-C75A-8ADEC8BE0066}"/>
              </a:ext>
            </a:extLst>
          </p:cNvPr>
          <p:cNvSpPr/>
          <p:nvPr/>
        </p:nvSpPr>
        <p:spPr>
          <a:xfrm>
            <a:off x="1140230" y="5170074"/>
            <a:ext cx="565037" cy="565037"/>
          </a:xfrm>
          <a:prstGeom prst="ellipse">
            <a:avLst/>
          </a:prstGeom>
          <a:solidFill>
            <a:srgbClr val="4FC0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i</a:t>
            </a:r>
            <a:endParaRPr lang="en-US" b="1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A3966F1-1E9C-C672-E7F7-899D5C2AD331}"/>
              </a:ext>
            </a:extLst>
          </p:cNvPr>
          <p:cNvSpPr/>
          <p:nvPr/>
        </p:nvSpPr>
        <p:spPr>
          <a:xfrm>
            <a:off x="1035170" y="2749048"/>
            <a:ext cx="2199736" cy="244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D6B40E2-8106-5CBD-B488-3739C307013F}"/>
              </a:ext>
            </a:extLst>
          </p:cNvPr>
          <p:cNvSpPr/>
          <p:nvPr/>
        </p:nvSpPr>
        <p:spPr>
          <a:xfrm>
            <a:off x="1035170" y="3116513"/>
            <a:ext cx="3908724" cy="244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79AC8A2-5D1E-BCD4-E7B2-0E819EA36F8B}"/>
              </a:ext>
            </a:extLst>
          </p:cNvPr>
          <p:cNvSpPr/>
          <p:nvPr/>
        </p:nvSpPr>
        <p:spPr>
          <a:xfrm>
            <a:off x="1035170" y="3656785"/>
            <a:ext cx="3908724" cy="244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4127268-946D-F70F-AB6B-B3B009296DEB}"/>
              </a:ext>
            </a:extLst>
          </p:cNvPr>
          <p:cNvCxnSpPr>
            <a:cxnSpLocks/>
          </p:cNvCxnSpPr>
          <p:nvPr/>
        </p:nvCxnSpPr>
        <p:spPr>
          <a:xfrm>
            <a:off x="5063554" y="3771900"/>
            <a:ext cx="11905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0202976-489F-CE05-A8D7-3DA4215E013B}"/>
              </a:ext>
            </a:extLst>
          </p:cNvPr>
          <p:cNvSpPr txBox="1"/>
          <p:nvPr/>
        </p:nvSpPr>
        <p:spPr>
          <a:xfrm>
            <a:off x="6392174" y="3586430"/>
            <a:ext cx="477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_WNF_USER_SUBSCRIPTION List</a:t>
            </a:r>
          </a:p>
        </p:txBody>
      </p:sp>
    </p:spTree>
    <p:extLst>
      <p:ext uri="{BB962C8B-B14F-4D97-AF65-F5344CB8AC3E}">
        <p14:creationId xmlns:p14="http://schemas.microsoft.com/office/powerpoint/2010/main" val="26864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32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STRUCTURES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32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49234"/>
            <a:ext cx="10786565" cy="348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_WNF_USER_SUBSCRIPTION</a:t>
            </a:r>
          </a:p>
          <a:p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WNF_USER_SUBSCRIPTION64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WNF_CONTEXT_HEADER Header;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LIST_ENTRY64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SubscriptionsListEntry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NameSubscription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Callback;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CallbackContext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SubProcessTag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CurrentChangeStamp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DeliveryOptions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SubscribedEventSet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SerializationGroup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UserSubscriptionCount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ulong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[] Unknown;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1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5AC975D-AF57-AFDE-C33F-EAE5E0538CA2}"/>
              </a:ext>
            </a:extLst>
          </p:cNvPr>
          <p:cNvSpPr/>
          <p:nvPr/>
        </p:nvSpPr>
        <p:spPr>
          <a:xfrm>
            <a:off x="842440" y="5048598"/>
            <a:ext cx="10562042" cy="83453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5DFD75-031A-FF7A-4FA2-68C82A18D524}"/>
              </a:ext>
            </a:extLst>
          </p:cNvPr>
          <p:cNvSpPr txBox="1"/>
          <p:nvPr/>
        </p:nvSpPr>
        <p:spPr>
          <a:xfrm>
            <a:off x="1775477" y="5194165"/>
            <a:ext cx="9327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400" dirty="0">
                <a:solidFill>
                  <a:srgbClr val="4FC035"/>
                </a:solidFill>
              </a:rPr>
              <a:t>Estructura que almacena los </a:t>
            </a:r>
            <a:r>
              <a:rPr lang="es-ES" sz="1400" dirty="0" err="1">
                <a:solidFill>
                  <a:srgbClr val="4FC035"/>
                </a:solidFill>
              </a:rPr>
              <a:t>callbacks</a:t>
            </a:r>
            <a:r>
              <a:rPr lang="es-ES" sz="1400" dirty="0">
                <a:solidFill>
                  <a:srgbClr val="4FC035"/>
                </a:solidFill>
              </a:rPr>
              <a:t> y sus contextos. </a:t>
            </a:r>
            <a:r>
              <a:rPr lang="es-ES" sz="1400" dirty="0" err="1">
                <a:solidFill>
                  <a:srgbClr val="4FC035"/>
                </a:solidFill>
              </a:rPr>
              <a:t>SubscriptionsListEntry</a:t>
            </a:r>
            <a:r>
              <a:rPr lang="es-ES" sz="1400" dirty="0">
                <a:solidFill>
                  <a:srgbClr val="4FC035"/>
                </a:solidFill>
              </a:rPr>
              <a:t> contiene un </a:t>
            </a:r>
            <a:r>
              <a:rPr lang="es-ES" sz="1400" dirty="0" err="1">
                <a:solidFill>
                  <a:srgbClr val="4FC035"/>
                </a:solidFill>
              </a:rPr>
              <a:t>flink</a:t>
            </a:r>
            <a:r>
              <a:rPr lang="es-ES" sz="1400" dirty="0">
                <a:solidFill>
                  <a:srgbClr val="4FC035"/>
                </a:solidFill>
              </a:rPr>
              <a:t> apuntando a la siguiente _WNF_USER_SUBSCRIPTION. El proyecto </a:t>
            </a:r>
            <a:r>
              <a:rPr lang="es-ES" sz="1400" dirty="0" err="1">
                <a:solidFill>
                  <a:srgbClr val="4FC035"/>
                </a:solidFill>
              </a:rPr>
              <a:t>BasicDemo-CallbackParser</a:t>
            </a:r>
            <a:r>
              <a:rPr lang="es-ES" sz="1400" dirty="0">
                <a:solidFill>
                  <a:srgbClr val="4FC035"/>
                </a:solidFill>
              </a:rPr>
              <a:t> puede enumerar las </a:t>
            </a:r>
            <a:r>
              <a:rPr lang="es-ES" sz="1400" dirty="0" err="1">
                <a:solidFill>
                  <a:srgbClr val="4FC035"/>
                </a:solidFill>
              </a:rPr>
              <a:t>callbacks</a:t>
            </a:r>
            <a:r>
              <a:rPr lang="es-ES" sz="1400" dirty="0">
                <a:solidFill>
                  <a:srgbClr val="4FC035"/>
                </a:solidFill>
              </a:rPr>
              <a:t> para un proceso.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D70B6DD-9B75-6A21-C75A-8ADEC8BE0066}"/>
              </a:ext>
            </a:extLst>
          </p:cNvPr>
          <p:cNvSpPr/>
          <p:nvPr/>
        </p:nvSpPr>
        <p:spPr>
          <a:xfrm>
            <a:off x="1140230" y="5170074"/>
            <a:ext cx="565037" cy="565037"/>
          </a:xfrm>
          <a:prstGeom prst="ellipse">
            <a:avLst/>
          </a:prstGeom>
          <a:solidFill>
            <a:srgbClr val="4FC0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i</a:t>
            </a:r>
            <a:endParaRPr lang="en-US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53D32E-812F-1DCE-DAB4-0B496DB6CEF7}"/>
              </a:ext>
            </a:extLst>
          </p:cNvPr>
          <p:cNvSpPr/>
          <p:nvPr/>
        </p:nvSpPr>
        <p:spPr>
          <a:xfrm>
            <a:off x="1041185" y="2514432"/>
            <a:ext cx="3687225" cy="244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B91433-60B4-1B5F-FAC0-D36631A41E37}"/>
              </a:ext>
            </a:extLst>
          </p:cNvPr>
          <p:cNvSpPr/>
          <p:nvPr/>
        </p:nvSpPr>
        <p:spPr>
          <a:xfrm>
            <a:off x="1041184" y="2904316"/>
            <a:ext cx="2453989" cy="314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8AFAD5-AC0C-9296-FB0F-46C6DDC9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08" y="1322420"/>
            <a:ext cx="3142671" cy="35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33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STRUCTURES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33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F465DD-8370-1B94-EF4B-17011944B7DF}"/>
              </a:ext>
            </a:extLst>
          </p:cNvPr>
          <p:cNvSpPr/>
          <p:nvPr/>
        </p:nvSpPr>
        <p:spPr>
          <a:xfrm>
            <a:off x="483079" y="1328468"/>
            <a:ext cx="11136702" cy="43994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0D4334-25E5-AC4E-E7DC-AE4EB28677F4}"/>
              </a:ext>
            </a:extLst>
          </p:cNvPr>
          <p:cNvSpPr txBox="1"/>
          <p:nvPr/>
        </p:nvSpPr>
        <p:spPr>
          <a:xfrm>
            <a:off x="638358" y="1403502"/>
            <a:ext cx="12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PROCESS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B0A62B-2438-856C-6D96-0B35CD5D556E}"/>
              </a:ext>
            </a:extLst>
          </p:cNvPr>
          <p:cNvSpPr/>
          <p:nvPr/>
        </p:nvSpPr>
        <p:spPr>
          <a:xfrm>
            <a:off x="910080" y="3273725"/>
            <a:ext cx="3269411" cy="879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_WNF_SUBSCRIPTION_TABLE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99C62FC-C1DF-128E-AF39-38028CD8CFE4}"/>
              </a:ext>
            </a:extLst>
          </p:cNvPr>
          <p:cNvSpPr/>
          <p:nvPr/>
        </p:nvSpPr>
        <p:spPr>
          <a:xfrm>
            <a:off x="5007632" y="3273725"/>
            <a:ext cx="2087594" cy="879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StateName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0x41C64E6DA78AD0C5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038439E-77E3-4842-84BE-65FDE100D098}"/>
              </a:ext>
            </a:extLst>
          </p:cNvPr>
          <p:cNvSpPr/>
          <p:nvPr/>
        </p:nvSpPr>
        <p:spPr>
          <a:xfrm>
            <a:off x="5007632" y="4489944"/>
            <a:ext cx="2087594" cy="879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StateName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 0x41C64E6DA78AD8C5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8D4148-726F-34C1-0AC1-38BE5369C783}"/>
              </a:ext>
            </a:extLst>
          </p:cNvPr>
          <p:cNvSpPr/>
          <p:nvPr/>
        </p:nvSpPr>
        <p:spPr>
          <a:xfrm>
            <a:off x="5007632" y="2057506"/>
            <a:ext cx="2087594" cy="879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StateName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WNF_AUDC_CAPTURE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FA4BCA7-363F-2244-C6B4-519A770D4EDC}"/>
              </a:ext>
            </a:extLst>
          </p:cNvPr>
          <p:cNvSpPr/>
          <p:nvPr/>
        </p:nvSpPr>
        <p:spPr>
          <a:xfrm>
            <a:off x="4416723" y="1516880"/>
            <a:ext cx="3269411" cy="49307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_WNF_NAME_SUBSCRIPTION[]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C48D9D1-A92B-2A7C-6646-B2EE533C7F94}"/>
              </a:ext>
            </a:extLst>
          </p:cNvPr>
          <p:cNvSpPr/>
          <p:nvPr/>
        </p:nvSpPr>
        <p:spPr>
          <a:xfrm>
            <a:off x="7979805" y="2057506"/>
            <a:ext cx="2087594" cy="323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Callback1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AD28724-09BE-FE4B-E9A6-1F2771A48491}"/>
              </a:ext>
            </a:extLst>
          </p:cNvPr>
          <p:cNvSpPr/>
          <p:nvPr/>
        </p:nvSpPr>
        <p:spPr>
          <a:xfrm>
            <a:off x="7979805" y="2538607"/>
            <a:ext cx="2087594" cy="323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Callback2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7AE0F78-27E6-E925-2168-D53EEA865683}"/>
              </a:ext>
            </a:extLst>
          </p:cNvPr>
          <p:cNvSpPr/>
          <p:nvPr/>
        </p:nvSpPr>
        <p:spPr>
          <a:xfrm>
            <a:off x="7979805" y="3551979"/>
            <a:ext cx="2087594" cy="323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Callback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596C086-D1F1-A4A7-801A-833B9F2028D5}"/>
              </a:ext>
            </a:extLst>
          </p:cNvPr>
          <p:cNvSpPr/>
          <p:nvPr/>
        </p:nvSpPr>
        <p:spPr>
          <a:xfrm>
            <a:off x="7979805" y="4478266"/>
            <a:ext cx="2087594" cy="323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Callback1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DFE5A12-4E2D-BABE-A372-2EC44E750FD0}"/>
              </a:ext>
            </a:extLst>
          </p:cNvPr>
          <p:cNvSpPr/>
          <p:nvPr/>
        </p:nvSpPr>
        <p:spPr>
          <a:xfrm>
            <a:off x="7979805" y="5019417"/>
            <a:ext cx="2087594" cy="323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Callback1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EFEEF3-F03C-8B16-B2D1-617E4B099ED9}"/>
              </a:ext>
            </a:extLst>
          </p:cNvPr>
          <p:cNvSpPr/>
          <p:nvPr/>
        </p:nvSpPr>
        <p:spPr>
          <a:xfrm>
            <a:off x="7388896" y="1528683"/>
            <a:ext cx="3269411" cy="49307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_WNF_USER_SUBSCRIPTION[]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E738C46-D66D-6D53-FD7F-FAB8F92D34EF}"/>
              </a:ext>
            </a:extLst>
          </p:cNvPr>
          <p:cNvCxnSpPr/>
          <p:nvPr/>
        </p:nvCxnSpPr>
        <p:spPr>
          <a:xfrm flipV="1">
            <a:off x="4295955" y="2538607"/>
            <a:ext cx="612475" cy="102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BFF4805-C6C1-A903-1854-55A5837BD2F6}"/>
              </a:ext>
            </a:extLst>
          </p:cNvPr>
          <p:cNvCxnSpPr>
            <a:cxnSpLocks/>
          </p:cNvCxnSpPr>
          <p:nvPr/>
        </p:nvCxnSpPr>
        <p:spPr>
          <a:xfrm>
            <a:off x="4287329" y="3756802"/>
            <a:ext cx="61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E7C45AD-56A4-DC1E-FDD9-4302CCB7B697}"/>
              </a:ext>
            </a:extLst>
          </p:cNvPr>
          <p:cNvCxnSpPr>
            <a:cxnSpLocks/>
          </p:cNvCxnSpPr>
          <p:nvPr/>
        </p:nvCxnSpPr>
        <p:spPr>
          <a:xfrm>
            <a:off x="4287324" y="3960764"/>
            <a:ext cx="621106" cy="9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D904D11-2FAD-02D4-D67A-8A4854CD8DB1}"/>
              </a:ext>
            </a:extLst>
          </p:cNvPr>
          <p:cNvCxnSpPr>
            <a:cxnSpLocks/>
          </p:cNvCxnSpPr>
          <p:nvPr/>
        </p:nvCxnSpPr>
        <p:spPr>
          <a:xfrm>
            <a:off x="7217435" y="3713671"/>
            <a:ext cx="61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AAE8B22-6664-4A98-D3F8-F66D431C2BFC}"/>
              </a:ext>
            </a:extLst>
          </p:cNvPr>
          <p:cNvCxnSpPr>
            <a:cxnSpLocks/>
          </p:cNvCxnSpPr>
          <p:nvPr/>
        </p:nvCxnSpPr>
        <p:spPr>
          <a:xfrm>
            <a:off x="7236126" y="2229260"/>
            <a:ext cx="61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34DFB25-B179-423C-65BB-80CE7D95FA56}"/>
              </a:ext>
            </a:extLst>
          </p:cNvPr>
          <p:cNvCxnSpPr>
            <a:cxnSpLocks/>
          </p:cNvCxnSpPr>
          <p:nvPr/>
        </p:nvCxnSpPr>
        <p:spPr>
          <a:xfrm>
            <a:off x="7246190" y="2693109"/>
            <a:ext cx="61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6E9F19A-A4CC-27E1-25E7-4A171544909B}"/>
              </a:ext>
            </a:extLst>
          </p:cNvPr>
          <p:cNvCxnSpPr>
            <a:cxnSpLocks/>
          </p:cNvCxnSpPr>
          <p:nvPr/>
        </p:nvCxnSpPr>
        <p:spPr>
          <a:xfrm>
            <a:off x="7236125" y="4658647"/>
            <a:ext cx="61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A450574-BC04-02E4-2E03-D4978DBDEF74}"/>
              </a:ext>
            </a:extLst>
          </p:cNvPr>
          <p:cNvCxnSpPr>
            <a:cxnSpLocks/>
          </p:cNvCxnSpPr>
          <p:nvPr/>
        </p:nvCxnSpPr>
        <p:spPr>
          <a:xfrm>
            <a:off x="7246190" y="5181109"/>
            <a:ext cx="61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38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34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WNF POTENTIAL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34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965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35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POTENTIAL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35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11164464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What</a:t>
            </a:r>
            <a:r>
              <a:rPr lang="es-ES" sz="3200" b="1" dirty="0">
                <a:latin typeface="OCR A Extended" panose="02010509020102010303" pitchFamily="50" charset="0"/>
              </a:rPr>
              <a:t>?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DoS: por ejemplo, EXPLORER.EXE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Activar/Desactivar Windows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Insider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Features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https://github.com/riverar/mach2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Forzar comportamientos inesperados (ocultar icono del micrófono, entre otros)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Obtención de información por vías alternativas (WNF_EDGE_LAST_NAVIGATED_HOST)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Inter-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Process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Communication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Process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Injection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evitando la secuencia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Alloc-Protect-CreateThread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(Demo)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Persistencia de datos fuera de memoria (Demo)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Fuzzing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para encontrar DoS,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LPEs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o incluso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bugs</a:t>
            </a:r>
          </a:p>
        </p:txBody>
      </p:sp>
    </p:spTree>
    <p:extLst>
      <p:ext uri="{BB962C8B-B14F-4D97-AF65-F5344CB8AC3E}">
        <p14:creationId xmlns:p14="http://schemas.microsoft.com/office/powerpoint/2010/main" val="2703602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36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WNF INJECTION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36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757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37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INJECTION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37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11164464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How</a:t>
            </a:r>
            <a:r>
              <a:rPr lang="es-ES" sz="3200" b="1" dirty="0">
                <a:latin typeface="OCR A Extended" panose="02010509020102010303" pitchFamily="50" charset="0"/>
              </a:rPr>
              <a:t>?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Encuentra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UserSubscriptions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para el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StateName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que uses como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trigger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VirtualAllocEx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(RX) +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WriteProcessMemory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para copiar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shellcode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al proceso objetivo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Modifica los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callbacks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para el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StateName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que quieras usar para que apunten a tu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shellcode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NtUpdateWnfStateData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para lanzar el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trigger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Cleanup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914825-5E11-A3B9-BD40-143FA445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36" y="1427764"/>
            <a:ext cx="9573164" cy="39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38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INJECTION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38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11164464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Características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Evita el uso de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CreateThread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u otras técnicas de ejecución comunes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Se ejecuta en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threads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creados legítimamente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No ETW!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Difícil de “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tracear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Es posible “publicar” el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shellcode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para que lo reciba un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callback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del proceso objetivo, por lo que podría llegar a ser posible evitar el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VirtualAllocEx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+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WriteProcessMemory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(requiere más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research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300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39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INJECTION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39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1116446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Detección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Shellcode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no respaldado en disco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VirtualAllocEx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+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WriteProcessMemory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sigue siendo algo habitual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0643FB-91F0-6B51-E2C4-E65428C4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70" y="2374716"/>
            <a:ext cx="6643354" cy="5582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5363CCE-B839-DFA9-19A5-25B60B739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126" y="3100775"/>
            <a:ext cx="8343900" cy="62865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153DC4-E297-C70A-0A86-923A3E82F388}"/>
              </a:ext>
            </a:extLst>
          </p:cNvPr>
          <p:cNvCxnSpPr>
            <a:cxnSpLocks/>
          </p:cNvCxnSpPr>
          <p:nvPr/>
        </p:nvCxnSpPr>
        <p:spPr>
          <a:xfrm flipH="1">
            <a:off x="7858250" y="2672586"/>
            <a:ext cx="3802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A4152C-26C7-41D0-B2F6-0638B5CBD758}"/>
              </a:ext>
            </a:extLst>
          </p:cNvPr>
          <p:cNvSpPr txBox="1"/>
          <p:nvPr/>
        </p:nvSpPr>
        <p:spPr>
          <a:xfrm>
            <a:off x="8296657" y="2498831"/>
            <a:ext cx="17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Injected callback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286E34C-FA20-4A24-8381-1F413B8B387B}"/>
              </a:ext>
            </a:extLst>
          </p:cNvPr>
          <p:cNvCxnSpPr>
            <a:cxnSpLocks/>
          </p:cNvCxnSpPr>
          <p:nvPr/>
        </p:nvCxnSpPr>
        <p:spPr>
          <a:xfrm flipH="1">
            <a:off x="9623909" y="3369240"/>
            <a:ext cx="3802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3032ED-1B20-2E03-18AD-682B0DFA8721}"/>
              </a:ext>
            </a:extLst>
          </p:cNvPr>
          <p:cNvSpPr txBox="1"/>
          <p:nvPr/>
        </p:nvSpPr>
        <p:spPr>
          <a:xfrm>
            <a:off x="10062316" y="3195485"/>
            <a:ext cx="177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Original callback</a:t>
            </a:r>
          </a:p>
        </p:txBody>
      </p:sp>
    </p:spTree>
    <p:extLst>
      <p:ext uri="{BB962C8B-B14F-4D97-AF65-F5344CB8AC3E}">
        <p14:creationId xmlns:p14="http://schemas.microsoft.com/office/powerpoint/2010/main" val="246254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4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INTRODUCCIÓN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</a:t>
            </a:fld>
            <a:endParaRPr lang="es-E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40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b="0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WNF DATA PERSISTENCE</a:t>
            </a: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40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55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41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DATA PERSISTENCE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41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11164464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How</a:t>
            </a:r>
            <a:r>
              <a:rPr lang="es-ES" sz="3200" b="1" dirty="0">
                <a:latin typeface="OCR A Extended" panose="02010509020102010303" pitchFamily="50" charset="0"/>
              </a:rPr>
              <a:t>?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Crea tantos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temporary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Names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como necesites para abarcar todo el conjunto de datos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Elige un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WellKnown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StateName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para almacenar la lista de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temporary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StateNames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generados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Divide el conjunto de datos en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chunks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de 4096 bytes y usa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NtUpdateWnfStateData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para publicarlos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Cuando quieras acceder a los datos, lee la lista de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temporary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StateNames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desde el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WellKnown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que hayas elegido y usa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NtQueryWnfStateData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para obtener los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chunks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uno a uno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Cleanup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914825-5E11-A3B9-BD40-143FA445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58" y="1437782"/>
            <a:ext cx="9573164" cy="39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50875A-D08D-4791-EB0F-92D753AFC397}"/>
              </a:ext>
            </a:extLst>
          </p:cNvPr>
          <p:cNvSpPr txBox="1"/>
          <p:nvPr/>
        </p:nvSpPr>
        <p:spPr>
          <a:xfrm>
            <a:off x="1150930" y="4249538"/>
            <a:ext cx="2998376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WNF_XBOX_ACHIEVEMENTS_RAW_NOTIFICATION_RECEIVED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0x41C64E6DA78A10C5</a:t>
            </a:r>
          </a:p>
          <a:p>
            <a:r>
              <a:rPr lang="en-US" sz="1400" dirty="0"/>
              <a:t>0x41C64E6DA78AD0C5</a:t>
            </a:r>
          </a:p>
          <a:p>
            <a:r>
              <a:rPr lang="en-US" sz="1400" dirty="0"/>
              <a:t>0x41C64E6DA78AD8C5</a:t>
            </a:r>
          </a:p>
          <a:p>
            <a:r>
              <a:rPr lang="en-US" sz="1400" dirty="0"/>
              <a:t>0x41C64E6DA78AE8C5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207760-7A5A-86A5-1F2F-C6F0735A729C}"/>
              </a:ext>
            </a:extLst>
          </p:cNvPr>
          <p:cNvSpPr txBox="1"/>
          <p:nvPr/>
        </p:nvSpPr>
        <p:spPr>
          <a:xfrm>
            <a:off x="4462156" y="4555550"/>
            <a:ext cx="1881301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0x41C64E6DA78A10C5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data_chunk_1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E5BBDC-8234-2ACF-233B-7E46DCC3523A}"/>
              </a:ext>
            </a:extLst>
          </p:cNvPr>
          <p:cNvSpPr txBox="1"/>
          <p:nvPr/>
        </p:nvSpPr>
        <p:spPr>
          <a:xfrm>
            <a:off x="6656307" y="4555550"/>
            <a:ext cx="1881301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0x41C64E6DA78AD0C5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data_chunk_2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884555-D855-14B3-2A98-342E731DA9D3}"/>
              </a:ext>
            </a:extLst>
          </p:cNvPr>
          <p:cNvSpPr txBox="1"/>
          <p:nvPr/>
        </p:nvSpPr>
        <p:spPr>
          <a:xfrm>
            <a:off x="8850458" y="4555550"/>
            <a:ext cx="1881301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0x41C64E6DA78AD8C5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data_chunk_3</a:t>
            </a:r>
          </a:p>
        </p:txBody>
      </p:sp>
    </p:spTree>
    <p:extLst>
      <p:ext uri="{BB962C8B-B14F-4D97-AF65-F5344CB8AC3E}">
        <p14:creationId xmlns:p14="http://schemas.microsoft.com/office/powerpoint/2010/main" val="88299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42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WNF DATA PERSISTENCE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42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11164464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Características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Almacenamiento de datos en “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” (no toca disco, no ocupa memoria de proceso)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“Difícil” de detectar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Es posible Comprimir/Cifrar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Puedes usar distintos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WellKnown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StateNames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Inter-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Processes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93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43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dirty="0"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HIDING THE MICROPHONE</a:t>
            </a: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43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74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44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HIDING THE MICROPHONE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44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11164464" cy="258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How</a:t>
            </a:r>
            <a:r>
              <a:rPr lang="es-ES" sz="3200" b="1" dirty="0">
                <a:latin typeface="OCR A Extended" panose="02010509020102010303" pitchFamily="50" charset="0"/>
              </a:rPr>
              <a:t>?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WNF_AUDC_CAPTURE / WNF_CAM_MICROPHONE_USAGE_CHANGED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Explorer está suscrito a estos dos eventos. Los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callbacks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son los encargados de mostrar el icono del micrófono.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Si “cruzas los cables” y apuntas estos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callbacks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a otros que “no hagan nada”, el icono nunca aparecerá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Siempre hay que revertirlo!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914825-5E11-A3B9-BD40-143FA445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r="10676"/>
          <a:stretch/>
        </p:blipFill>
        <p:spPr bwMode="auto">
          <a:xfrm>
            <a:off x="2077356" y="1558249"/>
            <a:ext cx="7513608" cy="398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45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dirty="0"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REFERENCIAS</a:t>
            </a: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45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900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46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REFERENCIAS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46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11164464" cy="334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Referencias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Windows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Notification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Facility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: Peeling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the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Onion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of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the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Most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Undocumented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Attack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Surface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Yet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”, Alex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Ionescu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+ Gabrielle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Viala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Black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Hat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2018.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https://blog.quarkslab.com/playing-with-the-windows-notification-facility-wnf.html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https://modexp.wordpress.com/2019/06/15/4083/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http://redplait.blogspot.com/2019/01/wnf-ids-from-w10-build-18312.html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7"/>
              </a:rPr>
              <a:t>https://github.com/riverar/mach2</a:t>
            </a: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55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47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dirty="0"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THANKS!</a:t>
            </a: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47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276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5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dirty="0"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INTRODUCCIÓN</a:t>
            </a:r>
            <a:endParaRPr lang="es-ES" sz="28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5</a:t>
            </a:fld>
            <a:endParaRPr lang="es-ES" sz="1600" b="0" strike="noStrike" spc="-1" dirty="0"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47D393-D231-A9E5-C7FE-343B3D282149}"/>
              </a:ext>
            </a:extLst>
          </p:cNvPr>
          <p:cNvSpPr txBox="1"/>
          <p:nvPr/>
        </p:nvSpPr>
        <p:spPr>
          <a:xfrm>
            <a:off x="668593" y="1159051"/>
            <a:ext cx="10786566" cy="473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 N</a:t>
            </a:r>
          </a:p>
          <a:p>
            <a:pPr>
              <a:lnSpc>
                <a:spcPts val="2500"/>
              </a:lnSpc>
            </a:pPr>
            <a:r>
              <a:rPr lang="es-ES" sz="3200" b="1" dirty="0">
                <a:latin typeface="OCR A Extended" panose="02010509020102010303" pitchFamily="50" charset="0"/>
              </a:rPr>
              <a:t>W</a:t>
            </a:r>
            <a:r>
              <a:rPr lang="es-ES" sz="3200" b="1" strike="sngStrike" dirty="0">
                <a:latin typeface="OCR A Extended" panose="02010509020102010303" pitchFamily="50" charset="0"/>
              </a:rPr>
              <a:t>T</a:t>
            </a:r>
            <a:r>
              <a:rPr lang="es-ES" sz="3200" b="1" dirty="0">
                <a:latin typeface="OCR A Extended" panose="02010509020102010303" pitchFamily="50" charset="0"/>
              </a:rPr>
              <a:t>F?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Notification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Facility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Componente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(ntoskrnl.exe)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Sistema de notificaciones entre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basado en subscripciones introducido en Windows 8.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Cualquier proceso puede suscribirse a un evento, incluso si este no existe todavía.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Notificaciones basadas en un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StateName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Payloads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de hasta 4KB, DACL para controlar RW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Windows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Notification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Facility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: Peeling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the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Onion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of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the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Most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Undocumented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Attack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 Surface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Yet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”, Alex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Ionescu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+ Gabrielle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Viala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, Black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Hat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2018.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bg2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5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ángulo 2056">
            <a:extLst>
              <a:ext uri="{FF2B5EF4-FFF2-40B4-BE49-F238E27FC236}">
                <a16:creationId xmlns:a16="http://schemas.microsoft.com/office/drawing/2014/main" id="{412D94D6-DCDC-F02B-B643-EFCF0BD4C618}"/>
              </a:ext>
            </a:extLst>
          </p:cNvPr>
          <p:cNvSpPr/>
          <p:nvPr/>
        </p:nvSpPr>
        <p:spPr>
          <a:xfrm>
            <a:off x="7075476" y="1127050"/>
            <a:ext cx="4454550" cy="4785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ángulo 2054">
            <a:extLst>
              <a:ext uri="{FF2B5EF4-FFF2-40B4-BE49-F238E27FC236}">
                <a16:creationId xmlns:a16="http://schemas.microsoft.com/office/drawing/2014/main" id="{360931F5-1C44-2145-D4B3-E55ECEB23D21}"/>
              </a:ext>
            </a:extLst>
          </p:cNvPr>
          <p:cNvSpPr/>
          <p:nvPr/>
        </p:nvSpPr>
        <p:spPr>
          <a:xfrm>
            <a:off x="780091" y="1132199"/>
            <a:ext cx="3836356" cy="4785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ángulo 2055">
            <a:extLst>
              <a:ext uri="{FF2B5EF4-FFF2-40B4-BE49-F238E27FC236}">
                <a16:creationId xmlns:a16="http://schemas.microsoft.com/office/drawing/2014/main" id="{10E25765-2FDC-CB2A-1314-CC2C8BB7A3D6}"/>
              </a:ext>
            </a:extLst>
          </p:cNvPr>
          <p:cNvSpPr/>
          <p:nvPr/>
        </p:nvSpPr>
        <p:spPr>
          <a:xfrm>
            <a:off x="4640663" y="1132198"/>
            <a:ext cx="2411808" cy="4785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rPr/>
              <a:t>6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INTRODUCCIÓN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6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65DE0-E333-D22A-6850-E58EA671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72" y="2672012"/>
            <a:ext cx="1513976" cy="15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21487294-4A50-5B7E-CBFD-3AFB9F5F8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868" y="1375200"/>
            <a:ext cx="1856874" cy="974859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CC22784-97B8-8E0D-E352-20382368B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868" y="2493349"/>
            <a:ext cx="1856874" cy="974859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D2340766-1062-ABDF-6869-F6BC8C7EB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868" y="3622144"/>
            <a:ext cx="1856874" cy="974859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0DC7DFA8-F54A-E539-14D8-75B0BC19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868" y="4750941"/>
            <a:ext cx="1856874" cy="974859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9266A8A6-B966-8889-0F6E-527D7B0BD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42" y="3063250"/>
            <a:ext cx="1856874" cy="97485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3F06AA2-AF26-F00D-8E3C-C642D7530BA6}"/>
              </a:ext>
            </a:extLst>
          </p:cNvPr>
          <p:cNvCxnSpPr>
            <a:cxnSpLocks/>
          </p:cNvCxnSpPr>
          <p:nvPr/>
        </p:nvCxnSpPr>
        <p:spPr>
          <a:xfrm>
            <a:off x="2677178" y="3468208"/>
            <a:ext cx="21622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71F1B85-12F0-E41D-1BAF-955C431D5408}"/>
              </a:ext>
            </a:extLst>
          </p:cNvPr>
          <p:cNvCxnSpPr>
            <a:cxnSpLocks/>
          </p:cNvCxnSpPr>
          <p:nvPr/>
        </p:nvCxnSpPr>
        <p:spPr>
          <a:xfrm flipV="1">
            <a:off x="6771736" y="2165230"/>
            <a:ext cx="2251494" cy="898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C23B0A-BA6A-A5FB-6A21-BCABBEDE4F18}"/>
              </a:ext>
            </a:extLst>
          </p:cNvPr>
          <p:cNvCxnSpPr>
            <a:cxnSpLocks/>
          </p:cNvCxnSpPr>
          <p:nvPr/>
        </p:nvCxnSpPr>
        <p:spPr>
          <a:xfrm flipV="1">
            <a:off x="6771736" y="3063250"/>
            <a:ext cx="2251494" cy="257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356BF23-D323-3DD5-5E2F-4C7C6855A995}"/>
              </a:ext>
            </a:extLst>
          </p:cNvPr>
          <p:cNvCxnSpPr>
            <a:cxnSpLocks/>
          </p:cNvCxnSpPr>
          <p:nvPr/>
        </p:nvCxnSpPr>
        <p:spPr>
          <a:xfrm>
            <a:off x="6771736" y="3536830"/>
            <a:ext cx="2251494" cy="501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A6401C-5F9B-E3F3-7056-7483F045F989}"/>
              </a:ext>
            </a:extLst>
          </p:cNvPr>
          <p:cNvCxnSpPr>
            <a:cxnSpLocks/>
          </p:cNvCxnSpPr>
          <p:nvPr/>
        </p:nvCxnSpPr>
        <p:spPr>
          <a:xfrm>
            <a:off x="6685472" y="3891071"/>
            <a:ext cx="2337758" cy="1279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B4DE020-C9DA-8727-C8B4-BB0618CA7145}"/>
              </a:ext>
            </a:extLst>
          </p:cNvPr>
          <p:cNvSpPr txBox="1"/>
          <p:nvPr/>
        </p:nvSpPr>
        <p:spPr>
          <a:xfrm>
            <a:off x="2901616" y="3173609"/>
            <a:ext cx="1632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NtUpdateWnfStateData</a:t>
            </a:r>
            <a:endParaRPr lang="en-US" sz="11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F48DCCC-B965-A421-E2E1-B43187ABBD80}"/>
              </a:ext>
            </a:extLst>
          </p:cNvPr>
          <p:cNvSpPr txBox="1"/>
          <p:nvPr/>
        </p:nvSpPr>
        <p:spPr>
          <a:xfrm>
            <a:off x="10326108" y="1604046"/>
            <a:ext cx="1632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Process</a:t>
            </a:r>
            <a:r>
              <a:rPr lang="es-ES" sz="1400" b="1" dirty="0"/>
              <a:t> 1</a:t>
            </a:r>
            <a:endParaRPr lang="en-US" sz="1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68F8485-EB65-46A3-880A-270D9FB0EC5E}"/>
              </a:ext>
            </a:extLst>
          </p:cNvPr>
          <p:cNvSpPr txBox="1"/>
          <p:nvPr/>
        </p:nvSpPr>
        <p:spPr>
          <a:xfrm>
            <a:off x="10311216" y="2687693"/>
            <a:ext cx="1632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Process</a:t>
            </a:r>
            <a:r>
              <a:rPr lang="es-ES" sz="1400" b="1" dirty="0"/>
              <a:t> 2</a:t>
            </a:r>
            <a:endParaRPr lang="en-US" sz="1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97B0468-F1C7-1FA0-ED95-5F21554CA0D3}"/>
              </a:ext>
            </a:extLst>
          </p:cNvPr>
          <p:cNvSpPr txBox="1"/>
          <p:nvPr/>
        </p:nvSpPr>
        <p:spPr>
          <a:xfrm>
            <a:off x="10311216" y="3878211"/>
            <a:ext cx="1632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Process</a:t>
            </a:r>
            <a:r>
              <a:rPr lang="es-ES" sz="1400" b="1" dirty="0"/>
              <a:t> 3</a:t>
            </a:r>
            <a:endParaRPr lang="en-US" sz="14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5FF8E3E-A8EF-C4B7-3EB6-822442BC7B5F}"/>
              </a:ext>
            </a:extLst>
          </p:cNvPr>
          <p:cNvSpPr txBox="1"/>
          <p:nvPr/>
        </p:nvSpPr>
        <p:spPr>
          <a:xfrm>
            <a:off x="10311216" y="4952250"/>
            <a:ext cx="1632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Process</a:t>
            </a:r>
            <a:r>
              <a:rPr lang="es-ES" sz="1400" b="1" dirty="0"/>
              <a:t> 4</a:t>
            </a:r>
            <a:endParaRPr lang="en-US" sz="1400" b="1" dirty="0"/>
          </a:p>
        </p:txBody>
      </p:sp>
      <p:cxnSp>
        <p:nvCxnSpPr>
          <p:cNvPr id="2048" name="Conector recto de flecha 2047">
            <a:extLst>
              <a:ext uri="{FF2B5EF4-FFF2-40B4-BE49-F238E27FC236}">
                <a16:creationId xmlns:a16="http://schemas.microsoft.com/office/drawing/2014/main" id="{332F6138-1FBF-DB5A-B564-4133F196E3DC}"/>
              </a:ext>
            </a:extLst>
          </p:cNvPr>
          <p:cNvCxnSpPr>
            <a:cxnSpLocks/>
          </p:cNvCxnSpPr>
          <p:nvPr/>
        </p:nvCxnSpPr>
        <p:spPr>
          <a:xfrm flipH="1" flipV="1">
            <a:off x="6771736" y="3787469"/>
            <a:ext cx="2296599" cy="1226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CuadroTexto 2051">
            <a:extLst>
              <a:ext uri="{FF2B5EF4-FFF2-40B4-BE49-F238E27FC236}">
                <a16:creationId xmlns:a16="http://schemas.microsoft.com/office/drawing/2014/main" id="{A8EB6DE1-B3C7-804D-41EB-627BE7F76B21}"/>
              </a:ext>
            </a:extLst>
          </p:cNvPr>
          <p:cNvSpPr txBox="1"/>
          <p:nvPr/>
        </p:nvSpPr>
        <p:spPr>
          <a:xfrm rot="1681951">
            <a:off x="7168551" y="4172430"/>
            <a:ext cx="1632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NtQueryWnfStateData</a:t>
            </a:r>
            <a:endParaRPr lang="en-US" sz="1100" b="1" dirty="0"/>
          </a:p>
        </p:txBody>
      </p:sp>
      <p:sp>
        <p:nvSpPr>
          <p:cNvPr id="2053" name="CuadroTexto 2052">
            <a:extLst>
              <a:ext uri="{FF2B5EF4-FFF2-40B4-BE49-F238E27FC236}">
                <a16:creationId xmlns:a16="http://schemas.microsoft.com/office/drawing/2014/main" id="{4DB8F4DC-14A7-1E33-9EFD-1D3B120FFE6E}"/>
              </a:ext>
            </a:extLst>
          </p:cNvPr>
          <p:cNvSpPr txBox="1"/>
          <p:nvPr/>
        </p:nvSpPr>
        <p:spPr>
          <a:xfrm rot="20296700">
            <a:off x="7042924" y="2331727"/>
            <a:ext cx="1632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/>
              <a:t>New </a:t>
            </a:r>
            <a:r>
              <a:rPr lang="es-ES" sz="1100" b="1" dirty="0" err="1"/>
              <a:t>Callback</a:t>
            </a:r>
            <a:r>
              <a:rPr lang="es-ES" sz="1100" b="1" dirty="0"/>
              <a:t> </a:t>
            </a:r>
            <a:r>
              <a:rPr lang="es-ES" sz="1100" b="1" dirty="0" err="1"/>
              <a:t>Thread</a:t>
            </a:r>
            <a:endParaRPr lang="en-US" sz="1100" b="1" dirty="0"/>
          </a:p>
        </p:txBody>
      </p:sp>
      <p:sp>
        <p:nvSpPr>
          <p:cNvPr id="2054" name="CuadroTexto 2053">
            <a:extLst>
              <a:ext uri="{FF2B5EF4-FFF2-40B4-BE49-F238E27FC236}">
                <a16:creationId xmlns:a16="http://schemas.microsoft.com/office/drawing/2014/main" id="{76A52266-EAB4-2902-85B0-01AA6C7254ED}"/>
              </a:ext>
            </a:extLst>
          </p:cNvPr>
          <p:cNvSpPr txBox="1"/>
          <p:nvPr/>
        </p:nvSpPr>
        <p:spPr>
          <a:xfrm rot="1681951">
            <a:off x="6964353" y="4486350"/>
            <a:ext cx="1632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Current</a:t>
            </a:r>
            <a:r>
              <a:rPr lang="es-ES" sz="1100" b="1" dirty="0"/>
              <a:t> </a:t>
            </a:r>
            <a:r>
              <a:rPr lang="es-ES" sz="1100" b="1" dirty="0" err="1"/>
              <a:t>StateName</a:t>
            </a:r>
            <a:r>
              <a:rPr lang="es-ES" sz="1100" b="1" dirty="0"/>
              <a:t> Data</a:t>
            </a:r>
            <a:endParaRPr lang="en-US" sz="1100" b="1" dirty="0"/>
          </a:p>
        </p:txBody>
      </p:sp>
      <p:sp>
        <p:nvSpPr>
          <p:cNvPr id="2058" name="CuadroTexto 2057">
            <a:extLst>
              <a:ext uri="{FF2B5EF4-FFF2-40B4-BE49-F238E27FC236}">
                <a16:creationId xmlns:a16="http://schemas.microsoft.com/office/drawing/2014/main" id="{DAA0FB23-A91B-67E4-E182-A1410E9C014F}"/>
              </a:ext>
            </a:extLst>
          </p:cNvPr>
          <p:cNvSpPr txBox="1"/>
          <p:nvPr/>
        </p:nvSpPr>
        <p:spPr>
          <a:xfrm>
            <a:off x="806040" y="1173836"/>
            <a:ext cx="163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USERLAND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9" name="CuadroTexto 2058">
            <a:extLst>
              <a:ext uri="{FF2B5EF4-FFF2-40B4-BE49-F238E27FC236}">
                <a16:creationId xmlns:a16="http://schemas.microsoft.com/office/drawing/2014/main" id="{B0B4035C-1223-AAFD-9BA0-86112AC8D9B4}"/>
              </a:ext>
            </a:extLst>
          </p:cNvPr>
          <p:cNvSpPr txBox="1"/>
          <p:nvPr/>
        </p:nvSpPr>
        <p:spPr>
          <a:xfrm>
            <a:off x="4648487" y="1171004"/>
            <a:ext cx="163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</a:rPr>
              <a:t>KERNEL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060" name="CuadroTexto 2059">
            <a:extLst>
              <a:ext uri="{FF2B5EF4-FFF2-40B4-BE49-F238E27FC236}">
                <a16:creationId xmlns:a16="http://schemas.microsoft.com/office/drawing/2014/main" id="{E7FB49F0-51BB-5BF7-E9AC-22073CFC54D7}"/>
              </a:ext>
            </a:extLst>
          </p:cNvPr>
          <p:cNvSpPr txBox="1"/>
          <p:nvPr/>
        </p:nvSpPr>
        <p:spPr>
          <a:xfrm>
            <a:off x="7168550" y="1179095"/>
            <a:ext cx="163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USERLAND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1" name="CuadroTexto 2060">
            <a:extLst>
              <a:ext uri="{FF2B5EF4-FFF2-40B4-BE49-F238E27FC236}">
                <a16:creationId xmlns:a16="http://schemas.microsoft.com/office/drawing/2014/main" id="{DFF7DB43-C087-8288-0D51-332C509C27FA}"/>
              </a:ext>
            </a:extLst>
          </p:cNvPr>
          <p:cNvSpPr txBox="1"/>
          <p:nvPr/>
        </p:nvSpPr>
        <p:spPr>
          <a:xfrm>
            <a:off x="4728863" y="4290864"/>
            <a:ext cx="22174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Checks</a:t>
            </a:r>
            <a:r>
              <a:rPr lang="es-ES" sz="1100" b="1" dirty="0"/>
              <a:t> ACL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Looks for subscribed processes within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Dispatches notifications to all subscribed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Only last state is saved</a:t>
            </a:r>
          </a:p>
        </p:txBody>
      </p:sp>
    </p:spTree>
    <p:extLst>
      <p:ext uri="{BB962C8B-B14F-4D97-AF65-F5344CB8AC3E}">
        <p14:creationId xmlns:p14="http://schemas.microsoft.com/office/powerpoint/2010/main" val="90823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30E35DF0-9288-484A-AA3E-195788FCACD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6F4161E-36B0-4223-AADA-9981612B3FFA}" type="slidenum">
              <a:t>7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0DF6CE-90CC-4D59-B8FE-336ABEA11E33}"/>
              </a:ext>
            </a:extLst>
          </p:cNvPr>
          <p:cNvSpPr/>
          <p:nvPr/>
        </p:nvSpPr>
        <p:spPr>
          <a:xfrm>
            <a:off x="839879" y="1405080"/>
            <a:ext cx="515664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22F818AC-75DB-45C0-A9B7-0C827750A615}"/>
              </a:ext>
            </a:extLst>
          </p:cNvPr>
          <p:cNvSpPr/>
          <p:nvPr/>
        </p:nvSpPr>
        <p:spPr>
          <a:xfrm>
            <a:off x="6172200" y="1405080"/>
            <a:ext cx="5182200" cy="8229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FDA5F966-A6E4-4B8E-A161-C09AA8BA45F4}"/>
              </a:ext>
            </a:extLst>
          </p:cNvPr>
          <p:cNvSpPr/>
          <p:nvPr/>
        </p:nvSpPr>
        <p:spPr>
          <a:xfrm>
            <a:off x="1372319" y="3657600"/>
            <a:ext cx="9143280" cy="1348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b" anchorCtr="1" compatLnSpc="0">
            <a:normAutofit/>
          </a:bodyPr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4400" dirty="0">
                <a:solidFill>
                  <a:srgbClr val="FFFFFF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s-ES" sz="44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OCR A Extende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4EFB5B3C-A90F-4EE2-AB62-CC6E8C5DD106}"/>
              </a:ext>
            </a:extLst>
          </p:cNvPr>
          <p:cNvSpPr/>
          <p:nvPr/>
        </p:nvSpPr>
        <p:spPr>
          <a:xfrm>
            <a:off x="277200" y="1460160"/>
            <a:ext cx="3618720" cy="91223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2000" b="1" i="0" u="none" strike="noStrike" kern="1200" cap="none" spc="0" baseline="0" dirty="0" err="1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Wha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the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 (WNF)</a:t>
            </a:r>
            <a:r>
              <a:rPr lang="es-ES" sz="2000" b="1" dirty="0" err="1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uck</a:t>
            </a:r>
            <a:r>
              <a:rPr lang="es-ES" sz="2000" b="1" dirty="0"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?!</a:t>
            </a:r>
            <a:endParaRPr lang="es-ES" sz="2000" b="1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Consola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s-ES" sz="1400" b="1" i="0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Nacho Gómez aka </a:t>
            </a:r>
            <a:r>
              <a:rPr lang="es-ES" sz="1400" b="1" i="1" u="none" strike="noStrike" kern="1200" cap="none" spc="0" baseline="0" dirty="0">
                <a:ln>
                  <a:noFill/>
                </a:ln>
                <a:solidFill>
                  <a:srgbClr val="FFFFFF"/>
                </a:solidFill>
                <a:latin typeface="Consolas" pitchFamily="18"/>
                <a:ea typeface="DejaVu Sans" pitchFamily="2"/>
                <a:cs typeface="DejaVu Sans" pitchFamily="2"/>
              </a:rPr>
              <a:t>nag0mez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CD1D1-F0B4-41CD-8B1D-27EF90DEE81F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7</a:t>
            </a:fld>
            <a:endParaRPr lang="es-E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06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8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8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21088C8-2E28-B816-B483-FAEB1828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64" y="1595753"/>
            <a:ext cx="4441776" cy="36956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4" y="1159051"/>
            <a:ext cx="5452976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User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Mode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Windows asigna un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proceso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a cada aplicación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Mode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Cada proceso tiene su propio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espacio de direcciones virtuales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y una tabla privada de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handles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(identificadores de objetos en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Aislamiento entre procesos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BA79208-4899-ADB0-176B-9EDD93672A36}"/>
              </a:ext>
            </a:extLst>
          </p:cNvPr>
          <p:cNvSpPr/>
          <p:nvPr/>
        </p:nvSpPr>
        <p:spPr>
          <a:xfrm>
            <a:off x="6316464" y="1507800"/>
            <a:ext cx="4636671" cy="13042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E4282D34-CECC-47F8-AA80-F2CAB438CDDF}"/>
              </a:ext>
            </a:extLst>
          </p:cNvPr>
          <p:cNvSpPr/>
          <p:nvPr/>
        </p:nvSpPr>
        <p:spPr>
          <a:xfrm>
            <a:off x="910080" y="0"/>
            <a:ext cx="9848160" cy="10612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8666162-13B4-4E00-AA46-114CA8773DB4}"/>
              </a:ext>
            </a:extLst>
          </p:cNvPr>
          <p:cNvSpPr/>
          <p:nvPr/>
        </p:nvSpPr>
        <p:spPr>
          <a:xfrm>
            <a:off x="838080" y="1375560"/>
            <a:ext cx="10514520" cy="43502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2057AA2-7B83-4A62-B299-29AC85CC51E4}"/>
              </a:ext>
            </a:extLst>
          </p:cNvPr>
          <p:cNvSpPr/>
          <p:nvPr/>
        </p:nvSpPr>
        <p:spPr>
          <a:xfrm>
            <a:off x="10067399" y="6356520"/>
            <a:ext cx="1285560" cy="3639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2320E0-2601-4A01-A26F-E1DBCFA5EC92}" type="slidenum">
              <a:t>9</a:t>
            </a:fld>
            <a:endParaRPr lang="es-ES" sz="1600" b="0" i="0" u="none" strike="noStrike" kern="1200" cap="none" spc="0" baseline="0" dirty="0">
              <a:ln>
                <a:noFill/>
              </a:ln>
              <a:solidFill>
                <a:srgbClr val="00FF00"/>
              </a:solidFill>
              <a:latin typeface="Adler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813F6BB3-BBD8-47DB-9D0D-605951995A22}"/>
              </a:ext>
            </a:extLst>
          </p:cNvPr>
          <p:cNvSpPr/>
          <p:nvPr/>
        </p:nvSpPr>
        <p:spPr>
          <a:xfrm>
            <a:off x="910080" y="0"/>
            <a:ext cx="9848520" cy="106164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800" b="0" i="0" u="none" strike="noStrike" kern="1200" cap="none" spc="0" baseline="0" dirty="0">
                <a:ln>
                  <a:noFill/>
                </a:ln>
                <a:solidFill>
                  <a:srgbClr val="00FF00"/>
                </a:solidFill>
                <a:latin typeface="OCR A Extended" pitchFamily="18"/>
                <a:ea typeface="DejaVu Sans" pitchFamily="2"/>
                <a:cs typeface="DejaVu Sans" pitchFamily="2"/>
              </a:rPr>
              <a:t>USER/KERNEL MODES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7D0551E-3D55-428C-87B2-9BD975F3F758}"/>
              </a:ext>
            </a:extLst>
          </p:cNvPr>
          <p:cNvSpPr/>
          <p:nvPr/>
        </p:nvSpPr>
        <p:spPr>
          <a:xfrm>
            <a:off x="10169599" y="6268566"/>
            <a:ext cx="1285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F4AF001D-1B90-4342-83A9-7082BA1E0464}" type="slidenum">
              <a:rPr lang="es-ES" sz="1600" b="0" strike="noStrike" spc="-1">
                <a:solidFill>
                  <a:srgbClr val="00FF00"/>
                </a:solidFill>
                <a:latin typeface="Adler"/>
                <a:ea typeface="DejaVu Sans"/>
              </a:rPr>
              <a:pPr algn="r">
                <a:lnSpc>
                  <a:spcPct val="100000"/>
                </a:lnSpc>
              </a:pPr>
              <a:t>9</a:t>
            </a:fld>
            <a:endParaRPr lang="es-ES" sz="1600" b="0" strike="noStrike" spc="-1" dirty="0">
              <a:latin typeface="Arial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21088C8-2E28-B816-B483-FAEB1828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64" y="1595753"/>
            <a:ext cx="4441776" cy="36956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C46E5AC-9988-4C95-CEE5-A1FAD7CB5F04}"/>
              </a:ext>
            </a:extLst>
          </p:cNvPr>
          <p:cNvSpPr txBox="1"/>
          <p:nvPr/>
        </p:nvSpPr>
        <p:spPr>
          <a:xfrm>
            <a:off x="668593" y="1159051"/>
            <a:ext cx="5647871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lang="es-ES" sz="3200" b="1" dirty="0">
              <a:latin typeface="OCR A Extended" panose="02010509020102010303" pitchFamily="50" charset="0"/>
            </a:endParaRPr>
          </a:p>
          <a:p>
            <a:pPr>
              <a:lnSpc>
                <a:spcPts val="2500"/>
              </a:lnSpc>
            </a:pPr>
            <a:r>
              <a:rPr lang="es-ES" sz="3200" b="1" dirty="0" err="1">
                <a:latin typeface="OCR A Extended" panose="02010509020102010303" pitchFamily="50" charset="0"/>
              </a:rPr>
              <a:t>Kernel</a:t>
            </a:r>
            <a:r>
              <a:rPr lang="es-ES" sz="3200" b="1" dirty="0">
                <a:latin typeface="OCR A Extended" panose="02010509020102010303" pitchFamily="50" charset="0"/>
              </a:rPr>
              <a:t> </a:t>
            </a:r>
            <a:r>
              <a:rPr lang="es-ES" sz="3200" b="1" dirty="0" err="1">
                <a:latin typeface="OCR A Extended" panose="02010509020102010303" pitchFamily="50" charset="0"/>
              </a:rPr>
              <a:t>Mode</a:t>
            </a:r>
            <a:endParaRPr lang="es-ES" sz="3200" b="1" dirty="0">
              <a:latin typeface="OCR A Extended" panose="02010509020102010303" pitchFamily="50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Todo el código ejecutado en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Mode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tiene un único espacio de direcciones virtuales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Objetos representados por </a:t>
            </a:r>
            <a:r>
              <a:rPr lang="es-ES" sz="2000" b="1" dirty="0" err="1">
                <a:solidFill>
                  <a:schemeClr val="bg2">
                    <a:lumMod val="50000"/>
                  </a:schemeClr>
                </a:solidFill>
              </a:rPr>
              <a:t>handles</a:t>
            </a:r>
            <a:endParaRPr lang="es-E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bg2">
                    <a:lumMod val="50000"/>
                  </a:schemeClr>
                </a:solidFill>
              </a:rPr>
              <a:t>NTDLL 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sirve como punto de “salto” entre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 y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</a:rPr>
              <a:t>Kernel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77C0890-63C8-BF74-D015-9DD250E26C84}"/>
              </a:ext>
            </a:extLst>
          </p:cNvPr>
          <p:cNvSpPr/>
          <p:nvPr/>
        </p:nvSpPr>
        <p:spPr>
          <a:xfrm>
            <a:off x="6316464" y="2852662"/>
            <a:ext cx="4636671" cy="2615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17138</TotalTime>
  <Words>2692</Words>
  <Application>Microsoft Office PowerPoint</Application>
  <PresentationFormat>Panorámica</PresentationFormat>
  <Paragraphs>677</Paragraphs>
  <Slides>48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48</vt:i4>
      </vt:variant>
    </vt:vector>
  </HeadingPairs>
  <TitlesOfParts>
    <vt:vector size="63" baseType="lpstr">
      <vt:lpstr>a Attack Graffiti</vt:lpstr>
      <vt:lpstr>Adler</vt:lpstr>
      <vt:lpstr>Arial</vt:lpstr>
      <vt:lpstr>Blank River</vt:lpstr>
      <vt:lpstr>Calibri</vt:lpstr>
      <vt:lpstr>Cascadia Mono</vt:lpstr>
      <vt:lpstr>Consolas</vt:lpstr>
      <vt:lpstr>Liberation Sans</vt:lpstr>
      <vt:lpstr>OCR A Extended</vt:lpstr>
      <vt:lpstr>StarSymbol</vt:lpstr>
      <vt:lpstr>Times New Roman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Hackplayers</dc:creator>
  <cp:keywords>h-c0n</cp:keywords>
  <dc:description/>
  <cp:lastModifiedBy>Jose Ignacio Gomez Garcia</cp:lastModifiedBy>
  <cp:revision>86</cp:revision>
  <dcterms:created xsi:type="dcterms:W3CDTF">2018-01-09T17:50:54Z</dcterms:created>
  <dcterms:modified xsi:type="dcterms:W3CDTF">2023-02-26T10:54:58Z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wstr>Panorámica</vt:lpw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category">
    <vt:lpwstr>h-c0n</vt:lpwstr>
  </property>
  <property fmtid="{D5CDD505-2E9C-101B-9397-08002B2CF9AE}" pid="9" name="MSIP_Label_41b88ec2-a72b-4523-9e84-0458a1764731_Enabled">
    <vt:lpwstr>true</vt:lpwstr>
  </property>
  <property fmtid="{D5CDD505-2E9C-101B-9397-08002B2CF9AE}" pid="10" name="MSIP_Label_41b88ec2-a72b-4523-9e84-0458a1764731_SetDate">
    <vt:lpwstr>2022-12-13T10:29:01Z</vt:lpwstr>
  </property>
  <property fmtid="{D5CDD505-2E9C-101B-9397-08002B2CF9AE}" pid="11" name="MSIP_Label_41b88ec2-a72b-4523-9e84-0458a1764731_Method">
    <vt:lpwstr>Privileged</vt:lpwstr>
  </property>
  <property fmtid="{D5CDD505-2E9C-101B-9397-08002B2CF9AE}" pid="12" name="MSIP_Label_41b88ec2-a72b-4523-9e84-0458a1764731_Name">
    <vt:lpwstr>Public O365</vt:lpwstr>
  </property>
  <property fmtid="{D5CDD505-2E9C-101B-9397-08002B2CF9AE}" pid="13" name="MSIP_Label_41b88ec2-a72b-4523-9e84-0458a1764731_SiteId">
    <vt:lpwstr>35595a02-4d6d-44ac-99e1-f9ab4cd872db</vt:lpwstr>
  </property>
  <property fmtid="{D5CDD505-2E9C-101B-9397-08002B2CF9AE}" pid="14" name="MSIP_Label_41b88ec2-a72b-4523-9e84-0458a1764731_ActionId">
    <vt:lpwstr>30819cd7-805d-4c91-9493-51a1ea894801</vt:lpwstr>
  </property>
  <property fmtid="{D5CDD505-2E9C-101B-9397-08002B2CF9AE}" pid="15" name="MSIP_Label_41b88ec2-a72b-4523-9e84-0458a1764731_ContentBits">
    <vt:lpwstr>0</vt:lpwstr>
  </property>
</Properties>
</file>