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a:xfrm>
            <a:off x="609600" y="1577340"/>
            <a:ext cx="10972800" cy="266700"/>
          </a:xfrm>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r>
              <a:rPr altLang="en-IN" sz="2400" lang="en-US"/>
              <a:t> </a:t>
            </a:r>
            <a:r>
              <a:rPr altLang="en-IN" sz="2400" lang="en-US"/>
              <a:t>A</a:t>
            </a:r>
            <a:r>
              <a:rPr altLang="en-IN" sz="2400" lang="en-US"/>
              <a:t>.</a:t>
            </a:r>
            <a:r>
              <a:rPr altLang="en-IN" sz="2400" lang="en-US"/>
              <a:t> </a:t>
            </a:r>
            <a:r>
              <a:rPr altLang="en-IN" sz="2400" lang="en-US"/>
              <a:t>N</a:t>
            </a:r>
            <a:r>
              <a:rPr altLang="en-IN" sz="2400" lang="en-US"/>
              <a:t>a</a:t>
            </a:r>
            <a:r>
              <a:rPr altLang="en-IN" sz="2400" lang="en-US"/>
              <a:t>g</a:t>
            </a:r>
            <a:r>
              <a:rPr altLang="en-IN" sz="2400" lang="en-US"/>
              <a:t>oormeera</a:t>
            </a:r>
            <a:endParaRPr dirty="0" sz="2400" lang="en-US"/>
          </a:p>
          <a:p>
            <a:r>
              <a:rPr dirty="0" sz="2400" lang="en-US"/>
              <a:t>REGISTER NO:</a:t>
            </a:r>
            <a:r>
              <a:rPr altLang="en-IN" dirty="0" sz="2400" lang="en-US"/>
              <a:t> </a:t>
            </a:r>
            <a:r>
              <a:rPr altLang="en-IN" dirty="0" sz="2400" lang="en-US"/>
              <a:t> </a:t>
            </a:r>
            <a:r>
              <a:rPr altLang="en-IN" dirty="0" sz="2400" lang="en-US"/>
              <a:t>1</a:t>
            </a:r>
            <a:r>
              <a:rPr altLang="en-IN" dirty="0" sz="2400" lang="en-US"/>
              <a:t>2</a:t>
            </a:r>
            <a:r>
              <a:rPr altLang="en-IN" dirty="0" sz="2400" lang="en-US"/>
              <a:t>2</a:t>
            </a:r>
            <a:r>
              <a:rPr altLang="en-IN" dirty="0" sz="2400" lang="en-US"/>
              <a:t>2</a:t>
            </a:r>
            <a:r>
              <a:rPr altLang="en-IN" dirty="0" sz="2400" lang="en-US"/>
              <a:t>0</a:t>
            </a:r>
            <a:r>
              <a:rPr altLang="en-IN" dirty="0" sz="2400" lang="en-US"/>
              <a:t>0</a:t>
            </a:r>
            <a:r>
              <a:rPr altLang="en-IN" dirty="0" sz="2400" lang="en-US"/>
              <a:t>0</a:t>
            </a:r>
            <a:r>
              <a:rPr altLang="en-IN" dirty="0" sz="2400" lang="en-US"/>
              <a:t>8</a:t>
            </a:r>
            <a:r>
              <a:rPr altLang="en-IN" dirty="0" sz="2400" lang="en-US"/>
              <a:t>7</a:t>
            </a:r>
            <a:endParaRPr altLang="en-US" lang="zh-CN"/>
          </a:p>
          <a:p>
            <a:r>
              <a:rPr dirty="0" sz="2400" lang="en-US"/>
              <a:t>DEPARTMENT:</a:t>
            </a:r>
            <a:r>
              <a:rPr altLang="en-IN" dirty="0" sz="2400" lang="en-US"/>
              <a:t> </a:t>
            </a:r>
            <a:r>
              <a:rPr altLang="en-IN" dirty="0" sz="2400" lang="en-US"/>
              <a:t> </a:t>
            </a:r>
            <a:r>
              <a:rPr altLang="en-IN" dirty="0" sz="2400" lang="en-US"/>
              <a:t>B</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a:t>
            </a:r>
            <a:r>
              <a:rPr altLang="en-IN" dirty="0" sz="2400" lang="en-US"/>
              <a:t>c</a:t>
            </a:r>
            <a:r>
              <a:rPr altLang="en-IN" dirty="0" sz="2400" lang="en-US"/>
              <a:t>s</a:t>
            </a:r>
            <a:r>
              <a:rPr altLang="en-IN" dirty="0" sz="2400" lang="en-US"/>
              <a:t>)</a:t>
            </a:r>
            <a:endParaRPr altLang="en-US" lang="zh-CN"/>
          </a:p>
          <a:p>
            <a:r>
              <a:rPr dirty="0" sz="2400" lang="en-US"/>
              <a:t>COLLEGE</a:t>
            </a:r>
            <a:r>
              <a:rPr altLang="en-IN" dirty="0" sz="2400" lang="en-US"/>
              <a:t> </a:t>
            </a:r>
            <a:r>
              <a:rPr altLang="en-IN" dirty="0" sz="2400" lang="en-US"/>
              <a:t>:</a:t>
            </a:r>
            <a:r>
              <a:rPr altLang="en-IN" dirty="0" sz="2400" lang="en-US"/>
              <a:t> </a:t>
            </a:r>
            <a:r>
              <a:rPr altLang="en-IN" dirty="0" sz="2400" lang="en-US"/>
              <a:t> </a:t>
            </a:r>
            <a:r>
              <a:rPr altLang="en-IN" dirty="0" sz="2400" lang="en-US"/>
              <a:t>Pachaiyappas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f</a:t>
            </a:r>
            <a:r>
              <a:rPr altLang="en-IN" dirty="0" sz="2400" lang="en-US"/>
              <a:t>o</a:t>
            </a:r>
            <a:r>
              <a:rPr altLang="en-IN" dirty="0" sz="2400" lang="en-US"/>
              <a:t>r</a:t>
            </a:r>
            <a:r>
              <a:rPr altLang="en-IN" dirty="0" sz="2400" lang="en-US"/>
              <a:t> </a:t>
            </a:r>
            <a:r>
              <a:rPr altLang="en-IN" dirty="0" sz="2400" lang="en-US"/>
              <a:t>w</a:t>
            </a:r>
            <a:r>
              <a:rPr altLang="en-IN" dirty="0" sz="2400" lang="en-US"/>
              <a:t>o</a:t>
            </a:r>
            <a:r>
              <a:rPr altLang="en-IN" dirty="0" sz="2400" lang="en-US"/>
              <a:t>m</a:t>
            </a:r>
            <a:r>
              <a:rPr altLang="en-IN" dirty="0" sz="2400" lang="en-US"/>
              <a:t>e</a:t>
            </a:r>
            <a:r>
              <a:rPr altLang="en-IN" dirty="0" sz="2400" lang="en-US"/>
              <a:t>n</a:t>
            </a:r>
            <a:r>
              <a:rPr altLang="en-IN"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739775" y="291147"/>
            <a:ext cx="4367835"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24" name=""/>
          <p:cNvSpPr txBox="1"/>
          <p:nvPr/>
        </p:nvSpPr>
        <p:spPr>
          <a:xfrm>
            <a:off x="505350" y="1256941"/>
            <a:ext cx="6528146" cy="929640"/>
          </a:xfrm>
          <a:prstGeom prst="rect"/>
        </p:spPr>
        <p:txBody>
          <a:bodyPr rtlCol="0" wrap="square">
            <a:spAutoFit/>
          </a:bodyPr>
          <a:p>
            <a:r>
              <a:rPr sz="2800" lang="en-US">
                <a:solidFill>
                  <a:srgbClr val="000000"/>
                </a:solidFill>
              </a:rPr>
              <a:t>The techniques or algorithms employed for analysis.</a:t>
            </a:r>
            <a:endParaRPr sz="2800" lang="en-US">
              <a:solidFill>
                <a:srgbClr val="000000"/>
              </a:solidFill>
            </a:endParaRPr>
          </a:p>
        </p:txBody>
      </p:sp>
      <p:sp>
        <p:nvSpPr>
          <p:cNvPr id="1048725" name=""/>
          <p:cNvSpPr txBox="1"/>
          <p:nvPr/>
        </p:nvSpPr>
        <p:spPr>
          <a:xfrm rot="21600000">
            <a:off x="505349" y="2415138"/>
            <a:ext cx="7642542" cy="4282440"/>
          </a:xfrm>
          <a:prstGeom prst="rect"/>
        </p:spPr>
        <p:txBody>
          <a:bodyPr rtlCol="0" wrap="square">
            <a:spAutoFit/>
          </a:bodyPr>
          <a:p>
            <a:r>
              <a:rPr sz="2800" lang="en-US">
                <a:solidFill>
                  <a:srgbClr val="000000"/>
                </a:solidFill>
              </a:rPr>
              <a:t>1. Descriptive Analytics: Summarize and describe turnover data to understand trends and patterns.
2. Diagnostic Analytics: Identify key drivers of turnover and correlations with other HR metrics.
3. Predictive Analytics: Forecast future turnover rates and identify high-risk employees.</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4032615"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8"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graphicFrame>
        <p:nvGraphicFramePr>
          <p:cNvPr id="4194309" name=""/>
          <p:cNvGraphicFramePr>
            <a:graphicFrameLocks/>
          </p:cNvGraphicFramePr>
          <p:nvPr/>
        </p:nvGraphicFramePr>
        <p:xfrm>
          <a:off x="1358900" y="1905000"/>
          <a:ext cx="9474200" cy="3048000"/>
        </p:xfrm>
        <a:graphic>
          <a:graphicData uri="http://schemas.openxmlformats.org/drawingml/2006/table">
            <a:tbl>
              <a:tblPr/>
              <a:tblGrid>
                <a:gridCol w="774700"/>
                <a:gridCol w="1866900"/>
                <a:gridCol w="1270000"/>
                <a:gridCol w="876300"/>
                <a:gridCol w="901700"/>
                <a:gridCol w="1320800"/>
                <a:gridCol w="431800"/>
                <a:gridCol w="431800"/>
                <a:gridCol w="1600200"/>
              </a:tblGrid>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endParaRPr sz="1100"/>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r h="190500">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c>
                  <a:txBody>
                    <a:bodyPr/>
                    <a:p>
                      <a:pPr fontAlgn="ctr"/>
                      <a:r>
                        <a:rPr sz="1100"/>
                        <a:t/>
                      </a:r>
                    </a:p>
                  </a:txBody>
                  <a:tcPr anchor="ctr">
                    <a:lnL>
                      <a:noFill/>
                    </a:lnL>
                    <a:lnR>
                      <a:noFill/>
                    </a:lnR>
                    <a:lnT>
                      <a:noFill/>
                    </a:lnT>
                    <a:lnB>
                      <a:noFill/>
                    </a:lnB>
                  </a:tcPr>
                </a:tc>
              </a:tr>
            </a:tbl>
          </a:graphicData>
        </a:graphic>
      </p:graphicFrame>
      <p:pic>
        <p:nvPicPr>
          <p:cNvPr id="2097170" name=""/>
          <p:cNvPicPr>
            <a:picLocks/>
          </p:cNvPicPr>
          <p:nvPr/>
        </p:nvPicPr>
        <p:blipFill>
          <a:blip xmlns:r="http://schemas.openxmlformats.org/officeDocument/2006/relationships" r:embed="rId2"/>
          <a:stretch>
            <a:fillRect/>
          </a:stretch>
        </p:blipFill>
        <p:spPr>
          <a:xfrm rot="21600000">
            <a:off x="1593270" y="1672751"/>
            <a:ext cx="6687067" cy="425369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2" name="Title 1"/>
          <p:cNvSpPr>
            <a:spLocks noGrp="1"/>
          </p:cNvSpPr>
          <p:nvPr>
            <p:ph type="title"/>
          </p:nvPr>
        </p:nvSpPr>
        <p:spPr>
          <a:xfrm>
            <a:off x="429801" y="174678"/>
            <a:ext cx="11609727"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27" name=""/>
          <p:cNvSpPr txBox="1"/>
          <p:nvPr/>
        </p:nvSpPr>
        <p:spPr>
          <a:xfrm rot="21600000">
            <a:off x="429801" y="1094586"/>
            <a:ext cx="5957334" cy="5539740"/>
          </a:xfrm>
          <a:prstGeom prst="rect"/>
        </p:spPr>
        <p:txBody>
          <a:bodyPr rtlCol="0" wrap="square">
            <a:spAutoFit/>
          </a:bodyPr>
          <a:p>
            <a:r>
              <a:rPr sz="2800" lang="en-US">
                <a:solidFill>
                  <a:srgbClr val="000000"/>
                </a:solidFill>
              </a:rPr>
              <a:t>Pivot tables can be valuable tool for analyzing and presenting data in the context of this agenda. By effectively using pivot tables, you can gain deeper insights into your data, identify patterns and trends, and communicate your findings more effectively.
Would you like to explore a specific use case or discuss how to create a pivot table in your preferred software?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223836" y="2019299"/>
            <a:ext cx="8693592" cy="510540"/>
          </a:xfrm>
          <a:prstGeom prst="rect"/>
          <a:noFill/>
        </p:spPr>
        <p:txBody>
          <a:bodyPr rtlCol="0" wrap="square">
            <a:spAutoFit/>
          </a:bodyPr>
          <a:p>
            <a:r>
              <a:rPr dirty="0" sz="2800" lang="en-IN">
                <a:solidFill>
                  <a:srgbClr val="7030A0"/>
                </a:solidFill>
                <a:latin typeface="Times New Roman" panose="02020603050405020304" pitchFamily="18" charset="0"/>
                <a:cs typeface="Times New Roman" panose="02020603050405020304" pitchFamily="18" charset="0"/>
              </a:rPr>
              <a:t>Using Pivot Tables for Employees Turnover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flipV="1">
            <a:off x="4951998" y="7005298"/>
            <a:ext cx="5801726" cy="2443788"/>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199553" y="575055"/>
            <a:ext cx="10042940"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0" name=""/>
          <p:cNvSpPr txBox="1"/>
          <p:nvPr/>
        </p:nvSpPr>
        <p:spPr>
          <a:xfrm>
            <a:off x="667070" y="1695450"/>
            <a:ext cx="7145779" cy="1285239"/>
          </a:xfrm>
          <a:prstGeom prst="rect"/>
        </p:spPr>
        <p:txBody>
          <a:bodyPr rtlCol="0" wrap="square">
            <a:spAutoFit/>
          </a:bodyPr>
          <a:p>
            <a:r>
              <a:rPr sz="4000" lang="en-US">
                <a:solidFill>
                  <a:srgbClr val="000000"/>
                </a:solidFill>
              </a:rPr>
              <a:t>The core or challenge the project aims to address.</a:t>
            </a:r>
            <a:endParaRPr sz="2800" lang="en-US">
              <a:solidFill>
                <a:srgbClr val="000000"/>
              </a:solidFill>
            </a:endParaRPr>
          </a:p>
        </p:txBody>
      </p:sp>
      <p:sp>
        <p:nvSpPr>
          <p:cNvPr id="1048713" name=""/>
          <p:cNvSpPr txBox="1"/>
          <p:nvPr/>
        </p:nvSpPr>
        <p:spPr>
          <a:xfrm>
            <a:off x="676274" y="3227705"/>
            <a:ext cx="5750602" cy="3291841"/>
          </a:xfrm>
          <a:prstGeom prst="rect"/>
        </p:spPr>
        <p:txBody>
          <a:bodyPr rtlCol="0" wrap="square">
            <a:spAutoFit/>
          </a:bodyPr>
          <a:p>
            <a:r>
              <a:rPr sz="3600" lang="en-US">
                <a:solidFill>
                  <a:srgbClr val="000000"/>
                </a:solidFill>
              </a:rPr>
              <a:t>As an HR Analyst, I need to analyze employee turnover data to identify trends, patterns, and insights that can inform strategies to reduce turnover</a:t>
            </a:r>
            <a:r>
              <a:rPr altLang="en-IN" sz="3600" lang="en-US">
                <a:solidFill>
                  <a:srgbClr val="000000"/>
                </a:solidFill>
              </a:rPr>
              <a: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715" name=""/>
          <p:cNvSpPr txBox="1"/>
          <p:nvPr/>
        </p:nvSpPr>
        <p:spPr>
          <a:xfrm>
            <a:off x="344909" y="2133600"/>
            <a:ext cx="7164924" cy="929640"/>
          </a:xfrm>
          <a:prstGeom prst="rect"/>
        </p:spPr>
        <p:txBody>
          <a:bodyPr rtlCol="0" wrap="square">
            <a:spAutoFit/>
          </a:bodyPr>
          <a:p>
            <a:r>
              <a:rPr sz="2800" lang="en-US">
                <a:solidFill>
                  <a:srgbClr val="000000"/>
                </a:solidFill>
              </a:rPr>
              <a:t>A high-level summary of the project's scope and goals.</a:t>
            </a:r>
            <a:endParaRPr sz="2800" lang="en-US">
              <a:solidFill>
                <a:srgbClr val="000000"/>
              </a:solidFill>
            </a:endParaRPr>
          </a:p>
        </p:txBody>
      </p:sp>
      <p:sp>
        <p:nvSpPr>
          <p:cNvPr id="1048716" name=""/>
          <p:cNvSpPr txBox="1"/>
          <p:nvPr/>
        </p:nvSpPr>
        <p:spPr>
          <a:xfrm>
            <a:off x="206897" y="3063240"/>
            <a:ext cx="6646340" cy="1767840"/>
          </a:xfrm>
          <a:prstGeom prst="rect"/>
        </p:spPr>
        <p:txBody>
          <a:bodyPr rtlCol="0" wrap="square">
            <a:spAutoFit/>
          </a:bodyPr>
          <a:p>
            <a:r>
              <a:rPr sz="2800" lang="en-US">
                <a:solidFill>
                  <a:srgbClr val="000000"/>
                </a:solidFill>
              </a:rPr>
              <a:t>Analyze employee turnover data to identify trends, patterns, and insights that can inform strategies to reduce turnover and improve retention.</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7" name=""/>
          <p:cNvSpPr txBox="1"/>
          <p:nvPr/>
        </p:nvSpPr>
        <p:spPr>
          <a:xfrm>
            <a:off x="346747" y="1857375"/>
            <a:ext cx="7973068" cy="929640"/>
          </a:xfrm>
          <a:prstGeom prst="rect"/>
        </p:spPr>
        <p:txBody>
          <a:bodyPr rtlCol="0" wrap="square">
            <a:spAutoFit/>
          </a:bodyPr>
          <a:p>
            <a:r>
              <a:rPr sz="2800" lang="en-US">
                <a:solidFill>
                  <a:srgbClr val="000000"/>
                </a:solidFill>
              </a:rPr>
              <a:t>The intended beneficiaries of the project's outcomes.</a:t>
            </a:r>
            <a:endParaRPr sz="2800" lang="en-US">
              <a:solidFill>
                <a:srgbClr val="000000"/>
              </a:solidFill>
            </a:endParaRPr>
          </a:p>
        </p:txBody>
      </p:sp>
      <p:sp>
        <p:nvSpPr>
          <p:cNvPr id="1048718" name=""/>
          <p:cNvSpPr txBox="1"/>
          <p:nvPr/>
        </p:nvSpPr>
        <p:spPr>
          <a:xfrm>
            <a:off x="550388" y="3251200"/>
            <a:ext cx="6888730" cy="3025140"/>
          </a:xfrm>
          <a:prstGeom prst="rect"/>
        </p:spPr>
        <p:txBody>
          <a:bodyPr rtlCol="0" wrap="square">
            <a:spAutoFit/>
          </a:bodyPr>
          <a:p>
            <a:r>
              <a:rPr sz="2800" lang="en-US">
                <a:solidFill>
                  <a:srgbClr val="000000"/>
                </a:solidFill>
              </a:rPr>
              <a:t>1. HR Business Partners: HR professionals who work closely with business leaders to develop and implement HR initiatives.
2. Talent Management Teams: Teams responsible for recruiting, developing, and retaining top talent within the organization.</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0" name=""/>
          <p:cNvSpPr txBox="1"/>
          <p:nvPr/>
        </p:nvSpPr>
        <p:spPr>
          <a:xfrm>
            <a:off x="2819399" y="2385059"/>
            <a:ext cx="5873855" cy="4282440"/>
          </a:xfrm>
          <a:prstGeom prst="rect"/>
        </p:spPr>
        <p:txBody>
          <a:bodyPr rtlCol="0" wrap="square">
            <a:spAutoFit/>
          </a:bodyPr>
          <a:p>
            <a:r>
              <a:rPr sz="2800" lang="en-US">
                <a:solidFill>
                  <a:srgbClr val="000000"/>
                </a:solidFill>
              </a:rPr>
              <a:t>Data-Driven Insights: Unlock hidden trends and patterns in employee turnover data to inform strategic decisions.
2. Improved Retention: Identify key drivers of turnover and develop targeted retention strategies to reduce turnover and improve employee satisfaction.</a:t>
            </a:r>
            <a:endParaRPr sz="2800" lang="en-US">
              <a:solidFill>
                <a:srgbClr val="000000"/>
              </a:solidFill>
            </a:endParaRPr>
          </a:p>
        </p:txBody>
      </p:sp>
      <p:sp>
        <p:nvSpPr>
          <p:cNvPr id="1048721" name=""/>
          <p:cNvSpPr txBox="1"/>
          <p:nvPr/>
        </p:nvSpPr>
        <p:spPr>
          <a:xfrm>
            <a:off x="2593612" y="1476374"/>
            <a:ext cx="6099642" cy="929640"/>
          </a:xfrm>
          <a:prstGeom prst="rect"/>
        </p:spPr>
        <p:txBody>
          <a:bodyPr rtlCol="0" wrap="square">
            <a:spAutoFit/>
          </a:bodyPr>
          <a:p>
            <a:r>
              <a:rPr sz="2800" lang="en-US">
                <a:solidFill>
                  <a:srgbClr val="000000"/>
                </a:solidFill>
              </a:rPr>
              <a:t>The proposed approach or solution to the problem.</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722" name=""/>
          <p:cNvSpPr txBox="1"/>
          <p:nvPr/>
        </p:nvSpPr>
        <p:spPr>
          <a:xfrm>
            <a:off x="755331" y="1434953"/>
            <a:ext cx="7367073" cy="929640"/>
          </a:xfrm>
          <a:prstGeom prst="rect"/>
        </p:spPr>
        <p:txBody>
          <a:bodyPr rtlCol="0" wrap="square">
            <a:spAutoFit/>
          </a:bodyPr>
          <a:p>
            <a:r>
              <a:rPr sz="2800" lang="en-US">
                <a:solidFill>
                  <a:srgbClr val="000000"/>
                </a:solidFill>
              </a:rPr>
              <a:t>The proposed approach or solution to the problem.</a:t>
            </a:r>
            <a:endParaRPr sz="2800" lang="en-US">
              <a:solidFill>
                <a:srgbClr val="000000"/>
              </a:solidFill>
            </a:endParaRPr>
          </a:p>
        </p:txBody>
      </p:sp>
      <p:sp>
        <p:nvSpPr>
          <p:cNvPr id="1048723" name=""/>
          <p:cNvSpPr txBox="1"/>
          <p:nvPr/>
        </p:nvSpPr>
        <p:spPr>
          <a:xfrm rot="21600000">
            <a:off x="755331" y="2690201"/>
            <a:ext cx="8160817" cy="3863340"/>
          </a:xfrm>
          <a:prstGeom prst="rect"/>
        </p:spPr>
        <p:txBody>
          <a:bodyPr rtlCol="0" wrap="square">
            <a:spAutoFit/>
          </a:bodyPr>
          <a:p>
            <a:r>
              <a:rPr sz="2800" lang="en-US">
                <a:solidFill>
                  <a:srgbClr val="000000"/>
                </a:solidFill>
              </a:rPr>
              <a:t>1. Employee ID: Unique identifier for each employee
2. Department: Department or team the employee belongs to
3. Job Title: Employee's job title
4. Hire Date: Date the employee was hired</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429066" y="1704022"/>
            <a:ext cx="8534018" cy="42824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There are multiple matches for "WoW" in relation to a solution, including a Way of Working, a WOW experience, and a WOW factor: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Way of Working (WoW)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 well-defined WoW can help organizations improve performance, collaboration, and productivity. It can also help create a culture of continuous improvement by providing a framework for identifying and solving problems.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2024-08-31T12:39:55Z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0651a7de9bda4dfa92b10974c4fc8435</vt:lpwstr>
  </property>
</Properties>
</file>