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9" r:id="rId3"/>
    <p:sldId id="270" r:id="rId4"/>
    <p:sldId id="268" r:id="rId5"/>
    <p:sldId id="269" r:id="rId6"/>
    <p:sldId id="265" r:id="rId7"/>
    <p:sldId id="260" r:id="rId8"/>
    <p:sldId id="274" r:id="rId9"/>
    <p:sldId id="262" r:id="rId10"/>
    <p:sldId id="261" r:id="rId11"/>
    <p:sldId id="271" r:id="rId12"/>
    <p:sldId id="263" r:id="rId13"/>
    <p:sldId id="264" r:id="rId14"/>
    <p:sldId id="258"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DDE0C72C-075A-4C30-A0E7-506C5F8C2760}">
          <p14:sldIdLst>
            <p14:sldId id="256"/>
          </p14:sldIdLst>
        </p14:section>
        <p14:section name="本文" id="{FACCB9E6-93CC-4974-8C68-D507726A6E5D}">
          <p14:sldIdLst>
            <p14:sldId id="259"/>
            <p14:sldId id="270"/>
            <p14:sldId id="268"/>
            <p14:sldId id="269"/>
            <p14:sldId id="265"/>
            <p14:sldId id="260"/>
            <p14:sldId id="274"/>
            <p14:sldId id="262"/>
            <p14:sldId id="261"/>
            <p14:sldId id="271"/>
            <p14:sldId id="263"/>
            <p14:sldId id="264"/>
            <p14:sldId id="258"/>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6" autoAdjust="0"/>
    <p:restoredTop sz="94660"/>
  </p:normalViewPr>
  <p:slideViewPr>
    <p:cSldViewPr snapToGrid="0">
      <p:cViewPr varScale="1">
        <p:scale>
          <a:sx n="89" d="100"/>
          <a:sy n="89" d="100"/>
        </p:scale>
        <p:origin x="6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送信信号</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変調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送信機（</a:t>
          </a:r>
          <a:r>
            <a:rPr kumimoji="1" lang="en-US" altLang="ja-JP" b="1" dirty="0">
              <a:solidFill>
                <a:schemeClr val="tx1"/>
              </a:solidFill>
            </a:rPr>
            <a:t>LED</a:t>
          </a:r>
          <a:r>
            <a:rPr kumimoji="1" lang="ja-JP" altLang="en-US" b="1" dirty="0">
              <a:solidFill>
                <a:schemeClr val="tx1"/>
              </a:solidFill>
            </a:rPr>
            <a:t>）</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受信機　（カメラ）</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復調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受信信号</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val="rev"/>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送信信号</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変調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送信機（</a:t>
          </a:r>
          <a:r>
            <a:rPr kumimoji="1" lang="en-US" altLang="ja-JP" b="1" dirty="0">
              <a:solidFill>
                <a:schemeClr val="tx1"/>
              </a:solidFill>
            </a:rPr>
            <a:t>LED</a:t>
          </a:r>
          <a:r>
            <a:rPr kumimoji="1" lang="ja-JP" altLang="en-US" b="1" dirty="0">
              <a:solidFill>
                <a:schemeClr val="tx1"/>
              </a:solidFill>
            </a:rPr>
            <a:t>）</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359A3E-92CA-47C9-A1B2-B9C687592FD7}" type="doc">
      <dgm:prSet loTypeId="urn:microsoft.com/office/officeart/2005/8/layout/process1" loCatId="process" qsTypeId="urn:microsoft.com/office/officeart/2005/8/quickstyle/simple1" qsCatId="simple" csTypeId="urn:microsoft.com/office/officeart/2005/8/colors/accent1_2" csCatId="accent1" phldr="1"/>
      <dgm:spPr/>
    </dgm:pt>
    <dgm:pt modelId="{B42B22C0-93E6-49E4-B254-D27582E1EE21}">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受信機　（カメラ）</a:t>
          </a:r>
        </a:p>
      </dgm:t>
    </dgm:pt>
    <dgm:pt modelId="{8772AC6E-0002-476C-A99B-1CF185B40131}" type="parTrans" cxnId="{6DCE5569-F7CB-4EC3-BD40-E010CECAF546}">
      <dgm:prSet/>
      <dgm:spPr/>
      <dgm:t>
        <a:bodyPr/>
        <a:lstStyle/>
        <a:p>
          <a:endParaRPr kumimoji="1" lang="ja-JP" altLang="en-US"/>
        </a:p>
      </dgm:t>
    </dgm:pt>
    <dgm:pt modelId="{A429BCE7-8C3C-4A12-9B75-7FD4589A4733}" type="sibTrans" cxnId="{6DCE5569-F7CB-4EC3-BD40-E010CECAF546}">
      <dgm:prSet/>
      <dgm:spPr/>
      <dgm:t>
        <a:bodyPr/>
        <a:lstStyle/>
        <a:p>
          <a:endParaRPr kumimoji="1" lang="ja-JP" altLang="en-US"/>
        </a:p>
      </dgm:t>
    </dgm:pt>
    <dgm:pt modelId="{D5FF4204-EAC7-4C93-B7F4-D3C1F8D9126B}">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復調</a:t>
          </a:r>
        </a:p>
      </dgm:t>
    </dgm:pt>
    <dgm:pt modelId="{679EBA90-6851-4D34-872B-77BFAB292F1B}" type="parTrans" cxnId="{7594EDE5-BB2C-4308-884D-40A1E26CDEA8}">
      <dgm:prSet/>
      <dgm:spPr/>
      <dgm:t>
        <a:bodyPr/>
        <a:lstStyle/>
        <a:p>
          <a:endParaRPr kumimoji="1" lang="ja-JP" altLang="en-US"/>
        </a:p>
      </dgm:t>
    </dgm:pt>
    <dgm:pt modelId="{D1A3F535-3C2D-4B79-8324-3883A31B7ED1}" type="sibTrans" cxnId="{7594EDE5-BB2C-4308-884D-40A1E26CDEA8}">
      <dgm:prSet/>
      <dgm:spPr/>
      <dgm:t>
        <a:bodyPr/>
        <a:lstStyle/>
        <a:p>
          <a:endParaRPr kumimoji="1" lang="ja-JP" altLang="en-US"/>
        </a:p>
      </dgm:t>
    </dgm:pt>
    <dgm:pt modelId="{98B6BAC3-C8BA-48DB-A0CA-27C8261DE43F}">
      <dgm:prSet phldrT="[テキスト]"/>
      <dgm:spPr>
        <a:solidFill>
          <a:schemeClr val="accent5">
            <a:lumMod val="60000"/>
            <a:lumOff val="40000"/>
          </a:schemeClr>
        </a:solidFill>
        <a:ln w="38100">
          <a:solidFill>
            <a:schemeClr val="accent1">
              <a:lumMod val="75000"/>
            </a:schemeClr>
          </a:solidFill>
        </a:ln>
      </dgm:spPr>
      <dgm:t>
        <a:bodyPr/>
        <a:lstStyle/>
        <a:p>
          <a:r>
            <a:rPr kumimoji="1" lang="ja-JP" altLang="en-US" b="1" dirty="0">
              <a:solidFill>
                <a:schemeClr val="tx1"/>
              </a:solidFill>
            </a:rPr>
            <a:t>受信信号</a:t>
          </a:r>
        </a:p>
      </dgm:t>
    </dgm:pt>
    <dgm:pt modelId="{A2CC14C6-0C8B-46AE-BE47-32B9E393EE20}" type="parTrans" cxnId="{3235CDEB-DF8A-4639-8A6A-5CF29AC6CECF}">
      <dgm:prSet/>
      <dgm:spPr/>
      <dgm:t>
        <a:bodyPr/>
        <a:lstStyle/>
        <a:p>
          <a:endParaRPr kumimoji="1" lang="ja-JP" altLang="en-US"/>
        </a:p>
      </dgm:t>
    </dgm:pt>
    <dgm:pt modelId="{B7E0FC5C-E8B6-47C2-BAA7-379DE412E7D7}" type="sibTrans" cxnId="{3235CDEB-DF8A-4639-8A6A-5CF29AC6CECF}">
      <dgm:prSet/>
      <dgm:spPr/>
      <dgm:t>
        <a:bodyPr/>
        <a:lstStyle/>
        <a:p>
          <a:endParaRPr kumimoji="1" lang="ja-JP" altLang="en-US"/>
        </a:p>
      </dgm:t>
    </dgm:pt>
    <dgm:pt modelId="{C7B1953E-57DE-4BBD-912E-CDECDEB38636}" type="pres">
      <dgm:prSet presAssocID="{51359A3E-92CA-47C9-A1B2-B9C687592FD7}" presName="Name0" presStyleCnt="0">
        <dgm:presLayoutVars>
          <dgm:dir val="rev"/>
          <dgm:resizeHandles val="exact"/>
        </dgm:presLayoutVars>
      </dgm:prSet>
      <dgm:spPr/>
    </dgm:pt>
    <dgm:pt modelId="{81FC24B5-18D8-4377-B6B6-B2C58268F948}" type="pres">
      <dgm:prSet presAssocID="{B42B22C0-93E6-49E4-B254-D27582E1EE21}" presName="node" presStyleLbl="node1" presStyleIdx="0" presStyleCnt="3">
        <dgm:presLayoutVars>
          <dgm:bulletEnabled val="1"/>
        </dgm:presLayoutVars>
      </dgm:prSet>
      <dgm:spPr/>
    </dgm:pt>
    <dgm:pt modelId="{0F5D93B3-3396-4B57-A559-758300ACEDE3}" type="pres">
      <dgm:prSet presAssocID="{A429BCE7-8C3C-4A12-9B75-7FD4589A4733}" presName="sibTrans" presStyleLbl="sibTrans2D1" presStyleIdx="0" presStyleCnt="2"/>
      <dgm:spPr/>
    </dgm:pt>
    <dgm:pt modelId="{007AC589-1A47-4002-AA1C-27748F83751C}" type="pres">
      <dgm:prSet presAssocID="{A429BCE7-8C3C-4A12-9B75-7FD4589A4733}" presName="connectorText" presStyleLbl="sibTrans2D1" presStyleIdx="0" presStyleCnt="2"/>
      <dgm:spPr/>
    </dgm:pt>
    <dgm:pt modelId="{B1B3D2A5-03AE-4CFA-BFB0-96BF7DC185F1}" type="pres">
      <dgm:prSet presAssocID="{D5FF4204-EAC7-4C93-B7F4-D3C1F8D9126B}" presName="node" presStyleLbl="node1" presStyleIdx="1" presStyleCnt="3">
        <dgm:presLayoutVars>
          <dgm:bulletEnabled val="1"/>
        </dgm:presLayoutVars>
      </dgm:prSet>
      <dgm:spPr/>
    </dgm:pt>
    <dgm:pt modelId="{C6266FBD-48D5-4BEF-994D-806F6D4B882C}" type="pres">
      <dgm:prSet presAssocID="{D1A3F535-3C2D-4B79-8324-3883A31B7ED1}" presName="sibTrans" presStyleLbl="sibTrans2D1" presStyleIdx="1" presStyleCnt="2"/>
      <dgm:spPr/>
    </dgm:pt>
    <dgm:pt modelId="{14E68182-C8F0-48D5-9221-C391C0B4538D}" type="pres">
      <dgm:prSet presAssocID="{D1A3F535-3C2D-4B79-8324-3883A31B7ED1}" presName="connectorText" presStyleLbl="sibTrans2D1" presStyleIdx="1" presStyleCnt="2"/>
      <dgm:spPr/>
    </dgm:pt>
    <dgm:pt modelId="{355D5A5F-6736-4A63-B5AB-A61B50149A48}" type="pres">
      <dgm:prSet presAssocID="{98B6BAC3-C8BA-48DB-A0CA-27C8261DE43F}" presName="node" presStyleLbl="node1" presStyleIdx="2" presStyleCnt="3">
        <dgm:presLayoutVars>
          <dgm:bulletEnabled val="1"/>
        </dgm:presLayoutVars>
      </dgm:prSet>
      <dgm:spPr/>
    </dgm:pt>
  </dgm:ptLst>
  <dgm:cxnLst>
    <dgm:cxn modelId="{A80F320B-BCD3-45BE-A239-529CCFCED11F}" type="presOf" srcId="{B42B22C0-93E6-49E4-B254-D27582E1EE21}" destId="{81FC24B5-18D8-4377-B6B6-B2C58268F948}" srcOrd="0" destOrd="0" presId="urn:microsoft.com/office/officeart/2005/8/layout/process1"/>
    <dgm:cxn modelId="{D4C63230-BD19-4C34-B51F-B6087B18F8C5}" type="presOf" srcId="{D1A3F535-3C2D-4B79-8324-3883A31B7ED1}" destId="{14E68182-C8F0-48D5-9221-C391C0B4538D}" srcOrd="1" destOrd="0" presId="urn:microsoft.com/office/officeart/2005/8/layout/process1"/>
    <dgm:cxn modelId="{BF461739-B88F-4838-A498-E732EC428091}" type="presOf" srcId="{A429BCE7-8C3C-4A12-9B75-7FD4589A4733}" destId="{007AC589-1A47-4002-AA1C-27748F83751C}" srcOrd="1" destOrd="0" presId="urn:microsoft.com/office/officeart/2005/8/layout/process1"/>
    <dgm:cxn modelId="{6DCE5569-F7CB-4EC3-BD40-E010CECAF546}" srcId="{51359A3E-92CA-47C9-A1B2-B9C687592FD7}" destId="{B42B22C0-93E6-49E4-B254-D27582E1EE21}" srcOrd="0" destOrd="0" parTransId="{8772AC6E-0002-476C-A99B-1CF185B40131}" sibTransId="{A429BCE7-8C3C-4A12-9B75-7FD4589A4733}"/>
    <dgm:cxn modelId="{E0C7E36D-212F-4072-83A7-D810DF5B1BE9}" type="presOf" srcId="{98B6BAC3-C8BA-48DB-A0CA-27C8261DE43F}" destId="{355D5A5F-6736-4A63-B5AB-A61B50149A48}" srcOrd="0" destOrd="0" presId="urn:microsoft.com/office/officeart/2005/8/layout/process1"/>
    <dgm:cxn modelId="{FE3F6552-04D6-4AAB-97D5-82F05E9F1032}" type="presOf" srcId="{D1A3F535-3C2D-4B79-8324-3883A31B7ED1}" destId="{C6266FBD-48D5-4BEF-994D-806F6D4B882C}" srcOrd="0" destOrd="0" presId="urn:microsoft.com/office/officeart/2005/8/layout/process1"/>
    <dgm:cxn modelId="{E3B61EB8-B4FA-448F-8A59-E4FEE412C908}" type="presOf" srcId="{D5FF4204-EAC7-4C93-B7F4-D3C1F8D9126B}" destId="{B1B3D2A5-03AE-4CFA-BFB0-96BF7DC185F1}" srcOrd="0" destOrd="0" presId="urn:microsoft.com/office/officeart/2005/8/layout/process1"/>
    <dgm:cxn modelId="{A15F98D9-C474-4202-924E-C85CFC54EB47}" type="presOf" srcId="{A429BCE7-8C3C-4A12-9B75-7FD4589A4733}" destId="{0F5D93B3-3396-4B57-A559-758300ACEDE3}" srcOrd="0" destOrd="0" presId="urn:microsoft.com/office/officeart/2005/8/layout/process1"/>
    <dgm:cxn modelId="{7594EDE5-BB2C-4308-884D-40A1E26CDEA8}" srcId="{51359A3E-92CA-47C9-A1B2-B9C687592FD7}" destId="{D5FF4204-EAC7-4C93-B7F4-D3C1F8D9126B}" srcOrd="1" destOrd="0" parTransId="{679EBA90-6851-4D34-872B-77BFAB292F1B}" sibTransId="{D1A3F535-3C2D-4B79-8324-3883A31B7ED1}"/>
    <dgm:cxn modelId="{3235CDEB-DF8A-4639-8A6A-5CF29AC6CECF}" srcId="{51359A3E-92CA-47C9-A1B2-B9C687592FD7}" destId="{98B6BAC3-C8BA-48DB-A0CA-27C8261DE43F}" srcOrd="2" destOrd="0" parTransId="{A2CC14C6-0C8B-46AE-BE47-32B9E393EE20}" sibTransId="{B7E0FC5C-E8B6-47C2-BAA7-379DE412E7D7}"/>
    <dgm:cxn modelId="{E54996F9-4048-4815-AF71-B429AB0CFA2A}" type="presOf" srcId="{51359A3E-92CA-47C9-A1B2-B9C687592FD7}" destId="{C7B1953E-57DE-4BBD-912E-CDECDEB38636}" srcOrd="0" destOrd="0" presId="urn:microsoft.com/office/officeart/2005/8/layout/process1"/>
    <dgm:cxn modelId="{076064CA-0E74-4467-B340-4CE47160A960}" type="presParOf" srcId="{C7B1953E-57DE-4BBD-912E-CDECDEB38636}" destId="{81FC24B5-18D8-4377-B6B6-B2C58268F948}" srcOrd="0" destOrd="0" presId="urn:microsoft.com/office/officeart/2005/8/layout/process1"/>
    <dgm:cxn modelId="{DC8472BA-6E5B-4AAA-9FBF-6316A94782A0}" type="presParOf" srcId="{C7B1953E-57DE-4BBD-912E-CDECDEB38636}" destId="{0F5D93B3-3396-4B57-A559-758300ACEDE3}" srcOrd="1" destOrd="0" presId="urn:microsoft.com/office/officeart/2005/8/layout/process1"/>
    <dgm:cxn modelId="{A1A4DE7B-3DF5-45D4-8B53-E1D56C0AE458}" type="presParOf" srcId="{0F5D93B3-3396-4B57-A559-758300ACEDE3}" destId="{007AC589-1A47-4002-AA1C-27748F83751C}" srcOrd="0" destOrd="0" presId="urn:microsoft.com/office/officeart/2005/8/layout/process1"/>
    <dgm:cxn modelId="{CA707C3B-DD98-40FA-BE9A-64081A0514C2}" type="presParOf" srcId="{C7B1953E-57DE-4BBD-912E-CDECDEB38636}" destId="{B1B3D2A5-03AE-4CFA-BFB0-96BF7DC185F1}" srcOrd="2" destOrd="0" presId="urn:microsoft.com/office/officeart/2005/8/layout/process1"/>
    <dgm:cxn modelId="{DBAA33F4-9162-436A-896E-00EC21BE729F}" type="presParOf" srcId="{C7B1953E-57DE-4BBD-912E-CDECDEB38636}" destId="{C6266FBD-48D5-4BEF-994D-806F6D4B882C}" srcOrd="3" destOrd="0" presId="urn:microsoft.com/office/officeart/2005/8/layout/process1"/>
    <dgm:cxn modelId="{3AF051C2-CC19-4A3A-93A7-732ADA915D20}" type="presParOf" srcId="{C6266FBD-48D5-4BEF-994D-806F6D4B882C}" destId="{14E68182-C8F0-48D5-9221-C391C0B4538D}" srcOrd="0" destOrd="0" presId="urn:microsoft.com/office/officeart/2005/8/layout/process1"/>
    <dgm:cxn modelId="{56F3718F-FD15-4FB6-A794-0417CBB88275}" type="presParOf" srcId="{C7B1953E-57DE-4BBD-912E-CDECDEB38636}" destId="{355D5A5F-6736-4A63-B5AB-A61B50149A4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6931"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送信信号</a:t>
          </a:r>
        </a:p>
      </dsp:txBody>
      <dsp:txXfrm>
        <a:off x="43340" y="379592"/>
        <a:ext cx="1998981" cy="1170261"/>
      </dsp:txXfrm>
    </dsp:sp>
    <dsp:sp modelId="{0F5D93B3-3396-4B57-A559-758300ACEDE3}">
      <dsp:nvSpPr>
        <dsp:cNvPr id="0" name=""/>
        <dsp:cNvSpPr/>
      </dsp:nvSpPr>
      <dsp:spPr>
        <a:xfrm>
          <a:off x="2285910"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2285910" y="810581"/>
        <a:ext cx="307455" cy="308284"/>
      </dsp:txXfrm>
    </dsp:sp>
    <dsp:sp modelId="{B1B3D2A5-03AE-4CFA-BFB0-96BF7DC185F1}">
      <dsp:nvSpPr>
        <dsp:cNvPr id="0" name=""/>
        <dsp:cNvSpPr/>
      </dsp:nvSpPr>
      <dsp:spPr>
        <a:xfrm>
          <a:off x="2907450"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変調</a:t>
          </a:r>
        </a:p>
      </dsp:txBody>
      <dsp:txXfrm>
        <a:off x="2943859" y="379592"/>
        <a:ext cx="1998981" cy="1170261"/>
      </dsp:txXfrm>
    </dsp:sp>
    <dsp:sp modelId="{C6266FBD-48D5-4BEF-994D-806F6D4B882C}">
      <dsp:nvSpPr>
        <dsp:cNvPr id="0" name=""/>
        <dsp:cNvSpPr/>
      </dsp:nvSpPr>
      <dsp:spPr>
        <a:xfrm>
          <a:off x="5186429"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5186429" y="810581"/>
        <a:ext cx="307455" cy="308284"/>
      </dsp:txXfrm>
    </dsp:sp>
    <dsp:sp modelId="{355D5A5F-6736-4A63-B5AB-A61B50149A48}">
      <dsp:nvSpPr>
        <dsp:cNvPr id="0" name=""/>
        <dsp:cNvSpPr/>
      </dsp:nvSpPr>
      <dsp:spPr>
        <a:xfrm>
          <a:off x="5807969"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送信機（</a:t>
          </a:r>
          <a:r>
            <a:rPr kumimoji="1" lang="en-US" altLang="ja-JP" sz="2500" b="1" kern="1200" dirty="0">
              <a:solidFill>
                <a:schemeClr val="tx1"/>
              </a:solidFill>
            </a:rPr>
            <a:t>LED</a:t>
          </a:r>
          <a:r>
            <a:rPr kumimoji="1" lang="ja-JP" altLang="en-US" sz="2500" b="1" kern="1200" dirty="0">
              <a:solidFill>
                <a:schemeClr val="tx1"/>
              </a:solidFill>
            </a:rPr>
            <a:t>）</a:t>
          </a:r>
        </a:p>
      </dsp:txBody>
      <dsp:txXfrm>
        <a:off x="5844378" y="379592"/>
        <a:ext cx="1998981" cy="1170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5807969"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受信機　（カメラ）</a:t>
          </a:r>
        </a:p>
      </dsp:txBody>
      <dsp:txXfrm>
        <a:off x="5844378" y="110352"/>
        <a:ext cx="1998981" cy="1170261"/>
      </dsp:txXfrm>
    </dsp:sp>
    <dsp:sp modelId="{0F5D93B3-3396-4B57-A559-758300ACEDE3}">
      <dsp:nvSpPr>
        <dsp:cNvPr id="0" name=""/>
        <dsp:cNvSpPr/>
      </dsp:nvSpPr>
      <dsp:spPr>
        <a:xfrm rot="10800000">
          <a:off x="5161567"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5293333" y="541341"/>
        <a:ext cx="307455" cy="308284"/>
      </dsp:txXfrm>
    </dsp:sp>
    <dsp:sp modelId="{B1B3D2A5-03AE-4CFA-BFB0-96BF7DC185F1}">
      <dsp:nvSpPr>
        <dsp:cNvPr id="0" name=""/>
        <dsp:cNvSpPr/>
      </dsp:nvSpPr>
      <dsp:spPr>
        <a:xfrm>
          <a:off x="2907450"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復調</a:t>
          </a:r>
        </a:p>
      </dsp:txBody>
      <dsp:txXfrm>
        <a:off x="2943859" y="110352"/>
        <a:ext cx="1998981" cy="1170261"/>
      </dsp:txXfrm>
    </dsp:sp>
    <dsp:sp modelId="{C6266FBD-48D5-4BEF-994D-806F6D4B882C}">
      <dsp:nvSpPr>
        <dsp:cNvPr id="0" name=""/>
        <dsp:cNvSpPr/>
      </dsp:nvSpPr>
      <dsp:spPr>
        <a:xfrm rot="10800000">
          <a:off x="2261049"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2392815" y="541341"/>
        <a:ext cx="307455" cy="308284"/>
      </dsp:txXfrm>
    </dsp:sp>
    <dsp:sp modelId="{355D5A5F-6736-4A63-B5AB-A61B50149A48}">
      <dsp:nvSpPr>
        <dsp:cNvPr id="0" name=""/>
        <dsp:cNvSpPr/>
      </dsp:nvSpPr>
      <dsp:spPr>
        <a:xfrm>
          <a:off x="6931"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受信信号</a:t>
          </a:r>
        </a:p>
      </dsp:txBody>
      <dsp:txXfrm>
        <a:off x="43340" y="110352"/>
        <a:ext cx="1998981" cy="117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6931"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送信信号</a:t>
          </a:r>
        </a:p>
      </dsp:txBody>
      <dsp:txXfrm>
        <a:off x="43340" y="379592"/>
        <a:ext cx="1998981" cy="1170261"/>
      </dsp:txXfrm>
    </dsp:sp>
    <dsp:sp modelId="{0F5D93B3-3396-4B57-A559-758300ACEDE3}">
      <dsp:nvSpPr>
        <dsp:cNvPr id="0" name=""/>
        <dsp:cNvSpPr/>
      </dsp:nvSpPr>
      <dsp:spPr>
        <a:xfrm>
          <a:off x="2285910"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2285910" y="810581"/>
        <a:ext cx="307455" cy="308284"/>
      </dsp:txXfrm>
    </dsp:sp>
    <dsp:sp modelId="{B1B3D2A5-03AE-4CFA-BFB0-96BF7DC185F1}">
      <dsp:nvSpPr>
        <dsp:cNvPr id="0" name=""/>
        <dsp:cNvSpPr/>
      </dsp:nvSpPr>
      <dsp:spPr>
        <a:xfrm>
          <a:off x="2907450"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変調</a:t>
          </a:r>
        </a:p>
      </dsp:txBody>
      <dsp:txXfrm>
        <a:off x="2943859" y="379592"/>
        <a:ext cx="1998981" cy="1170261"/>
      </dsp:txXfrm>
    </dsp:sp>
    <dsp:sp modelId="{C6266FBD-48D5-4BEF-994D-806F6D4B882C}">
      <dsp:nvSpPr>
        <dsp:cNvPr id="0" name=""/>
        <dsp:cNvSpPr/>
      </dsp:nvSpPr>
      <dsp:spPr>
        <a:xfrm>
          <a:off x="5186429" y="70782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5186429" y="810581"/>
        <a:ext cx="307455" cy="308284"/>
      </dsp:txXfrm>
    </dsp:sp>
    <dsp:sp modelId="{355D5A5F-6736-4A63-B5AB-A61B50149A48}">
      <dsp:nvSpPr>
        <dsp:cNvPr id="0" name=""/>
        <dsp:cNvSpPr/>
      </dsp:nvSpPr>
      <dsp:spPr>
        <a:xfrm>
          <a:off x="5807969" y="34318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送信機（</a:t>
          </a:r>
          <a:r>
            <a:rPr kumimoji="1" lang="en-US" altLang="ja-JP" sz="2500" b="1" kern="1200" dirty="0">
              <a:solidFill>
                <a:schemeClr val="tx1"/>
              </a:solidFill>
            </a:rPr>
            <a:t>LED</a:t>
          </a:r>
          <a:r>
            <a:rPr kumimoji="1" lang="ja-JP" altLang="en-US" sz="2500" b="1" kern="1200" dirty="0">
              <a:solidFill>
                <a:schemeClr val="tx1"/>
              </a:solidFill>
            </a:rPr>
            <a:t>）</a:t>
          </a:r>
        </a:p>
      </dsp:txBody>
      <dsp:txXfrm>
        <a:off x="5844378" y="379592"/>
        <a:ext cx="1998981" cy="1170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C24B5-18D8-4377-B6B6-B2C58268F948}">
      <dsp:nvSpPr>
        <dsp:cNvPr id="0" name=""/>
        <dsp:cNvSpPr/>
      </dsp:nvSpPr>
      <dsp:spPr>
        <a:xfrm>
          <a:off x="5807969"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受信機　（カメラ）</a:t>
          </a:r>
        </a:p>
      </dsp:txBody>
      <dsp:txXfrm>
        <a:off x="5844378" y="110352"/>
        <a:ext cx="1998981" cy="1170261"/>
      </dsp:txXfrm>
    </dsp:sp>
    <dsp:sp modelId="{0F5D93B3-3396-4B57-A559-758300ACEDE3}">
      <dsp:nvSpPr>
        <dsp:cNvPr id="0" name=""/>
        <dsp:cNvSpPr/>
      </dsp:nvSpPr>
      <dsp:spPr>
        <a:xfrm rot="10800000">
          <a:off x="5161567"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5293333" y="541341"/>
        <a:ext cx="307455" cy="308284"/>
      </dsp:txXfrm>
    </dsp:sp>
    <dsp:sp modelId="{B1B3D2A5-03AE-4CFA-BFB0-96BF7DC185F1}">
      <dsp:nvSpPr>
        <dsp:cNvPr id="0" name=""/>
        <dsp:cNvSpPr/>
      </dsp:nvSpPr>
      <dsp:spPr>
        <a:xfrm>
          <a:off x="2907450"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復調</a:t>
          </a:r>
        </a:p>
      </dsp:txBody>
      <dsp:txXfrm>
        <a:off x="2943859" y="110352"/>
        <a:ext cx="1998981" cy="1170261"/>
      </dsp:txXfrm>
    </dsp:sp>
    <dsp:sp modelId="{C6266FBD-48D5-4BEF-994D-806F6D4B882C}">
      <dsp:nvSpPr>
        <dsp:cNvPr id="0" name=""/>
        <dsp:cNvSpPr/>
      </dsp:nvSpPr>
      <dsp:spPr>
        <a:xfrm rot="10800000">
          <a:off x="2261049" y="438580"/>
          <a:ext cx="439221" cy="513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10800000">
        <a:off x="2392815" y="541341"/>
        <a:ext cx="307455" cy="308284"/>
      </dsp:txXfrm>
    </dsp:sp>
    <dsp:sp modelId="{355D5A5F-6736-4A63-B5AB-A61B50149A48}">
      <dsp:nvSpPr>
        <dsp:cNvPr id="0" name=""/>
        <dsp:cNvSpPr/>
      </dsp:nvSpPr>
      <dsp:spPr>
        <a:xfrm>
          <a:off x="6931" y="73943"/>
          <a:ext cx="2071799" cy="1243079"/>
        </a:xfrm>
        <a:prstGeom prst="roundRect">
          <a:avLst>
            <a:gd name="adj" fmla="val 10000"/>
          </a:avLst>
        </a:prstGeom>
        <a:solidFill>
          <a:schemeClr val="accent5">
            <a:lumMod val="60000"/>
            <a:lumOff val="40000"/>
          </a:schemeClr>
        </a:solidFill>
        <a:ln w="381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b="1" kern="1200" dirty="0">
              <a:solidFill>
                <a:schemeClr val="tx1"/>
              </a:solidFill>
            </a:rPr>
            <a:t>受信信号</a:t>
          </a:r>
        </a:p>
      </dsp:txBody>
      <dsp:txXfrm>
        <a:off x="43340" y="110352"/>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092F-C083-45B7-8240-33B7F0B0541D}"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33AB3-7A34-453B-BD9F-0BA034FC2F0B}" type="slidenum">
              <a:rPr kumimoji="1" lang="ja-JP" altLang="en-US" smtClean="0"/>
              <a:t>‹#›</a:t>
            </a:fld>
            <a:endParaRPr kumimoji="1" lang="ja-JP" altLang="en-US"/>
          </a:p>
        </p:txBody>
      </p:sp>
    </p:spTree>
    <p:extLst>
      <p:ext uri="{BB962C8B-B14F-4D97-AF65-F5344CB8AC3E}">
        <p14:creationId xmlns:p14="http://schemas.microsoft.com/office/powerpoint/2010/main" val="30552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1E713CB3-A9D1-4224-AF75-EC156ECF296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cxnSp>
        <p:nvCxnSpPr>
          <p:cNvPr id="7" name="直線コネクタ 6">
            <a:extLst>
              <a:ext uri="{FF2B5EF4-FFF2-40B4-BE49-F238E27FC236}">
                <a16:creationId xmlns:a16="http://schemas.microsoft.com/office/drawing/2014/main" id="{48F65D00-DC74-455D-B9E4-4B3E2D49DFA2}"/>
              </a:ext>
            </a:extLst>
          </p:cNvPr>
          <p:cNvCxnSpPr/>
          <p:nvPr userDrawn="1"/>
        </p:nvCxnSpPr>
        <p:spPr>
          <a:xfrm>
            <a:off x="0" y="3583066"/>
            <a:ext cx="9144000" cy="0"/>
          </a:xfrm>
          <a:prstGeom prst="line">
            <a:avLst/>
          </a:prstGeom>
          <a:ln w="825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41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4997B5-9E2F-4568-987D-3D3CE3E53299}"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45884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05F0E7-1B5E-4682-865E-B44E10EA52EB}"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6567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60160D-33B8-400C-820D-A05EDBEDFF6B}"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4611F9C2-6641-4325-A1B0-8726CAAFC082}" type="slidenum">
              <a:rPr kumimoji="1" lang="ja-JP" altLang="en-US" smtClean="0"/>
              <a:pPr/>
              <a:t>‹#›</a:t>
            </a:fld>
            <a:endParaRPr kumimoji="1" lang="ja-JP" altLang="en-US" dirty="0"/>
          </a:p>
        </p:txBody>
      </p:sp>
      <p:cxnSp>
        <p:nvCxnSpPr>
          <p:cNvPr id="8" name="直線コネクタ 7">
            <a:extLst>
              <a:ext uri="{FF2B5EF4-FFF2-40B4-BE49-F238E27FC236}">
                <a16:creationId xmlns:a16="http://schemas.microsoft.com/office/drawing/2014/main" id="{961EEEA9-A18A-4067-8E72-2C90B7B15572}"/>
              </a:ext>
            </a:extLst>
          </p:cNvPr>
          <p:cNvCxnSpPr/>
          <p:nvPr userDrawn="1"/>
        </p:nvCxnSpPr>
        <p:spPr>
          <a:xfrm>
            <a:off x="0" y="839973"/>
            <a:ext cx="9144000" cy="0"/>
          </a:xfrm>
          <a:prstGeom prst="line">
            <a:avLst/>
          </a:prstGeom>
          <a:ln w="571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30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0408307-2439-4B1B-B3BE-EC4D9D90A27B}"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102317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28650" y="925200"/>
            <a:ext cx="3886200" cy="5233534"/>
          </a:xfrm>
        </p:spPr>
        <p:txBody>
          <a:bodyPr/>
          <a:lstStyle/>
          <a:p>
            <a:pPr lvl="0"/>
            <a:r>
              <a:rPr lang="ja-JP" altLang="en-US"/>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25200"/>
            <a:ext cx="3886200" cy="52335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D9BD4B9-D88E-423C-AC97-AA0638AB3F67}"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ABA1358F-D2E2-4422-B358-4B22DE61BABD}"/>
              </a:ext>
            </a:extLst>
          </p:cNvPr>
          <p:cNvCxnSpPr/>
          <p:nvPr userDrawn="1"/>
        </p:nvCxnSpPr>
        <p:spPr>
          <a:xfrm>
            <a:off x="0" y="839973"/>
            <a:ext cx="9144000" cy="0"/>
          </a:xfrm>
          <a:prstGeom prst="line">
            <a:avLst/>
          </a:prstGeom>
          <a:ln w="57150">
            <a:gradFill flip="none" rotWithShape="1">
              <a:gsLst>
                <a:gs pos="0">
                  <a:schemeClr val="accent5">
                    <a:lumMod val="40000"/>
                    <a:lumOff val="60000"/>
                  </a:schemeClr>
                </a:gs>
                <a:gs pos="0">
                  <a:schemeClr val="accent5">
                    <a:lumMod val="60000"/>
                    <a:lumOff val="40000"/>
                  </a:schemeClr>
                </a:gs>
                <a:gs pos="100000">
                  <a:schemeClr val="accent5">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93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9526AFA-8E0F-43A0-95E8-CAB2683A848D}"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44816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7CBB0C-55B6-4FED-A18B-DD18A00D5F21}"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63735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03B03-28BE-4FEF-8A8F-4B5AB41B9EDA}"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426604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8C9421F-F1BC-41D3-9856-F8E01DCA85EF}"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55641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D0F761-DDDE-4C16-806B-6480EF1A12A9}"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611F9C2-6641-4325-A1B0-8726CAAFC082}" type="slidenum">
              <a:rPr kumimoji="1" lang="ja-JP" altLang="en-US" smtClean="0"/>
              <a:t>‹#›</a:t>
            </a:fld>
            <a:endParaRPr kumimoji="1" lang="ja-JP" altLang="en-US"/>
          </a:p>
        </p:txBody>
      </p:sp>
    </p:spTree>
    <p:extLst>
      <p:ext uri="{BB962C8B-B14F-4D97-AF65-F5344CB8AC3E}">
        <p14:creationId xmlns:p14="http://schemas.microsoft.com/office/powerpoint/2010/main" val="358009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
            <a:ext cx="7886700" cy="839972"/>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925033"/>
            <a:ext cx="7886700" cy="525193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86B3F-B4FA-4FAF-A2E9-0DB0D22E2148}"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6600" y="8714"/>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4611F9C2-6641-4325-A1B0-8726CAAFC082}" type="slidenum">
              <a:rPr kumimoji="1" lang="ja-JP" altLang="en-US" smtClean="0"/>
              <a:pPr/>
              <a:t>‹#›</a:t>
            </a:fld>
            <a:endParaRPr kumimoji="1" lang="ja-JP" altLang="en-US" dirty="0"/>
          </a:p>
        </p:txBody>
      </p:sp>
    </p:spTree>
    <p:extLst>
      <p:ext uri="{BB962C8B-B14F-4D97-AF65-F5344CB8AC3E}">
        <p14:creationId xmlns:p14="http://schemas.microsoft.com/office/powerpoint/2010/main" val="110053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B0F0"/>
        </a:buClr>
        <a:buSzPct val="90000"/>
        <a:buFont typeface="Wingdings" panose="05000000000000000000" pitchFamily="2" charset="2"/>
        <a:buChar char="u"/>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Wingdings" panose="05000000000000000000" pitchFamily="2" charset="2"/>
        <a:buChar char="Ø"/>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Wingdings" panose="05000000000000000000" pitchFamily="2" charset="2"/>
        <a:buChar char="ü"/>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E477989-B232-402F-BE24-4C60EEC00475}"/>
              </a:ext>
            </a:extLst>
          </p:cNvPr>
          <p:cNvSpPr>
            <a:spLocks noGrp="1"/>
          </p:cNvSpPr>
          <p:nvPr>
            <p:ph type="ctrTitle"/>
          </p:nvPr>
        </p:nvSpPr>
        <p:spPr/>
        <p:txBody>
          <a:bodyPr/>
          <a:lstStyle/>
          <a:p>
            <a:r>
              <a:rPr lang="ja-JP" altLang="en-US" b="1" dirty="0"/>
              <a:t>高速移動する送信光源を</a:t>
            </a:r>
            <a:br>
              <a:rPr lang="en-US" altLang="ja-JP" b="1" dirty="0"/>
            </a:br>
            <a:r>
              <a:rPr lang="ja-JP" altLang="en-US" b="1" dirty="0"/>
              <a:t>追尾するアルゴリズムの</a:t>
            </a:r>
            <a:br>
              <a:rPr lang="en-US" altLang="ja-JP" b="1" dirty="0"/>
            </a:br>
            <a:r>
              <a:rPr lang="ja-JP" altLang="en-US" b="1" dirty="0"/>
              <a:t>構築と実験</a:t>
            </a:r>
          </a:p>
        </p:txBody>
      </p:sp>
      <p:sp>
        <p:nvSpPr>
          <p:cNvPr id="5" name="字幕 4">
            <a:extLst>
              <a:ext uri="{FF2B5EF4-FFF2-40B4-BE49-F238E27FC236}">
                <a16:creationId xmlns:a16="http://schemas.microsoft.com/office/drawing/2014/main" id="{A8E73FD6-6364-4DA5-B6CF-F51BCD3513E9}"/>
              </a:ext>
            </a:extLst>
          </p:cNvPr>
          <p:cNvSpPr>
            <a:spLocks noGrp="1"/>
          </p:cNvSpPr>
          <p:nvPr>
            <p:ph type="subTitle" idx="1"/>
          </p:nvPr>
        </p:nvSpPr>
        <p:spPr/>
        <p:txBody>
          <a:bodyPr/>
          <a:lstStyle/>
          <a:p>
            <a:endParaRPr lang="en-US" altLang="ja-JP" dirty="0"/>
          </a:p>
          <a:p>
            <a:r>
              <a:rPr lang="en-US" altLang="ja-JP" dirty="0"/>
              <a:t>2021/06/10</a:t>
            </a:r>
          </a:p>
          <a:p>
            <a:r>
              <a:rPr lang="ja-JP" altLang="en-US" dirty="0"/>
              <a:t>山里研究室 </a:t>
            </a:r>
            <a:r>
              <a:rPr lang="en-US" altLang="ja-JP" dirty="0"/>
              <a:t>M1 </a:t>
            </a:r>
            <a:r>
              <a:rPr lang="ja-JP" altLang="en-US" dirty="0"/>
              <a:t>中村建翔</a:t>
            </a:r>
          </a:p>
        </p:txBody>
      </p:sp>
    </p:spTree>
    <p:extLst>
      <p:ext uri="{BB962C8B-B14F-4D97-AF65-F5344CB8AC3E}">
        <p14:creationId xmlns:p14="http://schemas.microsoft.com/office/powerpoint/2010/main" val="262403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763A-BE1E-419F-AEC4-8EFEB7F8191E}"/>
              </a:ext>
            </a:extLst>
          </p:cNvPr>
          <p:cNvSpPr>
            <a:spLocks noGrp="1"/>
          </p:cNvSpPr>
          <p:nvPr>
            <p:ph type="title"/>
          </p:nvPr>
        </p:nvSpPr>
        <p:spPr/>
        <p:txBody>
          <a:bodyPr/>
          <a:lstStyle/>
          <a:p>
            <a:r>
              <a:rPr kumimoji="1" lang="ja-JP" altLang="en-US" dirty="0"/>
              <a:t>先行研究：特徴量の調査</a:t>
            </a:r>
          </a:p>
        </p:txBody>
      </p:sp>
      <p:sp>
        <p:nvSpPr>
          <p:cNvPr id="3" name="コンテンツ プレースホルダー 2">
            <a:extLst>
              <a:ext uri="{FF2B5EF4-FFF2-40B4-BE49-F238E27FC236}">
                <a16:creationId xmlns:a16="http://schemas.microsoft.com/office/drawing/2014/main" id="{85FEA9E1-638A-41C4-8506-7C02B66B2CFD}"/>
              </a:ext>
            </a:extLst>
          </p:cNvPr>
          <p:cNvSpPr>
            <a:spLocks noGrp="1"/>
          </p:cNvSpPr>
          <p:nvPr>
            <p:ph idx="1"/>
          </p:nvPr>
        </p:nvSpPr>
        <p:spPr/>
        <p:txBody>
          <a:bodyPr/>
          <a:lstStyle/>
          <a:p>
            <a:r>
              <a:rPr lang="ja-JP" altLang="en-US" dirty="0"/>
              <a:t>時空間画像</a:t>
            </a:r>
            <a:endParaRPr lang="en-US" altLang="ja-JP" dirty="0"/>
          </a:p>
          <a:p>
            <a:pPr lvl="1"/>
            <a:r>
              <a:rPr lang="ja-JP" altLang="en-US" dirty="0"/>
              <a:t>画像を時間方向に重ねた，画像の</a:t>
            </a:r>
            <a:r>
              <a:rPr lang="en-US" altLang="ja-JP" dirty="0"/>
              <a:t>3</a:t>
            </a:r>
            <a:r>
              <a:rPr lang="ja-JP" altLang="en-US" dirty="0"/>
              <a:t>次元空間</a:t>
            </a:r>
            <a:endParaRPr lang="en-US" altLang="ja-JP" dirty="0"/>
          </a:p>
          <a:p>
            <a:r>
              <a:rPr lang="ja-JP" altLang="en-US" dirty="0"/>
              <a:t>時空間断面画像</a:t>
            </a:r>
            <a:endParaRPr lang="en-US" altLang="ja-JP" dirty="0"/>
          </a:p>
          <a:p>
            <a:pPr lvl="1"/>
            <a:r>
              <a:rPr lang="ja-JP" altLang="en-US" dirty="0"/>
              <a:t>時空間画像をある面で切り出した画像</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864DF42-3EAB-47C6-92C1-2E9D0D99C9BC}"/>
              </a:ext>
            </a:extLst>
          </p:cNvPr>
          <p:cNvSpPr>
            <a:spLocks noGrp="1"/>
          </p:cNvSpPr>
          <p:nvPr>
            <p:ph type="sldNum" sz="quarter" idx="12"/>
          </p:nvPr>
        </p:nvSpPr>
        <p:spPr/>
        <p:txBody>
          <a:bodyPr/>
          <a:lstStyle/>
          <a:p>
            <a:fld id="{4611F9C2-6641-4325-A1B0-8726CAAFC082}" type="slidenum">
              <a:rPr kumimoji="1" lang="ja-JP" altLang="en-US" smtClean="0"/>
              <a:pPr/>
              <a:t>10</a:t>
            </a:fld>
            <a:endParaRPr kumimoji="1" lang="ja-JP" altLang="en-US" dirty="0"/>
          </a:p>
        </p:txBody>
      </p:sp>
      <p:sp>
        <p:nvSpPr>
          <p:cNvPr id="5" name="Text Box 270">
            <a:extLst>
              <a:ext uri="{FF2B5EF4-FFF2-40B4-BE49-F238E27FC236}">
                <a16:creationId xmlns:a16="http://schemas.microsoft.com/office/drawing/2014/main" id="{161E4798-7720-4ABB-A13D-D50098B16955}"/>
              </a:ext>
            </a:extLst>
          </p:cNvPr>
          <p:cNvSpPr>
            <a:spLocks noChangeArrowheads="1"/>
          </p:cNvSpPr>
          <p:nvPr/>
        </p:nvSpPr>
        <p:spPr bwMode="auto">
          <a:xfrm>
            <a:off x="566738" y="3510396"/>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400">
                <a:latin typeface="Arial" panose="020B0604020202020204" pitchFamily="34" charset="0"/>
                <a:sym typeface="Georgia" panose="02040502050405020303" pitchFamily="18" charset="0"/>
              </a:rPr>
              <a:t>y</a:t>
            </a:r>
            <a:endParaRPr kumimoji="0" lang="en-US" altLang="ja-JP" sz="2400">
              <a:latin typeface="Arial" panose="020B0604020202020204" pitchFamily="34" charset="0"/>
              <a:sym typeface="HG明朝B" panose="02020809000000000000" pitchFamily="17" charset="-128"/>
            </a:endParaRPr>
          </a:p>
        </p:txBody>
      </p:sp>
      <p:sp>
        <p:nvSpPr>
          <p:cNvPr id="6" name="Text Box 18">
            <a:extLst>
              <a:ext uri="{FF2B5EF4-FFF2-40B4-BE49-F238E27FC236}">
                <a16:creationId xmlns:a16="http://schemas.microsoft.com/office/drawing/2014/main" id="{D7C7C965-CAD6-41D2-AA0F-3A036059D38C}"/>
              </a:ext>
            </a:extLst>
          </p:cNvPr>
          <p:cNvSpPr>
            <a:spLocks noChangeArrowheads="1"/>
          </p:cNvSpPr>
          <p:nvPr/>
        </p:nvSpPr>
        <p:spPr bwMode="auto">
          <a:xfrm>
            <a:off x="5175250" y="5310621"/>
            <a:ext cx="295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a:latin typeface="Arial" panose="020B0604020202020204" pitchFamily="34" charset="0"/>
                <a:sym typeface="HG明朝B" panose="02020809000000000000" pitchFamily="17" charset="-128"/>
              </a:rPr>
              <a:t>時空間断面画像 </a:t>
            </a:r>
            <a:r>
              <a:rPr kumimoji="0" lang="en-US" altLang="ja-JP">
                <a:latin typeface="Arial" panose="020B0604020202020204" pitchFamily="34" charset="0"/>
                <a:sym typeface="HG明朝B" panose="02020809000000000000" pitchFamily="17" charset="-128"/>
              </a:rPr>
              <a:t>I(x,N,t)</a:t>
            </a:r>
            <a:endParaRPr kumimoji="0" lang="ja-JP" altLang="ja-JP">
              <a:latin typeface="Arial" panose="020B0604020202020204" pitchFamily="34" charset="0"/>
              <a:sym typeface="HG明朝B" panose="02020809000000000000" pitchFamily="17" charset="-128"/>
            </a:endParaRPr>
          </a:p>
        </p:txBody>
      </p:sp>
      <p:sp>
        <p:nvSpPr>
          <p:cNvPr id="7" name="Text Box 281">
            <a:extLst>
              <a:ext uri="{FF2B5EF4-FFF2-40B4-BE49-F238E27FC236}">
                <a16:creationId xmlns:a16="http://schemas.microsoft.com/office/drawing/2014/main" id="{7BC980EE-BF5A-4698-8E73-5024D2B53A32}"/>
              </a:ext>
            </a:extLst>
          </p:cNvPr>
          <p:cNvSpPr>
            <a:spLocks noChangeArrowheads="1"/>
          </p:cNvSpPr>
          <p:nvPr/>
        </p:nvSpPr>
        <p:spPr bwMode="auto">
          <a:xfrm>
            <a:off x="4694238" y="2981759"/>
            <a:ext cx="26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en-US" altLang="ja-JP" sz="2400">
                <a:latin typeface="Arial" panose="020B0604020202020204" pitchFamily="34" charset="0"/>
                <a:sym typeface="Georgia" panose="02040502050405020303" pitchFamily="18" charset="0"/>
              </a:rPr>
              <a:t>t</a:t>
            </a:r>
            <a:endParaRPr kumimoji="0" lang="ja-JP" altLang="ja-JP" sz="2000">
              <a:latin typeface="Arial" panose="020B0604020202020204" pitchFamily="34" charset="0"/>
              <a:sym typeface="HG明朝B" panose="02020809000000000000" pitchFamily="17" charset="-128"/>
            </a:endParaRPr>
          </a:p>
        </p:txBody>
      </p:sp>
      <p:sp>
        <p:nvSpPr>
          <p:cNvPr id="8" name="Line 7">
            <a:extLst>
              <a:ext uri="{FF2B5EF4-FFF2-40B4-BE49-F238E27FC236}">
                <a16:creationId xmlns:a16="http://schemas.microsoft.com/office/drawing/2014/main" id="{EDAF89BB-A115-49FD-A58D-DEE1D3F69A1F}"/>
              </a:ext>
            </a:extLst>
          </p:cNvPr>
          <p:cNvSpPr>
            <a:spLocks noChangeShapeType="1"/>
          </p:cNvSpPr>
          <p:nvPr/>
        </p:nvSpPr>
        <p:spPr bwMode="auto">
          <a:xfrm flipV="1">
            <a:off x="5013318" y="2981378"/>
            <a:ext cx="0" cy="2195512"/>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9" name="Line 8">
            <a:extLst>
              <a:ext uri="{FF2B5EF4-FFF2-40B4-BE49-F238E27FC236}">
                <a16:creationId xmlns:a16="http://schemas.microsoft.com/office/drawing/2014/main" id="{C0D274B4-82F2-4D87-A1BD-4C9A40CA916A}"/>
              </a:ext>
            </a:extLst>
          </p:cNvPr>
          <p:cNvSpPr>
            <a:spLocks noChangeShapeType="1"/>
          </p:cNvSpPr>
          <p:nvPr/>
        </p:nvSpPr>
        <p:spPr bwMode="auto">
          <a:xfrm>
            <a:off x="5032375" y="5178859"/>
            <a:ext cx="3455988" cy="0"/>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0" name="Text Box 18">
            <a:extLst>
              <a:ext uri="{FF2B5EF4-FFF2-40B4-BE49-F238E27FC236}">
                <a16:creationId xmlns:a16="http://schemas.microsoft.com/office/drawing/2014/main" id="{4D157778-314F-451B-9677-CA6106B85D92}"/>
              </a:ext>
            </a:extLst>
          </p:cNvPr>
          <p:cNvSpPr>
            <a:spLocks noChangeArrowheads="1"/>
          </p:cNvSpPr>
          <p:nvPr/>
        </p:nvSpPr>
        <p:spPr bwMode="auto">
          <a:xfrm>
            <a:off x="855663" y="5239184"/>
            <a:ext cx="2516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a:latin typeface="Arial" panose="020B0604020202020204" pitchFamily="34" charset="0"/>
                <a:sym typeface="HG明朝B" panose="02020809000000000000" pitchFamily="17" charset="-128"/>
              </a:rPr>
              <a:t>時空間画像 </a:t>
            </a:r>
            <a:r>
              <a:rPr kumimoji="0" lang="en-US" altLang="ja-JP">
                <a:latin typeface="Arial" panose="020B0604020202020204" pitchFamily="34" charset="0"/>
                <a:sym typeface="HG明朝B" panose="02020809000000000000" pitchFamily="17" charset="-128"/>
              </a:rPr>
              <a:t>I(x,y,t)</a:t>
            </a:r>
          </a:p>
        </p:txBody>
      </p:sp>
      <p:sp>
        <p:nvSpPr>
          <p:cNvPr id="11" name="Text Box 281">
            <a:extLst>
              <a:ext uri="{FF2B5EF4-FFF2-40B4-BE49-F238E27FC236}">
                <a16:creationId xmlns:a16="http://schemas.microsoft.com/office/drawing/2014/main" id="{42324A34-1DE4-48DC-B874-52658672B812}"/>
              </a:ext>
            </a:extLst>
          </p:cNvPr>
          <p:cNvSpPr>
            <a:spLocks noChangeArrowheads="1"/>
          </p:cNvSpPr>
          <p:nvPr/>
        </p:nvSpPr>
        <p:spPr bwMode="auto">
          <a:xfrm>
            <a:off x="8181975" y="5239184"/>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sz="2400">
                <a:latin typeface="Arial" panose="020B0604020202020204" pitchFamily="34" charset="0"/>
                <a:sym typeface="HG明朝B" panose="02020809000000000000" pitchFamily="17" charset="-128"/>
              </a:rPr>
              <a:t>x</a:t>
            </a:r>
            <a:endParaRPr kumimoji="0" lang="ja-JP" altLang="ja-JP" sz="2400">
              <a:latin typeface="Arial" panose="020B0604020202020204" pitchFamily="34" charset="0"/>
              <a:sym typeface="HG明朝B" panose="02020809000000000000" pitchFamily="17" charset="-128"/>
            </a:endParaRPr>
          </a:p>
        </p:txBody>
      </p:sp>
      <p:pic>
        <p:nvPicPr>
          <p:cNvPr id="12" name="Picture 11" descr="EPI">
            <a:extLst>
              <a:ext uri="{FF2B5EF4-FFF2-40B4-BE49-F238E27FC236}">
                <a16:creationId xmlns:a16="http://schemas.microsoft.com/office/drawing/2014/main" id="{95ED61A2-89B0-49A2-B34E-5194CE7BDD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2375" y="3253221"/>
            <a:ext cx="29511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58">
            <a:extLst>
              <a:ext uri="{FF2B5EF4-FFF2-40B4-BE49-F238E27FC236}">
                <a16:creationId xmlns:a16="http://schemas.microsoft.com/office/drawing/2014/main" id="{9AE0D8D8-1D85-479A-A717-FAD8B9652590}"/>
              </a:ext>
            </a:extLst>
          </p:cNvPr>
          <p:cNvSpPr>
            <a:spLocks noChangeShapeType="1"/>
          </p:cNvSpPr>
          <p:nvPr/>
        </p:nvSpPr>
        <p:spPr bwMode="auto">
          <a:xfrm flipV="1">
            <a:off x="874713" y="3077009"/>
            <a:ext cx="2776537" cy="1766887"/>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rot="10800000"/>
          <a:lstStyle/>
          <a:p>
            <a:endParaRPr lang="ja-JP" altLang="en-US"/>
          </a:p>
        </p:txBody>
      </p:sp>
      <p:sp>
        <p:nvSpPr>
          <p:cNvPr id="14" name="Line 267">
            <a:extLst>
              <a:ext uri="{FF2B5EF4-FFF2-40B4-BE49-F238E27FC236}">
                <a16:creationId xmlns:a16="http://schemas.microsoft.com/office/drawing/2014/main" id="{3DF14F5C-8F4F-4C2A-B804-830FE50681E3}"/>
              </a:ext>
            </a:extLst>
          </p:cNvPr>
          <p:cNvSpPr>
            <a:spLocks noChangeShapeType="1"/>
          </p:cNvSpPr>
          <p:nvPr/>
        </p:nvSpPr>
        <p:spPr bwMode="auto">
          <a:xfrm flipV="1">
            <a:off x="873125" y="3438959"/>
            <a:ext cx="1588" cy="1406525"/>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rot="10800000"/>
          <a:lstStyle/>
          <a:p>
            <a:endParaRPr lang="ja-JP" altLang="en-US"/>
          </a:p>
        </p:txBody>
      </p:sp>
      <p:sp>
        <p:nvSpPr>
          <p:cNvPr id="15" name="Line 268">
            <a:extLst>
              <a:ext uri="{FF2B5EF4-FFF2-40B4-BE49-F238E27FC236}">
                <a16:creationId xmlns:a16="http://schemas.microsoft.com/office/drawing/2014/main" id="{8A34385D-EED5-4B96-A533-A467A0D4D607}"/>
              </a:ext>
            </a:extLst>
          </p:cNvPr>
          <p:cNvSpPr>
            <a:spLocks noChangeShapeType="1"/>
          </p:cNvSpPr>
          <p:nvPr/>
        </p:nvSpPr>
        <p:spPr bwMode="auto">
          <a:xfrm flipV="1">
            <a:off x="874713" y="3267509"/>
            <a:ext cx="1236662" cy="782637"/>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sp>
        <p:nvSpPr>
          <p:cNvPr id="16" name="Line 272">
            <a:extLst>
              <a:ext uri="{FF2B5EF4-FFF2-40B4-BE49-F238E27FC236}">
                <a16:creationId xmlns:a16="http://schemas.microsoft.com/office/drawing/2014/main" id="{4474B7C6-C29C-4072-96CE-A20457B57CA4}"/>
              </a:ext>
            </a:extLst>
          </p:cNvPr>
          <p:cNvSpPr>
            <a:spLocks noChangeShapeType="1"/>
          </p:cNvSpPr>
          <p:nvPr/>
        </p:nvSpPr>
        <p:spPr bwMode="auto">
          <a:xfrm flipV="1">
            <a:off x="2689225" y="4253346"/>
            <a:ext cx="1333500" cy="846138"/>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grpSp>
        <p:nvGrpSpPr>
          <p:cNvPr id="17" name="Group 17">
            <a:extLst>
              <a:ext uri="{FF2B5EF4-FFF2-40B4-BE49-F238E27FC236}">
                <a16:creationId xmlns:a16="http://schemas.microsoft.com/office/drawing/2014/main" id="{84C6A0CB-866E-471A-B39E-9D0797D1E79B}"/>
              </a:ext>
            </a:extLst>
          </p:cNvPr>
          <p:cNvGrpSpPr>
            <a:grpSpLocks/>
          </p:cNvGrpSpPr>
          <p:nvPr/>
        </p:nvGrpSpPr>
        <p:grpSpPr bwMode="auto">
          <a:xfrm>
            <a:off x="874713" y="3267509"/>
            <a:ext cx="3025775" cy="1830387"/>
            <a:chOff x="757" y="2338"/>
            <a:chExt cx="1518" cy="1319"/>
          </a:xfrm>
        </p:grpSpPr>
        <p:pic>
          <p:nvPicPr>
            <p:cNvPr id="18" name="Picture 18" descr="in001">
              <a:extLst>
                <a:ext uri="{FF2B5EF4-FFF2-40B4-BE49-F238E27FC236}">
                  <a16:creationId xmlns:a16="http://schemas.microsoft.com/office/drawing/2014/main" id="{815AD413-1A03-4F83-BE64-7CD48FEA9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 y="2338"/>
              <a:ext cx="907"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descr="in003">
              <a:extLst>
                <a:ext uri="{FF2B5EF4-FFF2-40B4-BE49-F238E27FC236}">
                  <a16:creationId xmlns:a16="http://schemas.microsoft.com/office/drawing/2014/main" id="{051F58B6-0F59-4870-95A6-24CF967AC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 y="2476"/>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in004">
              <a:extLst>
                <a:ext uri="{FF2B5EF4-FFF2-40B4-BE49-F238E27FC236}">
                  <a16:creationId xmlns:a16="http://schemas.microsoft.com/office/drawing/2014/main" id="{F3C9A735-0DE3-434F-A047-4B6E05520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 y="2612"/>
              <a:ext cx="893"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in005">
              <a:extLst>
                <a:ext uri="{FF2B5EF4-FFF2-40B4-BE49-F238E27FC236}">
                  <a16:creationId xmlns:a16="http://schemas.microsoft.com/office/drawing/2014/main" id="{C3E32F61-D7AD-4BDB-AAFD-ACB5F39EAA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749"/>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in006">
              <a:extLst>
                <a:ext uri="{FF2B5EF4-FFF2-40B4-BE49-F238E27FC236}">
                  <a16:creationId xmlns:a16="http://schemas.microsoft.com/office/drawing/2014/main" id="{14A3A3D1-0A44-4C8C-A3D1-CA47793D39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 y="2884"/>
              <a:ext cx="892"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Line 272">
            <a:extLst>
              <a:ext uri="{FF2B5EF4-FFF2-40B4-BE49-F238E27FC236}">
                <a16:creationId xmlns:a16="http://schemas.microsoft.com/office/drawing/2014/main" id="{F4E03528-B334-4EE1-B315-5DA2E0ABA545}"/>
              </a:ext>
            </a:extLst>
          </p:cNvPr>
          <p:cNvSpPr>
            <a:spLocks noChangeShapeType="1"/>
          </p:cNvSpPr>
          <p:nvPr/>
        </p:nvSpPr>
        <p:spPr bwMode="auto">
          <a:xfrm flipV="1">
            <a:off x="2711450" y="3569134"/>
            <a:ext cx="1136650" cy="71755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rot="10800000"/>
          <a:lstStyle/>
          <a:p>
            <a:endParaRPr lang="ja-JP" altLang="en-US"/>
          </a:p>
        </p:txBody>
      </p:sp>
      <p:sp>
        <p:nvSpPr>
          <p:cNvPr id="24" name="Line 266">
            <a:extLst>
              <a:ext uri="{FF2B5EF4-FFF2-40B4-BE49-F238E27FC236}">
                <a16:creationId xmlns:a16="http://schemas.microsoft.com/office/drawing/2014/main" id="{C85B757D-594A-41E6-A0BF-13FCA9882F5A}"/>
              </a:ext>
            </a:extLst>
          </p:cNvPr>
          <p:cNvSpPr>
            <a:spLocks noChangeShapeType="1"/>
          </p:cNvSpPr>
          <p:nvPr/>
        </p:nvSpPr>
        <p:spPr bwMode="auto">
          <a:xfrm>
            <a:off x="893763" y="4834371"/>
            <a:ext cx="2913062" cy="442913"/>
          </a:xfrm>
          <a:prstGeom prst="line">
            <a:avLst/>
          </a:prstGeom>
          <a:noFill/>
          <a:ln w="25400">
            <a:solidFill>
              <a:srgbClr val="FF6600"/>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25" name="Text Box 269">
            <a:extLst>
              <a:ext uri="{FF2B5EF4-FFF2-40B4-BE49-F238E27FC236}">
                <a16:creationId xmlns:a16="http://schemas.microsoft.com/office/drawing/2014/main" id="{0157F56F-0BE4-4CB7-B321-6394DA87B3A3}"/>
              </a:ext>
            </a:extLst>
          </p:cNvPr>
          <p:cNvSpPr>
            <a:spLocks noChangeArrowheads="1"/>
          </p:cNvSpPr>
          <p:nvPr/>
        </p:nvSpPr>
        <p:spPr bwMode="auto">
          <a:xfrm>
            <a:off x="3375025" y="5167746"/>
            <a:ext cx="331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400">
                <a:latin typeface="Arial" panose="020B0604020202020204" pitchFamily="34" charset="0"/>
                <a:sym typeface="Georgia" panose="02040502050405020303" pitchFamily="18" charset="0"/>
              </a:rPr>
              <a:t>x</a:t>
            </a:r>
            <a:endParaRPr kumimoji="0" lang="en-US" altLang="ja-JP" sz="2400">
              <a:latin typeface="Arial" panose="020B0604020202020204" pitchFamily="34" charset="0"/>
              <a:sym typeface="HG明朝B" panose="02020809000000000000" pitchFamily="17" charset="-128"/>
            </a:endParaRPr>
          </a:p>
        </p:txBody>
      </p:sp>
      <p:sp>
        <p:nvSpPr>
          <p:cNvPr id="26" name="Text Box 273">
            <a:extLst>
              <a:ext uri="{FF2B5EF4-FFF2-40B4-BE49-F238E27FC236}">
                <a16:creationId xmlns:a16="http://schemas.microsoft.com/office/drawing/2014/main" id="{7CB9EEE5-25AE-4904-9D42-E7B9F70D7A0E}"/>
              </a:ext>
            </a:extLst>
          </p:cNvPr>
          <p:cNvSpPr>
            <a:spLocks noChangeArrowheads="1"/>
          </p:cNvSpPr>
          <p:nvPr/>
        </p:nvSpPr>
        <p:spPr bwMode="auto">
          <a:xfrm>
            <a:off x="3116263" y="2915084"/>
            <a:ext cx="25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ja-JP" altLang="en-US" sz="2400">
                <a:latin typeface="Arial" panose="020B0604020202020204" pitchFamily="34" charset="0"/>
                <a:sym typeface="HG明朝B" panose="02020809000000000000" pitchFamily="17" charset="-128"/>
              </a:rPr>
              <a:t>t</a:t>
            </a:r>
            <a:endParaRPr kumimoji="0" lang="ja-JP" altLang="ja-JP" sz="2400">
              <a:latin typeface="Arial" panose="020B0604020202020204" pitchFamily="34" charset="0"/>
              <a:sym typeface="HG明朝B" panose="02020809000000000000" pitchFamily="17" charset="-128"/>
            </a:endParaRPr>
          </a:p>
        </p:txBody>
      </p:sp>
      <p:sp>
        <p:nvSpPr>
          <p:cNvPr id="27" name="Line 275">
            <a:extLst>
              <a:ext uri="{FF2B5EF4-FFF2-40B4-BE49-F238E27FC236}">
                <a16:creationId xmlns:a16="http://schemas.microsoft.com/office/drawing/2014/main" id="{531655D8-3652-417C-BC06-3CAAC0600512}"/>
              </a:ext>
            </a:extLst>
          </p:cNvPr>
          <p:cNvSpPr>
            <a:spLocks noChangeAspect="1" noChangeShapeType="1"/>
          </p:cNvSpPr>
          <p:nvPr/>
        </p:nvSpPr>
        <p:spPr bwMode="auto">
          <a:xfrm rot="21120000" flipV="1">
            <a:off x="2597150" y="3972359"/>
            <a:ext cx="1354138" cy="641350"/>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rot="10800000" lIns="90000" tIns="46800" rIns="90000" bIns="46800"/>
          <a:lstStyle/>
          <a:p>
            <a:endParaRPr lang="ja-JP" altLang="en-US"/>
          </a:p>
        </p:txBody>
      </p:sp>
      <p:sp>
        <p:nvSpPr>
          <p:cNvPr id="28" name="Line 276">
            <a:extLst>
              <a:ext uri="{FF2B5EF4-FFF2-40B4-BE49-F238E27FC236}">
                <a16:creationId xmlns:a16="http://schemas.microsoft.com/office/drawing/2014/main" id="{1F7D81CA-78FD-4476-BAC1-9B2F89E6DB42}"/>
              </a:ext>
            </a:extLst>
          </p:cNvPr>
          <p:cNvSpPr>
            <a:spLocks noChangeShapeType="1"/>
          </p:cNvSpPr>
          <p:nvPr/>
        </p:nvSpPr>
        <p:spPr bwMode="auto">
          <a:xfrm rot="-240000">
            <a:off x="904875" y="4327959"/>
            <a:ext cx="1720850" cy="428625"/>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ja-JP" altLang="en-US"/>
          </a:p>
        </p:txBody>
      </p:sp>
      <p:sp>
        <p:nvSpPr>
          <p:cNvPr id="29" name="Line 31">
            <a:extLst>
              <a:ext uri="{FF2B5EF4-FFF2-40B4-BE49-F238E27FC236}">
                <a16:creationId xmlns:a16="http://schemas.microsoft.com/office/drawing/2014/main" id="{E9C85D36-C649-4045-91BF-D7E392559E17}"/>
              </a:ext>
            </a:extLst>
          </p:cNvPr>
          <p:cNvSpPr>
            <a:spLocks noChangeShapeType="1"/>
          </p:cNvSpPr>
          <p:nvPr/>
        </p:nvSpPr>
        <p:spPr bwMode="auto">
          <a:xfrm>
            <a:off x="3303588" y="4302559"/>
            <a:ext cx="1584325" cy="0"/>
          </a:xfrm>
          <a:prstGeom prst="line">
            <a:avLst/>
          </a:prstGeom>
          <a:noFill/>
          <a:ln w="19050">
            <a:solidFill>
              <a:srgbClr val="3366FF"/>
            </a:solidFill>
            <a:round/>
            <a:headEnd/>
            <a:tailEnd type="triangle" w="lg" len="lg"/>
          </a:ln>
          <a:extLst>
            <a:ext uri="{909E8E84-426E-40DD-AFC4-6F175D3DCCD1}">
              <a14:hiddenFill xmlns:a14="http://schemas.microsoft.com/office/drawing/2010/main">
                <a:noFill/>
              </a14:hiddenFill>
            </a:ext>
          </a:extLst>
        </p:spPr>
        <p:txBody>
          <a:bodyPr rot="10800000" lIns="90000" tIns="46800" rIns="90000" bIns="46800"/>
          <a:lstStyle/>
          <a:p>
            <a:endParaRPr lang="ja-JP" altLang="en-US"/>
          </a:p>
        </p:txBody>
      </p:sp>
      <p:sp>
        <p:nvSpPr>
          <p:cNvPr id="30" name="Text Box 18">
            <a:extLst>
              <a:ext uri="{FF2B5EF4-FFF2-40B4-BE49-F238E27FC236}">
                <a16:creationId xmlns:a16="http://schemas.microsoft.com/office/drawing/2014/main" id="{F6511D8C-9578-47C9-82CB-65571130BB7E}"/>
              </a:ext>
            </a:extLst>
          </p:cNvPr>
          <p:cNvSpPr>
            <a:spLocks noChangeArrowheads="1"/>
          </p:cNvSpPr>
          <p:nvPr/>
        </p:nvSpPr>
        <p:spPr bwMode="auto">
          <a:xfrm>
            <a:off x="3951288" y="3942196"/>
            <a:ext cx="863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en-US" altLang="ja-JP" dirty="0">
                <a:latin typeface="Arial" panose="020B0604020202020204" pitchFamily="34" charset="0"/>
                <a:sym typeface="HG明朝B" panose="02020809000000000000" pitchFamily="17" charset="-128"/>
              </a:rPr>
              <a:t>y=n</a:t>
            </a:r>
          </a:p>
        </p:txBody>
      </p:sp>
      <p:sp>
        <p:nvSpPr>
          <p:cNvPr id="31" name="Text Box 270">
            <a:extLst>
              <a:ext uri="{FF2B5EF4-FFF2-40B4-BE49-F238E27FC236}">
                <a16:creationId xmlns:a16="http://schemas.microsoft.com/office/drawing/2014/main" id="{16966DFE-D6B0-4533-9ADA-552B58E29C1C}"/>
              </a:ext>
            </a:extLst>
          </p:cNvPr>
          <p:cNvSpPr>
            <a:spLocks noChangeArrowheads="1"/>
          </p:cNvSpPr>
          <p:nvPr/>
        </p:nvSpPr>
        <p:spPr bwMode="auto">
          <a:xfrm>
            <a:off x="558800" y="4183496"/>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r>
              <a:rPr kumimoji="0" lang="en-US" altLang="ja-JP" sz="2000" dirty="0">
                <a:latin typeface="Arial" panose="020B0604020202020204" pitchFamily="34" charset="0"/>
                <a:sym typeface="HG明朝B" panose="02020809000000000000" pitchFamily="17" charset="-128"/>
              </a:rPr>
              <a:t>n</a:t>
            </a:r>
          </a:p>
        </p:txBody>
      </p:sp>
      <p:sp>
        <p:nvSpPr>
          <p:cNvPr id="32" name="Rectangle 3">
            <a:extLst>
              <a:ext uri="{FF2B5EF4-FFF2-40B4-BE49-F238E27FC236}">
                <a16:creationId xmlns:a16="http://schemas.microsoft.com/office/drawing/2014/main" id="{722D66B8-C274-44CA-90CE-0E69F3E990B9}"/>
              </a:ext>
            </a:extLst>
          </p:cNvPr>
          <p:cNvSpPr>
            <a:spLocks noChangeArrowheads="1"/>
          </p:cNvSpPr>
          <p:nvPr/>
        </p:nvSpPr>
        <p:spPr bwMode="auto">
          <a:xfrm>
            <a:off x="2839911" y="5571887"/>
            <a:ext cx="360045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bg2"/>
              </a:buClr>
              <a:buSzPct val="75000"/>
              <a:buFont typeface="Wingdings" panose="05000000000000000000" pitchFamily="2" charset="2"/>
              <a:buChar char="p"/>
              <a:defRPr kumimoji="1" sz="2800">
                <a:solidFill>
                  <a:schemeClr val="tx1"/>
                </a:solidFill>
                <a:latin typeface="Verdana" panose="020B0604030504040204" pitchFamily="34" charset="0"/>
                <a:ea typeface="ＭＳ Ｐゴシック" panose="020B0600070205080204" pitchFamily="50" charset="-128"/>
              </a:defRPr>
            </a:lvl1pPr>
            <a:lvl2pPr marL="742950" indent="-285750" eaLnBrk="0" hangingPunct="0">
              <a:spcBef>
                <a:spcPct val="20000"/>
              </a:spcBef>
              <a:buClr>
                <a:schemeClr val="tx2"/>
              </a:buClr>
              <a:buSzPct val="75000"/>
              <a:buFont typeface="Wingdings" panose="05000000000000000000" pitchFamily="2" charset="2"/>
              <a:buChar char="n"/>
              <a:defRPr kumimoji="1" sz="2400">
                <a:solidFill>
                  <a:schemeClr val="tx1"/>
                </a:solidFill>
                <a:latin typeface="Verdana" panose="020B0604030504040204" pitchFamily="34" charset="0"/>
                <a:ea typeface="ＭＳ Ｐゴシック" panose="020B0600070205080204" pitchFamily="50" charset="-128"/>
              </a:defRPr>
            </a:lvl2pPr>
            <a:lvl3pPr marL="1143000" indent="-228600" eaLnBrk="0" hangingPunct="0">
              <a:spcBef>
                <a:spcPct val="20000"/>
              </a:spcBef>
              <a:buClr>
                <a:schemeClr val="accent1"/>
              </a:buClr>
              <a:buSzPct val="65000"/>
              <a:buFont typeface="Wingdings" panose="05000000000000000000" pitchFamily="2" charset="2"/>
              <a:buChar char="p"/>
              <a:defRPr kumimoji="1" sz="2000">
                <a:solidFill>
                  <a:schemeClr val="tx1"/>
                </a:solidFill>
                <a:latin typeface="Verdana" panose="020B0604030504040204" pitchFamily="34" charset="0"/>
                <a:ea typeface="ＭＳ Ｐゴシック" panose="020B0600070205080204" pitchFamily="50" charset="-128"/>
              </a:defRPr>
            </a:lvl3pPr>
            <a:lvl4pPr marL="1600200" indent="-228600" eaLnBrk="0" hangingPunct="0">
              <a:spcBef>
                <a:spcPct val="20000"/>
              </a:spcBef>
              <a:buClr>
                <a:schemeClr val="bg2"/>
              </a:buClr>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spcBef>
                <a:spcPct val="20000"/>
              </a:spcBef>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a:solidFill>
                  <a:schemeClr val="tx1"/>
                </a:solidFill>
                <a:latin typeface="Verdan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2000" dirty="0" err="1"/>
              <a:t>x,y</a:t>
            </a:r>
            <a:r>
              <a:rPr lang="en-US" altLang="ja-JP" sz="2000" dirty="0"/>
              <a:t>:</a:t>
            </a:r>
            <a:r>
              <a:rPr lang="ja-JP" altLang="en-US" sz="2000" dirty="0"/>
              <a:t>ピクセル　　　</a:t>
            </a:r>
            <a:r>
              <a:rPr lang="en-US" altLang="ja-JP" sz="2000" dirty="0"/>
              <a:t>t:</a:t>
            </a:r>
            <a:r>
              <a:rPr lang="ja-JP" altLang="en-US" sz="2000" dirty="0"/>
              <a:t>フレーム</a:t>
            </a:r>
            <a:r>
              <a:rPr lang="ja-JP" altLang="en-US" dirty="0"/>
              <a:t>　</a:t>
            </a:r>
          </a:p>
          <a:p>
            <a:pPr lvl="1" eaLnBrk="1" hangingPunct="1">
              <a:buFont typeface="Wingdings" panose="05000000000000000000" pitchFamily="2" charset="2"/>
              <a:buNone/>
            </a:pPr>
            <a:endParaRPr lang="ja-JP" altLang="en-US" dirty="0"/>
          </a:p>
        </p:txBody>
      </p:sp>
      <p:sp>
        <p:nvSpPr>
          <p:cNvPr id="33" name="テキスト ボックス 32">
            <a:extLst>
              <a:ext uri="{FF2B5EF4-FFF2-40B4-BE49-F238E27FC236}">
                <a16:creationId xmlns:a16="http://schemas.microsoft.com/office/drawing/2014/main" id="{019419B0-CA10-4A6D-969D-160B9BDDF66C}"/>
              </a:ext>
            </a:extLst>
          </p:cNvPr>
          <p:cNvSpPr txBox="1"/>
          <p:nvPr/>
        </p:nvSpPr>
        <p:spPr>
          <a:xfrm>
            <a:off x="628650" y="6390971"/>
            <a:ext cx="7886700" cy="338554"/>
          </a:xfrm>
          <a:prstGeom prst="rect">
            <a:avLst/>
          </a:prstGeom>
          <a:noFill/>
        </p:spPr>
        <p:txBody>
          <a:bodyPr wrap="square" rtlCol="0">
            <a:spAutoFit/>
          </a:bodyPr>
          <a:lstStyle/>
          <a:p>
            <a:pPr marL="0" indent="0">
              <a:buNone/>
            </a:pPr>
            <a:r>
              <a:rPr kumimoji="1" lang="en-US" altLang="ja-JP" sz="1600" dirty="0"/>
              <a:t>※</a:t>
            </a:r>
            <a:r>
              <a:rPr kumimoji="1" lang="ja-JP" altLang="en-US" sz="1600" dirty="0"/>
              <a:t>画像は先行研究より引用</a:t>
            </a:r>
            <a:endParaRPr kumimoji="1" lang="en-US" altLang="ja-JP" sz="1600" dirty="0"/>
          </a:p>
        </p:txBody>
      </p:sp>
    </p:spTree>
    <p:extLst>
      <p:ext uri="{BB962C8B-B14F-4D97-AF65-F5344CB8AC3E}">
        <p14:creationId xmlns:p14="http://schemas.microsoft.com/office/powerpoint/2010/main" val="337552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0763A-BE1E-419F-AEC4-8EFEB7F8191E}"/>
              </a:ext>
            </a:extLst>
          </p:cNvPr>
          <p:cNvSpPr>
            <a:spLocks noGrp="1"/>
          </p:cNvSpPr>
          <p:nvPr>
            <p:ph type="title"/>
          </p:nvPr>
        </p:nvSpPr>
        <p:spPr/>
        <p:txBody>
          <a:bodyPr/>
          <a:lstStyle/>
          <a:p>
            <a:r>
              <a:rPr kumimoji="1" lang="ja-JP" altLang="en-US" dirty="0"/>
              <a:t>先行研究：時空間断面画像</a:t>
            </a:r>
          </a:p>
        </p:txBody>
      </p:sp>
      <p:sp>
        <p:nvSpPr>
          <p:cNvPr id="3" name="コンテンツ プレースホルダー 2">
            <a:extLst>
              <a:ext uri="{FF2B5EF4-FFF2-40B4-BE49-F238E27FC236}">
                <a16:creationId xmlns:a16="http://schemas.microsoft.com/office/drawing/2014/main" id="{85FEA9E1-638A-41C4-8506-7C02B66B2CFD}"/>
              </a:ext>
            </a:extLst>
          </p:cNvPr>
          <p:cNvSpPr>
            <a:spLocks noGrp="1"/>
          </p:cNvSpPr>
          <p:nvPr>
            <p:ph idx="1"/>
          </p:nvPr>
        </p:nvSpPr>
        <p:spPr/>
        <p:txBody>
          <a:bodyPr/>
          <a:lstStyle/>
          <a:p>
            <a:r>
              <a:rPr lang="ja-JP" altLang="en-US" dirty="0"/>
              <a:t>時空間断面画像の空間的特徴として，　　　　送信光はその大きさ分と同程度の輝度値を持つ</a:t>
            </a:r>
            <a:endParaRPr lang="en-US" altLang="ja-JP" dirty="0"/>
          </a:p>
          <a:p>
            <a:pPr lvl="1"/>
            <a:r>
              <a:rPr lang="ja-JP" altLang="en-US" dirty="0"/>
              <a:t>空間方向の画素値の変化量が低い</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C864DF42-3EAB-47C6-92C1-2E9D0D99C9BC}"/>
              </a:ext>
            </a:extLst>
          </p:cNvPr>
          <p:cNvSpPr>
            <a:spLocks noGrp="1"/>
          </p:cNvSpPr>
          <p:nvPr>
            <p:ph type="sldNum" sz="quarter" idx="12"/>
          </p:nvPr>
        </p:nvSpPr>
        <p:spPr/>
        <p:txBody>
          <a:bodyPr/>
          <a:lstStyle/>
          <a:p>
            <a:fld id="{4611F9C2-6641-4325-A1B0-8726CAAFC082}" type="slidenum">
              <a:rPr kumimoji="1" lang="ja-JP" altLang="en-US" smtClean="0"/>
              <a:pPr/>
              <a:t>11</a:t>
            </a:fld>
            <a:endParaRPr kumimoji="1" lang="ja-JP" altLang="en-US" dirty="0"/>
          </a:p>
        </p:txBody>
      </p:sp>
      <p:sp>
        <p:nvSpPr>
          <p:cNvPr id="33" name="テキスト ボックス 32">
            <a:extLst>
              <a:ext uri="{FF2B5EF4-FFF2-40B4-BE49-F238E27FC236}">
                <a16:creationId xmlns:a16="http://schemas.microsoft.com/office/drawing/2014/main" id="{019419B0-CA10-4A6D-969D-160B9BDDF66C}"/>
              </a:ext>
            </a:extLst>
          </p:cNvPr>
          <p:cNvSpPr txBox="1"/>
          <p:nvPr/>
        </p:nvSpPr>
        <p:spPr>
          <a:xfrm>
            <a:off x="628650" y="6390971"/>
            <a:ext cx="7886700" cy="338554"/>
          </a:xfrm>
          <a:prstGeom prst="rect">
            <a:avLst/>
          </a:prstGeom>
          <a:noFill/>
        </p:spPr>
        <p:txBody>
          <a:bodyPr wrap="square" rtlCol="0">
            <a:spAutoFit/>
          </a:bodyPr>
          <a:lstStyle/>
          <a:p>
            <a:pPr marL="0" indent="0">
              <a:buNone/>
            </a:pPr>
            <a:r>
              <a:rPr kumimoji="1" lang="en-US" altLang="ja-JP" sz="1600" dirty="0"/>
              <a:t>※</a:t>
            </a:r>
            <a:r>
              <a:rPr kumimoji="1" lang="ja-JP" altLang="en-US" sz="1600" dirty="0"/>
              <a:t>画像は先行研究より引用</a:t>
            </a:r>
            <a:endParaRPr kumimoji="1" lang="en-US" altLang="ja-JP" sz="1600" dirty="0"/>
          </a:p>
        </p:txBody>
      </p:sp>
      <p:sp>
        <p:nvSpPr>
          <p:cNvPr id="54" name="Text Box 4">
            <a:extLst>
              <a:ext uri="{FF2B5EF4-FFF2-40B4-BE49-F238E27FC236}">
                <a16:creationId xmlns:a16="http://schemas.microsoft.com/office/drawing/2014/main" id="{423C2858-89CA-41A9-9C49-D97A21AE0975}"/>
              </a:ext>
            </a:extLst>
          </p:cNvPr>
          <p:cNvSpPr txBox="1">
            <a:spLocks noChangeArrowheads="1"/>
          </p:cNvSpPr>
          <p:nvPr/>
        </p:nvSpPr>
        <p:spPr bwMode="auto">
          <a:xfrm>
            <a:off x="628650" y="5884653"/>
            <a:ext cx="792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2400" dirty="0">
                <a:latin typeface="Arial" panose="020B0604020202020204" pitchFamily="34" charset="0"/>
                <a:sym typeface="HG明朝B" panose="02020809000000000000" pitchFamily="17" charset="-128"/>
              </a:rPr>
              <a:t>時空間断面画像</a:t>
            </a:r>
          </a:p>
        </p:txBody>
      </p:sp>
      <p:sp>
        <p:nvSpPr>
          <p:cNvPr id="55" name="Line 5">
            <a:extLst>
              <a:ext uri="{FF2B5EF4-FFF2-40B4-BE49-F238E27FC236}">
                <a16:creationId xmlns:a16="http://schemas.microsoft.com/office/drawing/2014/main" id="{8351793C-D9EF-4E54-B997-E3BDC8CB0F62}"/>
              </a:ext>
            </a:extLst>
          </p:cNvPr>
          <p:cNvSpPr>
            <a:spLocks noChangeShapeType="1"/>
          </p:cNvSpPr>
          <p:nvPr/>
        </p:nvSpPr>
        <p:spPr bwMode="auto">
          <a:xfrm>
            <a:off x="1578778" y="5550888"/>
            <a:ext cx="627992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6" name="Line 6">
            <a:extLst>
              <a:ext uri="{FF2B5EF4-FFF2-40B4-BE49-F238E27FC236}">
                <a16:creationId xmlns:a16="http://schemas.microsoft.com/office/drawing/2014/main" id="{F1817EB7-B8C9-4064-B10B-45C0D341D1D0}"/>
              </a:ext>
            </a:extLst>
          </p:cNvPr>
          <p:cNvSpPr>
            <a:spLocks noChangeShapeType="1"/>
          </p:cNvSpPr>
          <p:nvPr/>
        </p:nvSpPr>
        <p:spPr bwMode="auto">
          <a:xfrm rot="10800000">
            <a:off x="1578778" y="2282802"/>
            <a:ext cx="0" cy="326808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57" name="Text Box 280">
            <a:extLst>
              <a:ext uri="{FF2B5EF4-FFF2-40B4-BE49-F238E27FC236}">
                <a16:creationId xmlns:a16="http://schemas.microsoft.com/office/drawing/2014/main" id="{D0762BDB-6BA1-4701-8A4C-5F62283355D8}"/>
              </a:ext>
            </a:extLst>
          </p:cNvPr>
          <p:cNvSpPr>
            <a:spLocks noChangeArrowheads="1"/>
          </p:cNvSpPr>
          <p:nvPr/>
        </p:nvSpPr>
        <p:spPr bwMode="auto">
          <a:xfrm>
            <a:off x="7534441" y="5155502"/>
            <a:ext cx="169168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sym typeface="Georgia" panose="02040502050405020303" pitchFamily="18" charset="0"/>
              </a:rPr>
              <a:t>空間</a:t>
            </a:r>
            <a:r>
              <a:rPr kumimoji="0" lang="en-US" altLang="ja-JP" dirty="0">
                <a:latin typeface="Arial" panose="020B0604020202020204" pitchFamily="34" charset="0"/>
                <a:sym typeface="Georgia" panose="02040502050405020303" pitchFamily="18" charset="0"/>
              </a:rPr>
              <a:t>(</a:t>
            </a:r>
            <a:r>
              <a:rPr kumimoji="0" lang="ja-JP" altLang="en-US" dirty="0">
                <a:latin typeface="Arial" panose="020B0604020202020204" pitchFamily="34" charset="0"/>
                <a:sym typeface="Georgia" panose="02040502050405020303" pitchFamily="18" charset="0"/>
              </a:rPr>
              <a:t>ピクセル</a:t>
            </a:r>
            <a:r>
              <a:rPr kumimoji="0" lang="en-US" altLang="ja-JP" dirty="0">
                <a:latin typeface="Arial" panose="020B0604020202020204" pitchFamily="34" charset="0"/>
                <a:sym typeface="Georgia" panose="02040502050405020303" pitchFamily="18" charset="0"/>
              </a:rPr>
              <a:t>)</a:t>
            </a:r>
            <a:endParaRPr kumimoji="0" lang="ja-JP" altLang="en-US" sz="1600" dirty="0">
              <a:latin typeface="Arial" panose="020B0604020202020204" pitchFamily="34" charset="0"/>
              <a:sym typeface="HG明朝B" panose="02020809000000000000" pitchFamily="17" charset="-128"/>
            </a:endParaRPr>
          </a:p>
        </p:txBody>
      </p:sp>
      <p:pic>
        <p:nvPicPr>
          <p:cNvPr id="58" name="Picture 9" descr="danLED400_20">
            <a:extLst>
              <a:ext uri="{FF2B5EF4-FFF2-40B4-BE49-F238E27FC236}">
                <a16:creationId xmlns:a16="http://schemas.microsoft.com/office/drawing/2014/main" id="{6872E7F8-FDA7-43BF-99DF-2C2C3708A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505" y="2519259"/>
            <a:ext cx="5860936" cy="292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Line 10">
            <a:extLst>
              <a:ext uri="{FF2B5EF4-FFF2-40B4-BE49-F238E27FC236}">
                <a16:creationId xmlns:a16="http://schemas.microsoft.com/office/drawing/2014/main" id="{B10B2FB8-3615-4F3F-86E6-A45594E3B528}"/>
              </a:ext>
            </a:extLst>
          </p:cNvPr>
          <p:cNvSpPr>
            <a:spLocks noChangeShapeType="1"/>
          </p:cNvSpPr>
          <p:nvPr/>
        </p:nvSpPr>
        <p:spPr bwMode="auto">
          <a:xfrm>
            <a:off x="1689293"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0" name="Line 11">
            <a:extLst>
              <a:ext uri="{FF2B5EF4-FFF2-40B4-BE49-F238E27FC236}">
                <a16:creationId xmlns:a16="http://schemas.microsoft.com/office/drawing/2014/main" id="{A39A9F20-BBCA-4256-93EB-482D53C355B7}"/>
              </a:ext>
            </a:extLst>
          </p:cNvPr>
          <p:cNvSpPr>
            <a:spLocks noChangeShapeType="1"/>
          </p:cNvSpPr>
          <p:nvPr/>
        </p:nvSpPr>
        <p:spPr bwMode="auto">
          <a:xfrm>
            <a:off x="7539299"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 name="Line 12">
            <a:extLst>
              <a:ext uri="{FF2B5EF4-FFF2-40B4-BE49-F238E27FC236}">
                <a16:creationId xmlns:a16="http://schemas.microsoft.com/office/drawing/2014/main" id="{FBECE8E2-08B8-42D2-8CE6-54D7DC237590}"/>
              </a:ext>
            </a:extLst>
          </p:cNvPr>
          <p:cNvSpPr>
            <a:spLocks noChangeShapeType="1"/>
          </p:cNvSpPr>
          <p:nvPr/>
        </p:nvSpPr>
        <p:spPr bwMode="auto">
          <a:xfrm>
            <a:off x="4610045" y="5496237"/>
            <a:ext cx="0" cy="1651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2" name="Line 13">
            <a:extLst>
              <a:ext uri="{FF2B5EF4-FFF2-40B4-BE49-F238E27FC236}">
                <a16:creationId xmlns:a16="http://schemas.microsoft.com/office/drawing/2014/main" id="{FA14553C-67A8-4188-8EF4-2A2EE9ED813E}"/>
              </a:ext>
            </a:extLst>
          </p:cNvPr>
          <p:cNvSpPr>
            <a:spLocks noChangeShapeType="1"/>
          </p:cNvSpPr>
          <p:nvPr/>
        </p:nvSpPr>
        <p:spPr bwMode="auto">
          <a:xfrm>
            <a:off x="1477978" y="5433086"/>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3" name="Line 14">
            <a:extLst>
              <a:ext uri="{FF2B5EF4-FFF2-40B4-BE49-F238E27FC236}">
                <a16:creationId xmlns:a16="http://schemas.microsoft.com/office/drawing/2014/main" id="{5A2FF1EE-DE64-42F0-8D86-3C43428055DB}"/>
              </a:ext>
            </a:extLst>
          </p:cNvPr>
          <p:cNvSpPr>
            <a:spLocks noChangeShapeType="1"/>
          </p:cNvSpPr>
          <p:nvPr/>
        </p:nvSpPr>
        <p:spPr bwMode="auto">
          <a:xfrm>
            <a:off x="1477978" y="2522049"/>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 name="Line 15">
            <a:extLst>
              <a:ext uri="{FF2B5EF4-FFF2-40B4-BE49-F238E27FC236}">
                <a16:creationId xmlns:a16="http://schemas.microsoft.com/office/drawing/2014/main" id="{4EE75F2C-4434-4D0A-BAF3-6FDBF7814613}"/>
              </a:ext>
            </a:extLst>
          </p:cNvPr>
          <p:cNvSpPr>
            <a:spLocks noChangeShapeType="1"/>
          </p:cNvSpPr>
          <p:nvPr/>
        </p:nvSpPr>
        <p:spPr bwMode="auto">
          <a:xfrm>
            <a:off x="1477978" y="4008536"/>
            <a:ext cx="16516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Text Box 16">
            <a:extLst>
              <a:ext uri="{FF2B5EF4-FFF2-40B4-BE49-F238E27FC236}">
                <a16:creationId xmlns:a16="http://schemas.microsoft.com/office/drawing/2014/main" id="{0EC9A8D2-083D-4F74-AEB7-CCEE2AA51D7F}"/>
              </a:ext>
            </a:extLst>
          </p:cNvPr>
          <p:cNvSpPr txBox="1">
            <a:spLocks noChangeArrowheads="1"/>
          </p:cNvSpPr>
          <p:nvPr/>
        </p:nvSpPr>
        <p:spPr bwMode="auto">
          <a:xfrm>
            <a:off x="1578778" y="5606752"/>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6" name="Text Box 17">
            <a:extLst>
              <a:ext uri="{FF2B5EF4-FFF2-40B4-BE49-F238E27FC236}">
                <a16:creationId xmlns:a16="http://schemas.microsoft.com/office/drawing/2014/main" id="{4BF9AD71-A5B0-48FF-B353-54F728648E3F}"/>
              </a:ext>
            </a:extLst>
          </p:cNvPr>
          <p:cNvSpPr txBox="1">
            <a:spLocks noChangeArrowheads="1"/>
          </p:cNvSpPr>
          <p:nvPr/>
        </p:nvSpPr>
        <p:spPr bwMode="auto">
          <a:xfrm>
            <a:off x="4301058" y="5607966"/>
            <a:ext cx="627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sz="1600" dirty="0"/>
              <a:t>200</a:t>
            </a:r>
          </a:p>
        </p:txBody>
      </p:sp>
      <p:sp>
        <p:nvSpPr>
          <p:cNvPr id="67" name="Text Box 18">
            <a:extLst>
              <a:ext uri="{FF2B5EF4-FFF2-40B4-BE49-F238E27FC236}">
                <a16:creationId xmlns:a16="http://schemas.microsoft.com/office/drawing/2014/main" id="{6C129911-E7D9-4DED-9F4F-FA0CA5F41571}"/>
              </a:ext>
            </a:extLst>
          </p:cNvPr>
          <p:cNvSpPr txBox="1">
            <a:spLocks noChangeArrowheads="1"/>
          </p:cNvSpPr>
          <p:nvPr/>
        </p:nvSpPr>
        <p:spPr bwMode="auto">
          <a:xfrm>
            <a:off x="7139990" y="5596621"/>
            <a:ext cx="7889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en-US" altLang="ja-JP" sz="1600" dirty="0"/>
              <a:t>400</a:t>
            </a:r>
          </a:p>
        </p:txBody>
      </p:sp>
      <p:sp>
        <p:nvSpPr>
          <p:cNvPr id="68" name="Text Box 19">
            <a:extLst>
              <a:ext uri="{FF2B5EF4-FFF2-40B4-BE49-F238E27FC236}">
                <a16:creationId xmlns:a16="http://schemas.microsoft.com/office/drawing/2014/main" id="{9D21CA20-41C8-4B08-B054-DB34CDBC6788}"/>
              </a:ext>
            </a:extLst>
          </p:cNvPr>
          <p:cNvSpPr txBox="1">
            <a:spLocks noChangeArrowheads="1"/>
          </p:cNvSpPr>
          <p:nvPr/>
        </p:nvSpPr>
        <p:spPr bwMode="auto">
          <a:xfrm>
            <a:off x="1254520" y="5293424"/>
            <a:ext cx="221030" cy="28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0</a:t>
            </a:r>
          </a:p>
        </p:txBody>
      </p:sp>
      <p:sp>
        <p:nvSpPr>
          <p:cNvPr id="69" name="Text Box 20">
            <a:extLst>
              <a:ext uri="{FF2B5EF4-FFF2-40B4-BE49-F238E27FC236}">
                <a16:creationId xmlns:a16="http://schemas.microsoft.com/office/drawing/2014/main" id="{B66A9696-F8EF-42B5-9ABB-2850C8E6A093}"/>
              </a:ext>
            </a:extLst>
          </p:cNvPr>
          <p:cNvSpPr txBox="1">
            <a:spLocks noChangeArrowheads="1"/>
          </p:cNvSpPr>
          <p:nvPr/>
        </p:nvSpPr>
        <p:spPr bwMode="auto">
          <a:xfrm>
            <a:off x="988691" y="3860373"/>
            <a:ext cx="5961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a:t>10</a:t>
            </a:r>
          </a:p>
        </p:txBody>
      </p:sp>
      <p:sp>
        <p:nvSpPr>
          <p:cNvPr id="70" name="Text Box 21">
            <a:extLst>
              <a:ext uri="{FF2B5EF4-FFF2-40B4-BE49-F238E27FC236}">
                <a16:creationId xmlns:a16="http://schemas.microsoft.com/office/drawing/2014/main" id="{CB0DFE77-BC45-4763-95B2-146A01FA29E8}"/>
              </a:ext>
            </a:extLst>
          </p:cNvPr>
          <p:cNvSpPr txBox="1">
            <a:spLocks noChangeArrowheads="1"/>
          </p:cNvSpPr>
          <p:nvPr/>
        </p:nvSpPr>
        <p:spPr bwMode="auto">
          <a:xfrm>
            <a:off x="988691" y="2382387"/>
            <a:ext cx="5961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lang="en-US" altLang="ja-JP" dirty="0"/>
              <a:t>20</a:t>
            </a:r>
          </a:p>
        </p:txBody>
      </p:sp>
      <p:sp>
        <p:nvSpPr>
          <p:cNvPr id="71" name="Rectangle 5">
            <a:extLst>
              <a:ext uri="{FF2B5EF4-FFF2-40B4-BE49-F238E27FC236}">
                <a16:creationId xmlns:a16="http://schemas.microsoft.com/office/drawing/2014/main" id="{03B0050E-CF31-44C5-80FC-AE50914AD360}"/>
              </a:ext>
            </a:extLst>
          </p:cNvPr>
          <p:cNvSpPr>
            <a:spLocks noChangeArrowheads="1"/>
          </p:cNvSpPr>
          <p:nvPr/>
        </p:nvSpPr>
        <p:spPr bwMode="auto">
          <a:xfrm>
            <a:off x="4348193" y="2466524"/>
            <a:ext cx="360362" cy="3029808"/>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a:endParaRPr kumimoji="0" lang="ja-JP" altLang="en-US" sz="1600">
              <a:latin typeface="Arial" panose="020B0604020202020204" pitchFamily="34" charset="0"/>
              <a:sym typeface="HG明朝B" panose="02020809000000000000" pitchFamily="17" charset="-128"/>
            </a:endParaRPr>
          </a:p>
        </p:txBody>
      </p:sp>
      <p:cxnSp>
        <p:nvCxnSpPr>
          <p:cNvPr id="72" name="直線矢印コネクタ 71">
            <a:extLst>
              <a:ext uri="{FF2B5EF4-FFF2-40B4-BE49-F238E27FC236}">
                <a16:creationId xmlns:a16="http://schemas.microsoft.com/office/drawing/2014/main" id="{96BCF900-99F0-4B7E-BCFE-D934ACD4BC4E}"/>
              </a:ext>
            </a:extLst>
          </p:cNvPr>
          <p:cNvCxnSpPr/>
          <p:nvPr/>
        </p:nvCxnSpPr>
        <p:spPr bwMode="auto">
          <a:xfrm>
            <a:off x="4233929" y="2690215"/>
            <a:ext cx="761522" cy="0"/>
          </a:xfrm>
          <a:prstGeom prst="straightConnector1">
            <a:avLst/>
          </a:prstGeom>
          <a:noFill/>
          <a:ln w="57150" cap="flat" cmpd="sng" algn="ctr">
            <a:solidFill>
              <a:srgbClr val="0070C0"/>
            </a:solidFill>
            <a:prstDash val="solid"/>
            <a:round/>
            <a:headEnd type="none" w="med" len="med"/>
            <a:tailEnd type="arrow"/>
          </a:ln>
          <a:effectLst/>
        </p:spPr>
      </p:cxnSp>
      <p:sp>
        <p:nvSpPr>
          <p:cNvPr id="73" name="テキスト ボックス 72">
            <a:extLst>
              <a:ext uri="{FF2B5EF4-FFF2-40B4-BE49-F238E27FC236}">
                <a16:creationId xmlns:a16="http://schemas.microsoft.com/office/drawing/2014/main" id="{159E6BF1-B156-4D1C-A613-6AC09D6AC599}"/>
              </a:ext>
            </a:extLst>
          </p:cNvPr>
          <p:cNvSpPr txBox="1"/>
          <p:nvPr/>
        </p:nvSpPr>
        <p:spPr>
          <a:xfrm>
            <a:off x="2788890" y="3460263"/>
            <a:ext cx="1512168" cy="400110"/>
          </a:xfrm>
          <a:prstGeom prst="rect">
            <a:avLst/>
          </a:prstGeom>
          <a:noFill/>
        </p:spPr>
        <p:txBody>
          <a:bodyPr wrap="square" rtlCol="0">
            <a:spAutoFit/>
          </a:bodyPr>
          <a:lstStyle/>
          <a:p>
            <a:pPr algn="ctr"/>
            <a:r>
              <a:rPr kumimoji="1" lang="en-US" altLang="ja-JP" sz="2000" dirty="0">
                <a:solidFill>
                  <a:srgbClr val="FF6600"/>
                </a:solidFill>
              </a:rPr>
              <a:t>LED</a:t>
            </a:r>
            <a:r>
              <a:rPr kumimoji="1" lang="ja-JP" altLang="en-US" sz="2000" dirty="0">
                <a:solidFill>
                  <a:srgbClr val="FF6600"/>
                </a:solidFill>
              </a:rPr>
              <a:t>アレイ</a:t>
            </a:r>
          </a:p>
        </p:txBody>
      </p:sp>
      <p:sp>
        <p:nvSpPr>
          <p:cNvPr id="74" name="Text Box 280">
            <a:extLst>
              <a:ext uri="{FF2B5EF4-FFF2-40B4-BE49-F238E27FC236}">
                <a16:creationId xmlns:a16="http://schemas.microsoft.com/office/drawing/2014/main" id="{AC78A567-2859-44A6-A8FC-1D3C7505371A}"/>
              </a:ext>
            </a:extLst>
          </p:cNvPr>
          <p:cNvSpPr>
            <a:spLocks noChangeArrowheads="1"/>
          </p:cNvSpPr>
          <p:nvPr/>
        </p:nvSpPr>
        <p:spPr bwMode="auto">
          <a:xfrm>
            <a:off x="68374" y="2153119"/>
            <a:ext cx="1620919"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0" lang="ja-JP" altLang="en-US" dirty="0">
                <a:latin typeface="Arial" panose="020B0604020202020204" pitchFamily="34" charset="0"/>
              </a:rPr>
              <a:t>時間</a:t>
            </a:r>
            <a:r>
              <a:rPr kumimoji="0" lang="en-US" altLang="ja-JP" dirty="0">
                <a:latin typeface="Arial" panose="020B0604020202020204" pitchFamily="34" charset="0"/>
              </a:rPr>
              <a:t>(</a:t>
            </a:r>
            <a:r>
              <a:rPr kumimoji="0" lang="ja-JP" altLang="en-US" dirty="0">
                <a:latin typeface="Arial" panose="020B0604020202020204" pitchFamily="34" charset="0"/>
              </a:rPr>
              <a:t>フレーム</a:t>
            </a:r>
            <a:r>
              <a:rPr kumimoji="0" lang="en-US" altLang="ja-JP" dirty="0">
                <a:latin typeface="Arial" panose="020B0604020202020204" pitchFamily="34" charset="0"/>
              </a:rPr>
              <a:t>)</a:t>
            </a:r>
            <a:endParaRPr kumimoji="0" lang="ja-JP" altLang="ja-JP" sz="1600" dirty="0">
              <a:latin typeface="Arial" panose="020B0604020202020204" pitchFamily="34" charset="0"/>
              <a:sym typeface="HG明朝B" panose="02020809000000000000" pitchFamily="17" charset="-128"/>
            </a:endParaRPr>
          </a:p>
        </p:txBody>
      </p:sp>
    </p:spTree>
    <p:extLst>
      <p:ext uri="{BB962C8B-B14F-4D97-AF65-F5344CB8AC3E}">
        <p14:creationId xmlns:p14="http://schemas.microsoft.com/office/powerpoint/2010/main" val="23429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4828F-FBC6-403A-B717-B200659EB01E}"/>
              </a:ext>
            </a:extLst>
          </p:cNvPr>
          <p:cNvSpPr>
            <a:spLocks noGrp="1"/>
          </p:cNvSpPr>
          <p:nvPr>
            <p:ph type="title"/>
          </p:nvPr>
        </p:nvSpPr>
        <p:spPr/>
        <p:txBody>
          <a:bodyPr/>
          <a:lstStyle/>
          <a:p>
            <a:r>
              <a:rPr kumimoji="1" lang="ja-JP" altLang="en-US" dirty="0"/>
              <a:t>先行研究：送信光の特徴</a:t>
            </a:r>
          </a:p>
        </p:txBody>
      </p:sp>
      <p:sp>
        <p:nvSpPr>
          <p:cNvPr id="3" name="コンテンツ プレースホルダー 2">
            <a:extLst>
              <a:ext uri="{FF2B5EF4-FFF2-40B4-BE49-F238E27FC236}">
                <a16:creationId xmlns:a16="http://schemas.microsoft.com/office/drawing/2014/main" id="{90B54866-B552-4CE3-84D6-26E578BD80C2}"/>
              </a:ext>
            </a:extLst>
          </p:cNvPr>
          <p:cNvSpPr>
            <a:spLocks noGrp="1"/>
          </p:cNvSpPr>
          <p:nvPr>
            <p:ph idx="1"/>
          </p:nvPr>
        </p:nvSpPr>
        <p:spPr/>
        <p:txBody>
          <a:bodyPr/>
          <a:lstStyle/>
          <a:p>
            <a:r>
              <a:rPr kumimoji="1" lang="ja-JP" altLang="en-US" dirty="0"/>
              <a:t>時間的特徴</a:t>
            </a:r>
            <a:endParaRPr kumimoji="1" lang="en-US" altLang="ja-JP" dirty="0"/>
          </a:p>
          <a:p>
            <a:pPr lvl="1"/>
            <a:r>
              <a:rPr lang="en-US" altLang="ja-JP" dirty="0"/>
              <a:t>LED</a:t>
            </a:r>
            <a:r>
              <a:rPr lang="ja-JP" altLang="en-US" dirty="0"/>
              <a:t>が高速点滅するため，不連続な画素値を取る</a:t>
            </a:r>
            <a:endParaRPr lang="en-US" altLang="ja-JP" dirty="0"/>
          </a:p>
          <a:p>
            <a:endParaRPr lang="en-US" altLang="ja-JP" dirty="0"/>
          </a:p>
          <a:p>
            <a:r>
              <a:rPr lang="ja-JP" altLang="en-US" dirty="0"/>
              <a:t>空間的特徴</a:t>
            </a:r>
            <a:endParaRPr lang="en-US" altLang="ja-JP" dirty="0"/>
          </a:p>
          <a:p>
            <a:pPr lvl="1"/>
            <a:r>
              <a:rPr lang="en-US" altLang="ja-JP" dirty="0"/>
              <a:t>LED</a:t>
            </a:r>
            <a:r>
              <a:rPr lang="ja-JP" altLang="en-US" dirty="0"/>
              <a:t>アレイの大きさ分と同程度の画素値を持つ</a:t>
            </a:r>
            <a:endParaRPr lang="en-US" altLang="ja-JP" dirty="0"/>
          </a:p>
          <a:p>
            <a:pPr lvl="1"/>
            <a:endParaRPr lang="en-US" altLang="ja-JP" dirty="0"/>
          </a:p>
          <a:p>
            <a:pPr lvl="1"/>
            <a:endParaRPr lang="en-US" altLang="ja-JP" dirty="0"/>
          </a:p>
          <a:p>
            <a:pPr lvl="1"/>
            <a:endParaRPr lang="en-US" altLang="ja-JP" dirty="0"/>
          </a:p>
          <a:p>
            <a:r>
              <a:rPr lang="ja-JP" altLang="en-US" dirty="0"/>
              <a:t>送信光源に対し</a:t>
            </a:r>
            <a:r>
              <a:rPr lang="ja-JP" altLang="en-US" b="1" dirty="0"/>
              <a:t>時間方向勾配</a:t>
            </a:r>
            <a:r>
              <a:rPr lang="ja-JP" altLang="en-US" dirty="0"/>
              <a:t>と</a:t>
            </a:r>
            <a:r>
              <a:rPr lang="ja-JP" altLang="en-US" b="1" dirty="0"/>
              <a:t>空間方向勾配</a:t>
            </a:r>
            <a:r>
              <a:rPr lang="ja-JP" altLang="en-US" dirty="0"/>
              <a:t>を特徴量として使用し，捕捉を行う</a:t>
            </a:r>
            <a:endParaRPr lang="en-US" altLang="ja-JP" dirty="0"/>
          </a:p>
        </p:txBody>
      </p:sp>
      <p:sp>
        <p:nvSpPr>
          <p:cNvPr id="4" name="スライド番号プレースホルダー 3">
            <a:extLst>
              <a:ext uri="{FF2B5EF4-FFF2-40B4-BE49-F238E27FC236}">
                <a16:creationId xmlns:a16="http://schemas.microsoft.com/office/drawing/2014/main" id="{88DCBF6F-B5DC-48BA-B0D0-F36E8CDE04B9}"/>
              </a:ext>
            </a:extLst>
          </p:cNvPr>
          <p:cNvSpPr>
            <a:spLocks noGrp="1"/>
          </p:cNvSpPr>
          <p:nvPr>
            <p:ph type="sldNum" sz="quarter" idx="12"/>
          </p:nvPr>
        </p:nvSpPr>
        <p:spPr/>
        <p:txBody>
          <a:bodyPr/>
          <a:lstStyle/>
          <a:p>
            <a:fld id="{4611F9C2-6641-4325-A1B0-8726CAAFC082}" type="slidenum">
              <a:rPr kumimoji="1" lang="ja-JP" altLang="en-US" smtClean="0"/>
              <a:pPr/>
              <a:t>12</a:t>
            </a:fld>
            <a:endParaRPr kumimoji="1" lang="ja-JP" altLang="en-US" dirty="0"/>
          </a:p>
        </p:txBody>
      </p:sp>
      <p:sp>
        <p:nvSpPr>
          <p:cNvPr id="25" name="Text Box 4">
            <a:extLst>
              <a:ext uri="{FF2B5EF4-FFF2-40B4-BE49-F238E27FC236}">
                <a16:creationId xmlns:a16="http://schemas.microsoft.com/office/drawing/2014/main" id="{3CEB197C-C5C7-4CAF-954F-F88237550244}"/>
              </a:ext>
            </a:extLst>
          </p:cNvPr>
          <p:cNvSpPr txBox="1">
            <a:spLocks noChangeArrowheads="1"/>
          </p:cNvSpPr>
          <p:nvPr/>
        </p:nvSpPr>
        <p:spPr bwMode="auto">
          <a:xfrm>
            <a:off x="611981" y="1764598"/>
            <a:ext cx="792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2400" dirty="0">
                <a:latin typeface="Arial" panose="020B0604020202020204" pitchFamily="34" charset="0"/>
                <a:sym typeface="HG明朝B" panose="02020809000000000000" pitchFamily="17" charset="-128"/>
              </a:rPr>
              <a:t>⇒時間方向の画素値の勾配が高い</a:t>
            </a:r>
          </a:p>
        </p:txBody>
      </p:sp>
      <p:sp>
        <p:nvSpPr>
          <p:cNvPr id="26" name="Text Box 4">
            <a:extLst>
              <a:ext uri="{FF2B5EF4-FFF2-40B4-BE49-F238E27FC236}">
                <a16:creationId xmlns:a16="http://schemas.microsoft.com/office/drawing/2014/main" id="{B621E2FB-AF16-4B8C-87FC-71764233B033}"/>
              </a:ext>
            </a:extLst>
          </p:cNvPr>
          <p:cNvSpPr txBox="1">
            <a:spLocks noChangeArrowheads="1"/>
          </p:cNvSpPr>
          <p:nvPr/>
        </p:nvSpPr>
        <p:spPr bwMode="auto">
          <a:xfrm>
            <a:off x="611981" y="3146423"/>
            <a:ext cx="792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2400" dirty="0">
                <a:latin typeface="Arial" panose="020B0604020202020204" pitchFamily="34" charset="0"/>
                <a:sym typeface="HG明朝B" panose="02020809000000000000" pitchFamily="17" charset="-128"/>
              </a:rPr>
              <a:t>⇒空間方向の画素値の勾配が低い</a:t>
            </a:r>
          </a:p>
        </p:txBody>
      </p:sp>
    </p:spTree>
    <p:extLst>
      <p:ext uri="{BB962C8B-B14F-4D97-AF65-F5344CB8AC3E}">
        <p14:creationId xmlns:p14="http://schemas.microsoft.com/office/powerpoint/2010/main" val="419563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CA9E8-E3CC-4B06-89E8-E9F33D8F105E}"/>
              </a:ext>
            </a:extLst>
          </p:cNvPr>
          <p:cNvSpPr>
            <a:spLocks noGrp="1"/>
          </p:cNvSpPr>
          <p:nvPr>
            <p:ph type="title"/>
          </p:nvPr>
        </p:nvSpPr>
        <p:spPr/>
        <p:txBody>
          <a:bodyPr/>
          <a:lstStyle/>
          <a:p>
            <a:r>
              <a:rPr kumimoji="1" lang="ja-JP" altLang="en-US" dirty="0"/>
              <a:t>本研究と先行研究との比較</a:t>
            </a:r>
          </a:p>
        </p:txBody>
      </p:sp>
      <p:sp>
        <p:nvSpPr>
          <p:cNvPr id="3" name="コンテンツ プレースホルダー 2">
            <a:extLst>
              <a:ext uri="{FF2B5EF4-FFF2-40B4-BE49-F238E27FC236}">
                <a16:creationId xmlns:a16="http://schemas.microsoft.com/office/drawing/2014/main" id="{395BDE61-2EBA-482E-86B9-402EC7A0F53B}"/>
              </a:ext>
            </a:extLst>
          </p:cNvPr>
          <p:cNvSpPr>
            <a:spLocks noGrp="1"/>
          </p:cNvSpPr>
          <p:nvPr>
            <p:ph idx="1"/>
          </p:nvPr>
        </p:nvSpPr>
        <p:spPr/>
        <p:txBody>
          <a:bodyPr/>
          <a:lstStyle/>
          <a:p>
            <a:r>
              <a:rPr kumimoji="1" lang="ja-JP" altLang="en-US" dirty="0"/>
              <a:t>本研究と先行研究との大きな違いは，　　　送信機と受信機の位置関係にある</a:t>
            </a:r>
            <a:endParaRPr lang="en-US" altLang="ja-JP" dirty="0"/>
          </a:p>
          <a:p>
            <a:pPr lvl="1"/>
            <a:r>
              <a:rPr kumimoji="1" lang="ja-JP" altLang="en-US" dirty="0"/>
              <a:t>送信機に向かって受信機が移動する場合，　　　送信機以外の画像情報の</a:t>
            </a:r>
            <a:r>
              <a:rPr kumimoji="1" lang="ja-JP" altLang="en-US" dirty="0">
                <a:solidFill>
                  <a:srgbClr val="FF0000"/>
                </a:solidFill>
              </a:rPr>
              <a:t>変化が少ない</a:t>
            </a:r>
            <a:endParaRPr lang="en-US" altLang="ja-JP" dirty="0">
              <a:solidFill>
                <a:srgbClr val="FF0000"/>
              </a:solidFill>
            </a:endParaRPr>
          </a:p>
          <a:p>
            <a:pPr lvl="1"/>
            <a:r>
              <a:rPr kumimoji="1" lang="ja-JP" altLang="en-US" dirty="0"/>
              <a:t>送信機を横切るように受信機が移動する場合，　送信機以外の画像情報も</a:t>
            </a:r>
            <a:r>
              <a:rPr kumimoji="1" lang="ja-JP" altLang="en-US" dirty="0">
                <a:solidFill>
                  <a:srgbClr val="FF0000"/>
                </a:solidFill>
              </a:rPr>
              <a:t>変化する</a:t>
            </a:r>
          </a:p>
        </p:txBody>
      </p:sp>
      <p:sp>
        <p:nvSpPr>
          <p:cNvPr id="4" name="スライド番号プレースホルダー 3">
            <a:extLst>
              <a:ext uri="{FF2B5EF4-FFF2-40B4-BE49-F238E27FC236}">
                <a16:creationId xmlns:a16="http://schemas.microsoft.com/office/drawing/2014/main" id="{B1C5AE46-5143-4F6D-8E09-627B6F99DFDA}"/>
              </a:ext>
            </a:extLst>
          </p:cNvPr>
          <p:cNvSpPr>
            <a:spLocks noGrp="1"/>
          </p:cNvSpPr>
          <p:nvPr>
            <p:ph type="sldNum" sz="quarter" idx="12"/>
          </p:nvPr>
        </p:nvSpPr>
        <p:spPr/>
        <p:txBody>
          <a:bodyPr/>
          <a:lstStyle/>
          <a:p>
            <a:fld id="{4611F9C2-6641-4325-A1B0-8726CAAFC082}" type="slidenum">
              <a:rPr kumimoji="1" lang="ja-JP" altLang="en-US" smtClean="0"/>
              <a:pPr/>
              <a:t>13</a:t>
            </a:fld>
            <a:endParaRPr kumimoji="1" lang="ja-JP" altLang="en-US" dirty="0"/>
          </a:p>
        </p:txBody>
      </p:sp>
      <p:pic>
        <p:nvPicPr>
          <p:cNvPr id="5" name="図 4">
            <a:extLst>
              <a:ext uri="{FF2B5EF4-FFF2-40B4-BE49-F238E27FC236}">
                <a16:creationId xmlns:a16="http://schemas.microsoft.com/office/drawing/2014/main" id="{07E7EB12-6886-4AE8-86D9-A26FDBCB811C}"/>
              </a:ext>
            </a:extLst>
          </p:cNvPr>
          <p:cNvPicPr>
            <a:picLocks noChangeAspect="1"/>
          </p:cNvPicPr>
          <p:nvPr/>
        </p:nvPicPr>
        <p:blipFill rotWithShape="1">
          <a:blip r:embed="rId2">
            <a:extLst>
              <a:ext uri="{28A0092B-C50C-407E-A947-70E740481C1C}">
                <a14:useLocalDpi xmlns:a14="http://schemas.microsoft.com/office/drawing/2010/main" val="0"/>
              </a:ext>
            </a:extLst>
          </a:blip>
          <a:srcRect l="8940" r="51126"/>
          <a:stretch/>
        </p:blipFill>
        <p:spPr>
          <a:xfrm rot="5400000">
            <a:off x="1520570" y="4492555"/>
            <a:ext cx="2628359" cy="1093537"/>
          </a:xfrm>
          <a:prstGeom prst="rect">
            <a:avLst/>
          </a:prstGeom>
        </p:spPr>
      </p:pic>
      <p:pic>
        <p:nvPicPr>
          <p:cNvPr id="6" name="図 5">
            <a:extLst>
              <a:ext uri="{FF2B5EF4-FFF2-40B4-BE49-F238E27FC236}">
                <a16:creationId xmlns:a16="http://schemas.microsoft.com/office/drawing/2014/main" id="{8A0DAE16-5F1E-4189-8D3A-2BEFC1527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57278" y="4677258"/>
            <a:ext cx="1041400" cy="1010252"/>
          </a:xfrm>
          <a:prstGeom prst="rect">
            <a:avLst/>
          </a:prstGeom>
        </p:spPr>
      </p:pic>
      <p:pic>
        <p:nvPicPr>
          <p:cNvPr id="7" name="図 6">
            <a:extLst>
              <a:ext uri="{FF2B5EF4-FFF2-40B4-BE49-F238E27FC236}">
                <a16:creationId xmlns:a16="http://schemas.microsoft.com/office/drawing/2014/main" id="{6298F6AD-991A-47E6-9031-AAB6400C0414}"/>
              </a:ext>
            </a:extLst>
          </p:cNvPr>
          <p:cNvPicPr>
            <a:picLocks noChangeAspect="1"/>
          </p:cNvPicPr>
          <p:nvPr/>
        </p:nvPicPr>
        <p:blipFill rotWithShape="1">
          <a:blip r:embed="rId2">
            <a:extLst>
              <a:ext uri="{28A0092B-C50C-407E-A947-70E740481C1C}">
                <a14:useLocalDpi xmlns:a14="http://schemas.microsoft.com/office/drawing/2010/main" val="0"/>
              </a:ext>
            </a:extLst>
          </a:blip>
          <a:srcRect l="8940" r="51126"/>
          <a:stretch/>
        </p:blipFill>
        <p:spPr>
          <a:xfrm rot="5400000">
            <a:off x="5322989" y="4492552"/>
            <a:ext cx="2628358" cy="1093537"/>
          </a:xfrm>
          <a:prstGeom prst="rect">
            <a:avLst/>
          </a:prstGeom>
        </p:spPr>
      </p:pic>
      <p:pic>
        <p:nvPicPr>
          <p:cNvPr id="8" name="図 7">
            <a:extLst>
              <a:ext uri="{FF2B5EF4-FFF2-40B4-BE49-F238E27FC236}">
                <a16:creationId xmlns:a16="http://schemas.microsoft.com/office/drawing/2014/main" id="{FA899264-F478-447D-9E2E-A12158CEB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857472" y="4677258"/>
            <a:ext cx="1041400" cy="1010252"/>
          </a:xfrm>
          <a:prstGeom prst="rect">
            <a:avLst/>
          </a:prstGeom>
        </p:spPr>
      </p:pic>
      <p:pic>
        <p:nvPicPr>
          <p:cNvPr id="9" name="図 8">
            <a:extLst>
              <a:ext uri="{FF2B5EF4-FFF2-40B4-BE49-F238E27FC236}">
                <a16:creationId xmlns:a16="http://schemas.microsoft.com/office/drawing/2014/main" id="{D48861EF-0FC7-4A79-9A49-794472C2789C}"/>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287980" y="3593392"/>
            <a:ext cx="561400" cy="566268"/>
          </a:xfrm>
          <a:prstGeom prst="rect">
            <a:avLst/>
          </a:prstGeom>
        </p:spPr>
      </p:pic>
      <p:pic>
        <p:nvPicPr>
          <p:cNvPr id="10" name="図 9">
            <a:extLst>
              <a:ext uri="{FF2B5EF4-FFF2-40B4-BE49-F238E27FC236}">
                <a16:creationId xmlns:a16="http://schemas.microsoft.com/office/drawing/2014/main" id="{07DA43D2-D450-4EEE-9CFF-D4F8A9930F16}"/>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4996193" y="4399652"/>
            <a:ext cx="561400" cy="566268"/>
          </a:xfrm>
          <a:prstGeom prst="rect">
            <a:avLst/>
          </a:prstGeom>
        </p:spPr>
      </p:pic>
      <p:cxnSp>
        <p:nvCxnSpPr>
          <p:cNvPr id="11" name="直線矢印コネクタ 10">
            <a:extLst>
              <a:ext uri="{FF2B5EF4-FFF2-40B4-BE49-F238E27FC236}">
                <a16:creationId xmlns:a16="http://schemas.microsoft.com/office/drawing/2014/main" id="{63032F7D-E949-4BCF-B38A-21FDC3CDA35D}"/>
              </a:ext>
            </a:extLst>
          </p:cNvPr>
          <p:cNvCxnSpPr>
            <a:cxnSpLocks/>
          </p:cNvCxnSpPr>
          <p:nvPr/>
        </p:nvCxnSpPr>
        <p:spPr>
          <a:xfrm>
            <a:off x="2577978" y="4207303"/>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a:extLst>
              <a:ext uri="{FF2B5EF4-FFF2-40B4-BE49-F238E27FC236}">
                <a16:creationId xmlns:a16="http://schemas.microsoft.com/office/drawing/2014/main" id="{01D85218-C8F1-489B-BD90-8AB2382E0EA8}"/>
              </a:ext>
            </a:extLst>
          </p:cNvPr>
          <p:cNvCxnSpPr>
            <a:cxnSpLocks/>
          </p:cNvCxnSpPr>
          <p:nvPr/>
        </p:nvCxnSpPr>
        <p:spPr>
          <a:xfrm>
            <a:off x="5505639" y="4661684"/>
            <a:ext cx="506278"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pic>
        <p:nvPicPr>
          <p:cNvPr id="15" name="図 14">
            <a:extLst>
              <a:ext uri="{FF2B5EF4-FFF2-40B4-BE49-F238E27FC236}">
                <a16:creationId xmlns:a16="http://schemas.microsoft.com/office/drawing/2014/main" id="{77D23BE2-F7AF-4D7D-A551-4BF4DB8B35C2}"/>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297278" y="6205108"/>
            <a:ext cx="561400" cy="566268"/>
          </a:xfrm>
          <a:prstGeom prst="rect">
            <a:avLst/>
          </a:prstGeom>
        </p:spPr>
      </p:pic>
      <p:cxnSp>
        <p:nvCxnSpPr>
          <p:cNvPr id="16" name="直線矢印コネクタ 15">
            <a:extLst>
              <a:ext uri="{FF2B5EF4-FFF2-40B4-BE49-F238E27FC236}">
                <a16:creationId xmlns:a16="http://schemas.microsoft.com/office/drawing/2014/main" id="{1AD7BBF0-73FB-4706-B2D7-B19D58D6BF4B}"/>
              </a:ext>
            </a:extLst>
          </p:cNvPr>
          <p:cNvCxnSpPr>
            <a:cxnSpLocks/>
          </p:cNvCxnSpPr>
          <p:nvPr/>
        </p:nvCxnSpPr>
        <p:spPr>
          <a:xfrm flipV="1">
            <a:off x="2576766" y="5741709"/>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2216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82180-CAA0-47BE-B6DB-B93850DF13AF}"/>
              </a:ext>
            </a:extLst>
          </p:cNvPr>
          <p:cNvSpPr>
            <a:spLocks noGrp="1"/>
          </p:cNvSpPr>
          <p:nvPr>
            <p:ph type="title"/>
          </p:nvPr>
        </p:nvSpPr>
        <p:spPr/>
        <p:txBody>
          <a:bodyPr/>
          <a:lstStyle/>
          <a:p>
            <a:r>
              <a:rPr kumimoji="1" lang="ja-JP" altLang="en-US" dirty="0"/>
              <a:t>本研究における特徴量の考察</a:t>
            </a:r>
          </a:p>
        </p:txBody>
      </p:sp>
      <p:sp>
        <p:nvSpPr>
          <p:cNvPr id="3" name="コンテンツ プレースホルダー 2">
            <a:extLst>
              <a:ext uri="{FF2B5EF4-FFF2-40B4-BE49-F238E27FC236}">
                <a16:creationId xmlns:a16="http://schemas.microsoft.com/office/drawing/2014/main" id="{3F89BF2A-E2E3-4294-BCAD-B15518AD687F}"/>
              </a:ext>
            </a:extLst>
          </p:cNvPr>
          <p:cNvSpPr>
            <a:spLocks noGrp="1"/>
          </p:cNvSpPr>
          <p:nvPr>
            <p:ph sz="half" idx="1"/>
          </p:nvPr>
        </p:nvSpPr>
        <p:spPr>
          <a:xfrm>
            <a:off x="628650" y="925200"/>
            <a:ext cx="7886700" cy="5233534"/>
          </a:xfrm>
        </p:spPr>
        <p:txBody>
          <a:bodyPr/>
          <a:lstStyle/>
          <a:p>
            <a:r>
              <a:rPr kumimoji="1" lang="ja-JP" altLang="en-US" dirty="0"/>
              <a:t>送信機を横切ることから，以下の様な特徴があると考えられる</a:t>
            </a:r>
            <a:endParaRPr kumimoji="1" lang="en-US" altLang="ja-JP" dirty="0"/>
          </a:p>
          <a:p>
            <a:pPr lvl="1"/>
            <a:r>
              <a:rPr lang="ja-JP" altLang="en-US" dirty="0"/>
              <a:t>画像全体の変化から，移動方向が推測できる</a:t>
            </a:r>
            <a:endParaRPr lang="en-US" altLang="ja-JP" dirty="0"/>
          </a:p>
          <a:p>
            <a:pPr lvl="1"/>
            <a:r>
              <a:rPr kumimoji="1" lang="ja-JP" altLang="en-US" dirty="0"/>
              <a:t>送信光を横方向に区切ることで，送信光の輝度値が変化しにくいという空間的特徴が得られる</a:t>
            </a:r>
            <a:endParaRPr kumimoji="1" lang="en-US" altLang="ja-JP" dirty="0"/>
          </a:p>
          <a:p>
            <a:pPr lvl="1"/>
            <a:r>
              <a:rPr lang="ja-JP" altLang="en-US" dirty="0"/>
              <a:t>逆に縦方向に区切ることで，送信光の輝度値の変化が一定ではないという空間的特徴が得られる</a:t>
            </a:r>
            <a:endParaRPr kumimoji="1" lang="ja-JP" altLang="en-US" dirty="0"/>
          </a:p>
        </p:txBody>
      </p:sp>
      <p:sp>
        <p:nvSpPr>
          <p:cNvPr id="5" name="スライド番号プレースホルダー 4">
            <a:extLst>
              <a:ext uri="{FF2B5EF4-FFF2-40B4-BE49-F238E27FC236}">
                <a16:creationId xmlns:a16="http://schemas.microsoft.com/office/drawing/2014/main" id="{821BABF9-83EC-445C-A0CA-13C0051010EC}"/>
              </a:ext>
            </a:extLst>
          </p:cNvPr>
          <p:cNvSpPr>
            <a:spLocks noGrp="1"/>
          </p:cNvSpPr>
          <p:nvPr>
            <p:ph type="sldNum" sz="quarter" idx="12"/>
          </p:nvPr>
        </p:nvSpPr>
        <p:spPr/>
        <p:txBody>
          <a:bodyPr/>
          <a:lstStyle/>
          <a:p>
            <a:fld id="{4611F9C2-6641-4325-A1B0-8726CAAFC082}" type="slidenum">
              <a:rPr kumimoji="1" lang="ja-JP" altLang="en-US" smtClean="0"/>
              <a:t>14</a:t>
            </a:fld>
            <a:endParaRPr kumimoji="1" lang="ja-JP" altLang="en-US"/>
          </a:p>
        </p:txBody>
      </p:sp>
      <p:sp>
        <p:nvSpPr>
          <p:cNvPr id="9" name="正方形/長方形 8">
            <a:extLst>
              <a:ext uri="{FF2B5EF4-FFF2-40B4-BE49-F238E27FC236}">
                <a16:creationId xmlns:a16="http://schemas.microsoft.com/office/drawing/2014/main" id="{995E31C9-DC50-4B62-B316-1B8D7122F0A8}"/>
              </a:ext>
            </a:extLst>
          </p:cNvPr>
          <p:cNvSpPr>
            <a:spLocks/>
          </p:cNvSpPr>
          <p:nvPr/>
        </p:nvSpPr>
        <p:spPr>
          <a:xfrm>
            <a:off x="1080761" y="3943350"/>
            <a:ext cx="1152000" cy="14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6835B20-D1C8-42C4-9639-3B64B0FE8656}"/>
              </a:ext>
            </a:extLst>
          </p:cNvPr>
          <p:cNvSpPr>
            <a:spLocks/>
          </p:cNvSpPr>
          <p:nvPr/>
        </p:nvSpPr>
        <p:spPr>
          <a:xfrm>
            <a:off x="1080761" y="4231227"/>
            <a:ext cx="1152000" cy="14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F2B3F25-EEB1-4D67-A6D0-BD3A8A988DF5}"/>
              </a:ext>
            </a:extLst>
          </p:cNvPr>
          <p:cNvSpPr>
            <a:spLocks/>
          </p:cNvSpPr>
          <p:nvPr/>
        </p:nvSpPr>
        <p:spPr>
          <a:xfrm>
            <a:off x="1080761" y="4519473"/>
            <a:ext cx="1152000" cy="14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11C406-A1B9-4C21-A264-6D58A93C2CA2}"/>
              </a:ext>
            </a:extLst>
          </p:cNvPr>
          <p:cNvSpPr>
            <a:spLocks/>
          </p:cNvSpPr>
          <p:nvPr/>
        </p:nvSpPr>
        <p:spPr>
          <a:xfrm>
            <a:off x="1080761" y="4807350"/>
            <a:ext cx="1152000" cy="144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516D2CF-19B3-4920-A34C-7B938D9EA91F}"/>
              </a:ext>
            </a:extLst>
          </p:cNvPr>
          <p:cNvSpPr>
            <a:spLocks noChangeAspect="1"/>
          </p:cNvSpPr>
          <p:nvPr/>
        </p:nvSpPr>
        <p:spPr>
          <a:xfrm>
            <a:off x="1080761" y="3943350"/>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F4D6712-ACDD-43DB-A275-29995930D722}"/>
              </a:ext>
            </a:extLst>
          </p:cNvPr>
          <p:cNvSpPr>
            <a:spLocks/>
          </p:cNvSpPr>
          <p:nvPr/>
        </p:nvSpPr>
        <p:spPr>
          <a:xfrm>
            <a:off x="1404708" y="5546002"/>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0C46E7A-872E-4486-BA3F-340F8E4FD64D}"/>
              </a:ext>
            </a:extLst>
          </p:cNvPr>
          <p:cNvSpPr>
            <a:spLocks/>
          </p:cNvSpPr>
          <p:nvPr/>
        </p:nvSpPr>
        <p:spPr>
          <a:xfrm>
            <a:off x="1404708" y="5833879"/>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475E493-1404-4D9A-8D00-FD8425E9F98A}"/>
              </a:ext>
            </a:extLst>
          </p:cNvPr>
          <p:cNvSpPr>
            <a:spLocks/>
          </p:cNvSpPr>
          <p:nvPr/>
        </p:nvSpPr>
        <p:spPr>
          <a:xfrm>
            <a:off x="1404708" y="6122125"/>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943FF44-6970-4BC5-B21B-CD198F77F241}"/>
              </a:ext>
            </a:extLst>
          </p:cNvPr>
          <p:cNvSpPr>
            <a:spLocks/>
          </p:cNvSpPr>
          <p:nvPr/>
        </p:nvSpPr>
        <p:spPr>
          <a:xfrm>
            <a:off x="1404708" y="6410002"/>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82592C-7670-41B9-BD59-86D05B8A05F3}"/>
              </a:ext>
            </a:extLst>
          </p:cNvPr>
          <p:cNvSpPr>
            <a:spLocks noChangeAspect="1"/>
          </p:cNvSpPr>
          <p:nvPr/>
        </p:nvSpPr>
        <p:spPr>
          <a:xfrm>
            <a:off x="1404708" y="5546002"/>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B605D681-B0C9-4533-9A57-4FF51B860520}"/>
              </a:ext>
            </a:extLst>
          </p:cNvPr>
          <p:cNvSpPr>
            <a:spLocks/>
          </p:cNvSpPr>
          <p:nvPr/>
        </p:nvSpPr>
        <p:spPr>
          <a:xfrm>
            <a:off x="644343" y="3943350"/>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00101A5-5016-41D5-85AA-63343CAD0A29}"/>
              </a:ext>
            </a:extLst>
          </p:cNvPr>
          <p:cNvSpPr>
            <a:spLocks/>
          </p:cNvSpPr>
          <p:nvPr/>
        </p:nvSpPr>
        <p:spPr>
          <a:xfrm>
            <a:off x="643830" y="5546002"/>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484E9D8E-E527-4EFC-8D15-28D6AD9090E7}"/>
              </a:ext>
            </a:extLst>
          </p:cNvPr>
          <p:cNvSpPr/>
          <p:nvPr/>
        </p:nvSpPr>
        <p:spPr>
          <a:xfrm rot="5400000">
            <a:off x="1617208" y="5060998"/>
            <a:ext cx="209870" cy="537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9AF7539-6757-42D3-98EA-BAB0DE35F345}"/>
              </a:ext>
            </a:extLst>
          </p:cNvPr>
          <p:cNvCxnSpPr>
            <a:cxnSpLocks/>
          </p:cNvCxnSpPr>
          <p:nvPr/>
        </p:nvCxnSpPr>
        <p:spPr>
          <a:xfrm flipH="1">
            <a:off x="1080761" y="3943350"/>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21EDD25-E9D9-4732-B77D-B2F9CFD8BBE1}"/>
              </a:ext>
            </a:extLst>
          </p:cNvPr>
          <p:cNvCxnSpPr>
            <a:cxnSpLocks/>
          </p:cNvCxnSpPr>
          <p:nvPr/>
        </p:nvCxnSpPr>
        <p:spPr>
          <a:xfrm flipH="1">
            <a:off x="1397208" y="3943350"/>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56C322F-9CF9-4F88-ADE8-6BFA9F3720CF}"/>
              </a:ext>
            </a:extLst>
          </p:cNvPr>
          <p:cNvCxnSpPr>
            <a:cxnSpLocks/>
          </p:cNvCxnSpPr>
          <p:nvPr/>
        </p:nvCxnSpPr>
        <p:spPr>
          <a:xfrm flipH="1">
            <a:off x="2240260" y="3943350"/>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BAA87EF-A54E-4970-A5FB-9009E6EE076E}"/>
              </a:ext>
            </a:extLst>
          </p:cNvPr>
          <p:cNvCxnSpPr>
            <a:cxnSpLocks/>
          </p:cNvCxnSpPr>
          <p:nvPr/>
        </p:nvCxnSpPr>
        <p:spPr>
          <a:xfrm flipH="1">
            <a:off x="2556708" y="3952537"/>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83CEE85-22A4-4287-9F96-49BF71B8CC37}"/>
              </a:ext>
            </a:extLst>
          </p:cNvPr>
          <p:cNvSpPr>
            <a:spLocks noChangeAspect="1"/>
          </p:cNvSpPr>
          <p:nvPr/>
        </p:nvSpPr>
        <p:spPr>
          <a:xfrm>
            <a:off x="4074739" y="3934163"/>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985E6B74-D16F-4767-8F7E-34FEF042E09F}"/>
              </a:ext>
            </a:extLst>
          </p:cNvPr>
          <p:cNvSpPr>
            <a:spLocks/>
          </p:cNvSpPr>
          <p:nvPr/>
        </p:nvSpPr>
        <p:spPr>
          <a:xfrm rot="5400000">
            <a:off x="3577592" y="4438014"/>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7F68B85-F378-460E-B92E-858EC4AC1024}"/>
              </a:ext>
            </a:extLst>
          </p:cNvPr>
          <p:cNvSpPr>
            <a:spLocks/>
          </p:cNvSpPr>
          <p:nvPr/>
        </p:nvSpPr>
        <p:spPr>
          <a:xfrm rot="5400000">
            <a:off x="4173205" y="4438014"/>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95065025-ED61-4598-9489-8286F8A15B2E}"/>
              </a:ext>
            </a:extLst>
          </p:cNvPr>
          <p:cNvSpPr>
            <a:spLocks/>
          </p:cNvSpPr>
          <p:nvPr/>
        </p:nvSpPr>
        <p:spPr>
          <a:xfrm>
            <a:off x="3638321" y="3934163"/>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165BBBF9-390E-44B9-9B3F-190F9E059136}"/>
              </a:ext>
            </a:extLst>
          </p:cNvPr>
          <p:cNvSpPr>
            <a:spLocks/>
          </p:cNvSpPr>
          <p:nvPr/>
        </p:nvSpPr>
        <p:spPr>
          <a:xfrm>
            <a:off x="3637808" y="5536815"/>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A6FEEC53-86C2-4230-A666-F3B7A3EF51FE}"/>
              </a:ext>
            </a:extLst>
          </p:cNvPr>
          <p:cNvSpPr/>
          <p:nvPr/>
        </p:nvSpPr>
        <p:spPr>
          <a:xfrm rot="5400000">
            <a:off x="4611186" y="5051811"/>
            <a:ext cx="209870" cy="537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829AFA6-9D52-4BD1-B218-4057D1223A82}"/>
              </a:ext>
            </a:extLst>
          </p:cNvPr>
          <p:cNvCxnSpPr>
            <a:cxnSpLocks/>
          </p:cNvCxnSpPr>
          <p:nvPr/>
        </p:nvCxnSpPr>
        <p:spPr>
          <a:xfrm flipH="1">
            <a:off x="4074739" y="3934163"/>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907DB42-46CC-4164-8780-D1632FC8FAEC}"/>
              </a:ext>
            </a:extLst>
          </p:cNvPr>
          <p:cNvCxnSpPr>
            <a:cxnSpLocks/>
          </p:cNvCxnSpPr>
          <p:nvPr/>
        </p:nvCxnSpPr>
        <p:spPr>
          <a:xfrm flipH="1">
            <a:off x="5550686" y="3943350"/>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96C644DE-C87A-4FE4-A634-8E01D365AB10}"/>
              </a:ext>
            </a:extLst>
          </p:cNvPr>
          <p:cNvSpPr>
            <a:spLocks/>
          </p:cNvSpPr>
          <p:nvPr/>
        </p:nvSpPr>
        <p:spPr>
          <a:xfrm rot="5400000">
            <a:off x="3865938" y="4438014"/>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22B8C6CA-BC33-4F6E-AFAA-169E058371D4}"/>
              </a:ext>
            </a:extLst>
          </p:cNvPr>
          <p:cNvSpPr>
            <a:spLocks/>
          </p:cNvSpPr>
          <p:nvPr/>
        </p:nvSpPr>
        <p:spPr>
          <a:xfrm rot="5400000">
            <a:off x="4471793" y="443809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FCFEA6F-ECF2-4E4E-BA58-353B7A17CCC8}"/>
              </a:ext>
            </a:extLst>
          </p:cNvPr>
          <p:cNvSpPr>
            <a:spLocks noChangeAspect="1"/>
          </p:cNvSpPr>
          <p:nvPr/>
        </p:nvSpPr>
        <p:spPr>
          <a:xfrm>
            <a:off x="4074738" y="3934163"/>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8FA24608-8A36-41B3-9284-F0100BFFFA84}"/>
              </a:ext>
            </a:extLst>
          </p:cNvPr>
          <p:cNvSpPr>
            <a:spLocks/>
          </p:cNvSpPr>
          <p:nvPr/>
        </p:nvSpPr>
        <p:spPr>
          <a:xfrm rot="5400000">
            <a:off x="3901029" y="604066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3043651A-98D7-4333-9458-8E32A244DF0C}"/>
              </a:ext>
            </a:extLst>
          </p:cNvPr>
          <p:cNvSpPr>
            <a:spLocks/>
          </p:cNvSpPr>
          <p:nvPr/>
        </p:nvSpPr>
        <p:spPr>
          <a:xfrm rot="5400000">
            <a:off x="4496642" y="604066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83D36437-9CDB-49A6-8FA7-11111BEEE3D7}"/>
              </a:ext>
            </a:extLst>
          </p:cNvPr>
          <p:cNvSpPr>
            <a:spLocks/>
          </p:cNvSpPr>
          <p:nvPr/>
        </p:nvSpPr>
        <p:spPr>
          <a:xfrm rot="5400000">
            <a:off x="4189375" y="604066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597081FF-9B9E-4D83-899C-6D03AABB2B17}"/>
              </a:ext>
            </a:extLst>
          </p:cNvPr>
          <p:cNvSpPr>
            <a:spLocks/>
          </p:cNvSpPr>
          <p:nvPr/>
        </p:nvSpPr>
        <p:spPr>
          <a:xfrm rot="5400000">
            <a:off x="4795230" y="6040748"/>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DED7A54B-0171-4179-A5B8-09D2E7EAF5E2}"/>
              </a:ext>
            </a:extLst>
          </p:cNvPr>
          <p:cNvSpPr>
            <a:spLocks noChangeAspect="1"/>
          </p:cNvSpPr>
          <p:nvPr/>
        </p:nvSpPr>
        <p:spPr>
          <a:xfrm>
            <a:off x="4398175" y="5536815"/>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C5B40B16-DBB1-4F00-8AAC-479BC7338534}"/>
              </a:ext>
            </a:extLst>
          </p:cNvPr>
          <p:cNvSpPr>
            <a:spLocks noChangeAspect="1"/>
          </p:cNvSpPr>
          <p:nvPr/>
        </p:nvSpPr>
        <p:spPr>
          <a:xfrm>
            <a:off x="7104897" y="3934014"/>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06A0CEB9-0FEF-4880-9018-BFA4AAE65156}"/>
              </a:ext>
            </a:extLst>
          </p:cNvPr>
          <p:cNvSpPr>
            <a:spLocks/>
          </p:cNvSpPr>
          <p:nvPr/>
        </p:nvSpPr>
        <p:spPr>
          <a:xfrm rot="5400000">
            <a:off x="6607750" y="4437865"/>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4F739923-F728-453B-B108-2B6F08B3D5C6}"/>
              </a:ext>
            </a:extLst>
          </p:cNvPr>
          <p:cNvSpPr>
            <a:spLocks/>
          </p:cNvSpPr>
          <p:nvPr/>
        </p:nvSpPr>
        <p:spPr>
          <a:xfrm rot="5400000">
            <a:off x="7203363" y="4437865"/>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DFA979B8-B932-44BF-A46F-08FA82A6EB81}"/>
              </a:ext>
            </a:extLst>
          </p:cNvPr>
          <p:cNvSpPr>
            <a:spLocks/>
          </p:cNvSpPr>
          <p:nvPr/>
        </p:nvSpPr>
        <p:spPr>
          <a:xfrm>
            <a:off x="6668479" y="3934014"/>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0ADE71BF-88F3-4932-B0E3-5D3881A72837}"/>
              </a:ext>
            </a:extLst>
          </p:cNvPr>
          <p:cNvSpPr>
            <a:spLocks/>
          </p:cNvSpPr>
          <p:nvPr/>
        </p:nvSpPr>
        <p:spPr>
          <a:xfrm>
            <a:off x="6667966" y="5536666"/>
            <a:ext cx="2156626"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18FB33F3-8CBD-4047-AF4A-9ED0374EA414}"/>
              </a:ext>
            </a:extLst>
          </p:cNvPr>
          <p:cNvSpPr/>
          <p:nvPr/>
        </p:nvSpPr>
        <p:spPr>
          <a:xfrm rot="5400000">
            <a:off x="7641344" y="5051662"/>
            <a:ext cx="209870" cy="537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86959424-314E-4946-8351-8B2CD90433AC}"/>
              </a:ext>
            </a:extLst>
          </p:cNvPr>
          <p:cNvCxnSpPr>
            <a:cxnSpLocks/>
          </p:cNvCxnSpPr>
          <p:nvPr/>
        </p:nvCxnSpPr>
        <p:spPr>
          <a:xfrm flipH="1">
            <a:off x="7104897" y="3934014"/>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34D6918-84F3-4ED8-A911-FC9ED3D911FE}"/>
              </a:ext>
            </a:extLst>
          </p:cNvPr>
          <p:cNvCxnSpPr>
            <a:cxnSpLocks/>
          </p:cNvCxnSpPr>
          <p:nvPr/>
        </p:nvCxnSpPr>
        <p:spPr>
          <a:xfrm flipH="1">
            <a:off x="8264396" y="3934014"/>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EC928CB-5C62-43A1-92FE-205CF644D148}"/>
              </a:ext>
            </a:extLst>
          </p:cNvPr>
          <p:cNvSpPr>
            <a:spLocks/>
          </p:cNvSpPr>
          <p:nvPr/>
        </p:nvSpPr>
        <p:spPr>
          <a:xfrm rot="5400000">
            <a:off x="6896096" y="4437865"/>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980671A7-8A84-4A80-A633-F21BA6B93210}"/>
              </a:ext>
            </a:extLst>
          </p:cNvPr>
          <p:cNvSpPr>
            <a:spLocks/>
          </p:cNvSpPr>
          <p:nvPr/>
        </p:nvSpPr>
        <p:spPr>
          <a:xfrm rot="5400000">
            <a:off x="7501951" y="4437947"/>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1DD88CA7-FFC1-48E9-AEBA-D39EEA0C8C28}"/>
              </a:ext>
            </a:extLst>
          </p:cNvPr>
          <p:cNvSpPr>
            <a:spLocks noChangeAspect="1"/>
          </p:cNvSpPr>
          <p:nvPr/>
        </p:nvSpPr>
        <p:spPr>
          <a:xfrm>
            <a:off x="7104896" y="3934014"/>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EA1D7-FFC1-4008-BDD9-1A2E8DA5844E}"/>
              </a:ext>
            </a:extLst>
          </p:cNvPr>
          <p:cNvSpPr>
            <a:spLocks/>
          </p:cNvSpPr>
          <p:nvPr/>
        </p:nvSpPr>
        <p:spPr>
          <a:xfrm rot="5400000">
            <a:off x="6778767" y="604503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FC000BF3-D2F4-435E-9901-FEBCC7ED9BF4}"/>
              </a:ext>
            </a:extLst>
          </p:cNvPr>
          <p:cNvSpPr>
            <a:spLocks/>
          </p:cNvSpPr>
          <p:nvPr/>
        </p:nvSpPr>
        <p:spPr>
          <a:xfrm rot="5400000">
            <a:off x="7374380" y="604503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06C99D8-43B8-4E4A-95F7-1A261EA6C7FC}"/>
              </a:ext>
            </a:extLst>
          </p:cNvPr>
          <p:cNvSpPr>
            <a:spLocks/>
          </p:cNvSpPr>
          <p:nvPr/>
        </p:nvSpPr>
        <p:spPr>
          <a:xfrm rot="5400000">
            <a:off x="7067113" y="6045036"/>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79C12ABE-CE69-4409-AE1F-23A3B0DD3A04}"/>
              </a:ext>
            </a:extLst>
          </p:cNvPr>
          <p:cNvSpPr>
            <a:spLocks/>
          </p:cNvSpPr>
          <p:nvPr/>
        </p:nvSpPr>
        <p:spPr>
          <a:xfrm rot="5400000">
            <a:off x="7672968" y="6045118"/>
            <a:ext cx="1152000" cy="144000"/>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61498611-DC52-4BFD-9393-6B42DAE58816}"/>
              </a:ext>
            </a:extLst>
          </p:cNvPr>
          <p:cNvSpPr>
            <a:spLocks noChangeAspect="1"/>
          </p:cNvSpPr>
          <p:nvPr/>
        </p:nvSpPr>
        <p:spPr>
          <a:xfrm>
            <a:off x="7275913" y="5541185"/>
            <a:ext cx="1152000" cy="115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3003AD7C-4EB8-444D-9DDE-430B97D16802}"/>
              </a:ext>
            </a:extLst>
          </p:cNvPr>
          <p:cNvCxnSpPr>
            <a:cxnSpLocks/>
          </p:cNvCxnSpPr>
          <p:nvPr/>
        </p:nvCxnSpPr>
        <p:spPr>
          <a:xfrm flipH="1">
            <a:off x="7276954" y="3922460"/>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E947D819-519A-4884-9DF8-733558FA05D2}"/>
              </a:ext>
            </a:extLst>
          </p:cNvPr>
          <p:cNvCxnSpPr>
            <a:cxnSpLocks/>
          </p:cNvCxnSpPr>
          <p:nvPr/>
        </p:nvCxnSpPr>
        <p:spPr>
          <a:xfrm flipH="1">
            <a:off x="8436454" y="3931647"/>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5C54170-4E6F-4172-A2AB-3F8A56CD3088}"/>
              </a:ext>
            </a:extLst>
          </p:cNvPr>
          <p:cNvCxnSpPr>
            <a:cxnSpLocks/>
          </p:cNvCxnSpPr>
          <p:nvPr/>
        </p:nvCxnSpPr>
        <p:spPr>
          <a:xfrm flipH="1">
            <a:off x="4391186" y="3934163"/>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6C2263D-31B5-4F4B-AF79-0E1A49A531D5}"/>
              </a:ext>
            </a:extLst>
          </p:cNvPr>
          <p:cNvCxnSpPr>
            <a:cxnSpLocks/>
          </p:cNvCxnSpPr>
          <p:nvPr/>
        </p:nvCxnSpPr>
        <p:spPr>
          <a:xfrm flipH="1">
            <a:off x="5234238" y="3934163"/>
            <a:ext cx="1" cy="275465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3" name="Text Box 4">
            <a:extLst>
              <a:ext uri="{FF2B5EF4-FFF2-40B4-BE49-F238E27FC236}">
                <a16:creationId xmlns:a16="http://schemas.microsoft.com/office/drawing/2014/main" id="{8D9920CC-538E-4472-AEE9-90FB9CC071DB}"/>
              </a:ext>
            </a:extLst>
          </p:cNvPr>
          <p:cNvSpPr txBox="1">
            <a:spLocks noChangeArrowheads="1"/>
          </p:cNvSpPr>
          <p:nvPr/>
        </p:nvSpPr>
        <p:spPr bwMode="auto">
          <a:xfrm>
            <a:off x="7162139" y="3604944"/>
            <a:ext cx="1168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dirty="0">
                <a:solidFill>
                  <a:srgbClr val="0070C0"/>
                </a:solidFill>
                <a:latin typeface="Arial" panose="020B0604020202020204" pitchFamily="34" charset="0"/>
                <a:sym typeface="HG明朝B" panose="02020809000000000000" pitchFamily="17" charset="-128"/>
              </a:rPr>
              <a:t>勾配大</a:t>
            </a:r>
          </a:p>
        </p:txBody>
      </p:sp>
      <p:sp>
        <p:nvSpPr>
          <p:cNvPr id="74" name="Text Box 4">
            <a:extLst>
              <a:ext uri="{FF2B5EF4-FFF2-40B4-BE49-F238E27FC236}">
                <a16:creationId xmlns:a16="http://schemas.microsoft.com/office/drawing/2014/main" id="{589C3B16-C9A1-4944-A2DB-4E52F57F4787}"/>
              </a:ext>
            </a:extLst>
          </p:cNvPr>
          <p:cNvSpPr txBox="1">
            <a:spLocks noChangeArrowheads="1"/>
          </p:cNvSpPr>
          <p:nvPr/>
        </p:nvSpPr>
        <p:spPr bwMode="auto">
          <a:xfrm>
            <a:off x="4087535" y="3604944"/>
            <a:ext cx="1168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dirty="0">
                <a:solidFill>
                  <a:srgbClr val="0070C0"/>
                </a:solidFill>
                <a:latin typeface="Arial" panose="020B0604020202020204" pitchFamily="34" charset="0"/>
                <a:sym typeface="HG明朝B" panose="02020809000000000000" pitchFamily="17" charset="-128"/>
              </a:rPr>
              <a:t>勾配小</a:t>
            </a:r>
          </a:p>
        </p:txBody>
      </p:sp>
      <p:sp>
        <p:nvSpPr>
          <p:cNvPr id="75" name="Text Box 4">
            <a:extLst>
              <a:ext uri="{FF2B5EF4-FFF2-40B4-BE49-F238E27FC236}">
                <a16:creationId xmlns:a16="http://schemas.microsoft.com/office/drawing/2014/main" id="{047BC44C-53B5-447C-A210-3878224081C4}"/>
              </a:ext>
            </a:extLst>
          </p:cNvPr>
          <p:cNvSpPr txBox="1">
            <a:spLocks noChangeArrowheads="1"/>
          </p:cNvSpPr>
          <p:nvPr/>
        </p:nvSpPr>
        <p:spPr bwMode="auto">
          <a:xfrm>
            <a:off x="1141201" y="3610628"/>
            <a:ext cx="1168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dirty="0">
                <a:solidFill>
                  <a:srgbClr val="0070C0"/>
                </a:solidFill>
                <a:latin typeface="Arial" panose="020B0604020202020204" pitchFamily="34" charset="0"/>
                <a:sym typeface="HG明朝B" panose="02020809000000000000" pitchFamily="17" charset="-128"/>
              </a:rPr>
              <a:t>勾配小</a:t>
            </a:r>
          </a:p>
        </p:txBody>
      </p:sp>
      <p:sp>
        <p:nvSpPr>
          <p:cNvPr id="76" name="Text Box 4">
            <a:extLst>
              <a:ext uri="{FF2B5EF4-FFF2-40B4-BE49-F238E27FC236}">
                <a16:creationId xmlns:a16="http://schemas.microsoft.com/office/drawing/2014/main" id="{0A6CB175-EC15-4E38-BB22-86F691637048}"/>
              </a:ext>
            </a:extLst>
          </p:cNvPr>
          <p:cNvSpPr txBox="1">
            <a:spLocks noChangeArrowheads="1"/>
          </p:cNvSpPr>
          <p:nvPr/>
        </p:nvSpPr>
        <p:spPr bwMode="auto">
          <a:xfrm>
            <a:off x="40060" y="3466382"/>
            <a:ext cx="1207540" cy="307777"/>
          </a:xfrm>
          <a:prstGeom prst="borderCallout1">
            <a:avLst>
              <a:gd name="adj1" fmla="val 153349"/>
              <a:gd name="adj2" fmla="val 52578"/>
              <a:gd name="adj3" fmla="val 96233"/>
              <a:gd name="adj4" fmla="val 47712"/>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Verdana" panose="020B0604030504040204" pitchFamily="34" charset="0"/>
                <a:ea typeface="ＭＳ Ｐゴシック" panose="020B0600070205080204" pitchFamily="50" charset="-128"/>
              </a:defRPr>
            </a:lvl1pPr>
            <a:lvl2pPr marL="742950" indent="-285750" eaLnBrk="0" hangingPunct="0">
              <a:defRPr kumimoji="1">
                <a:solidFill>
                  <a:schemeClr val="tx1"/>
                </a:solidFill>
                <a:latin typeface="Verdana" panose="020B0604030504040204" pitchFamily="34" charset="0"/>
                <a:ea typeface="ＭＳ Ｐゴシック" panose="020B0600070205080204" pitchFamily="50" charset="-128"/>
              </a:defRPr>
            </a:lvl2pPr>
            <a:lvl3pPr marL="1143000" indent="-228600" eaLnBrk="0" hangingPunct="0">
              <a:defRPr kumimoji="1">
                <a:solidFill>
                  <a:schemeClr val="tx1"/>
                </a:solidFill>
                <a:latin typeface="Verdana" panose="020B0604030504040204" pitchFamily="34" charset="0"/>
                <a:ea typeface="ＭＳ Ｐゴシック" panose="020B0600070205080204" pitchFamily="50" charset="-128"/>
              </a:defRPr>
            </a:lvl3pPr>
            <a:lvl4pPr marL="1600200" indent="-228600" eaLnBrk="0" hangingPunct="0">
              <a:defRPr kumimoji="1">
                <a:solidFill>
                  <a:schemeClr val="tx1"/>
                </a:solidFill>
                <a:latin typeface="Verdana" panose="020B0604030504040204" pitchFamily="34" charset="0"/>
                <a:ea typeface="ＭＳ Ｐゴシック" panose="020B0600070205080204" pitchFamily="50" charset="-128"/>
              </a:defRPr>
            </a:lvl4pPr>
            <a:lvl5pPr marL="2057400" indent="-228600" eaLnBrk="0" hangingPunct="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eaLnBrk="1" hangingPunct="1">
              <a:spcBef>
                <a:spcPct val="50000"/>
              </a:spcBef>
            </a:pPr>
            <a:r>
              <a:rPr lang="ja-JP" altLang="en-US" sz="1400" dirty="0">
                <a:latin typeface="Arial" panose="020B0604020202020204" pitchFamily="34" charset="0"/>
                <a:sym typeface="HG明朝B" panose="02020809000000000000" pitchFamily="17" charset="-128"/>
              </a:rPr>
              <a:t>撮影フレーム</a:t>
            </a:r>
          </a:p>
        </p:txBody>
      </p:sp>
    </p:spTree>
    <p:extLst>
      <p:ext uri="{BB962C8B-B14F-4D97-AF65-F5344CB8AC3E}">
        <p14:creationId xmlns:p14="http://schemas.microsoft.com/office/powerpoint/2010/main" val="215894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82180-CAA0-47BE-B6DB-B93850DF13AF}"/>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F89BF2A-E2E3-4294-BCAD-B15518AD687F}"/>
              </a:ext>
            </a:extLst>
          </p:cNvPr>
          <p:cNvSpPr>
            <a:spLocks noGrp="1"/>
          </p:cNvSpPr>
          <p:nvPr>
            <p:ph sz="half" idx="1"/>
          </p:nvPr>
        </p:nvSpPr>
        <p:spPr>
          <a:xfrm>
            <a:off x="628650" y="925200"/>
            <a:ext cx="7886700" cy="5233534"/>
          </a:xfrm>
        </p:spPr>
        <p:txBody>
          <a:bodyPr/>
          <a:lstStyle/>
          <a:p>
            <a:r>
              <a:rPr kumimoji="1" lang="ja-JP" altLang="en-US" dirty="0"/>
              <a:t>本研究の目的</a:t>
            </a:r>
            <a:r>
              <a:rPr kumimoji="1" lang="en-US" altLang="ja-JP" dirty="0"/>
              <a:t>	</a:t>
            </a:r>
          </a:p>
          <a:p>
            <a:pPr lvl="1"/>
            <a:r>
              <a:rPr kumimoji="1" lang="ja-JP" altLang="en-US" dirty="0"/>
              <a:t>高速移動する送信光源を追尾する</a:t>
            </a:r>
            <a:r>
              <a:rPr lang="ja-JP" altLang="en-US" dirty="0"/>
              <a:t>　　　　　　　</a:t>
            </a:r>
            <a:r>
              <a:rPr kumimoji="1" lang="ja-JP" altLang="en-US" dirty="0"/>
              <a:t>アルゴリズムの構築</a:t>
            </a:r>
            <a:endParaRPr kumimoji="1" lang="en-US" altLang="ja-JP" dirty="0"/>
          </a:p>
          <a:p>
            <a:pPr lvl="1"/>
            <a:endParaRPr lang="en-US" altLang="ja-JP" dirty="0"/>
          </a:p>
          <a:p>
            <a:r>
              <a:rPr kumimoji="1" lang="ja-JP" altLang="en-US" dirty="0"/>
              <a:t>研究の流れ</a:t>
            </a:r>
            <a:endParaRPr kumimoji="1" lang="en-US" altLang="ja-JP" dirty="0"/>
          </a:p>
          <a:p>
            <a:pPr lvl="1"/>
            <a:r>
              <a:rPr kumimoji="1" lang="ja-JP" altLang="en-US" dirty="0"/>
              <a:t>まずは自動車を用いて実際に撮影実験を行う</a:t>
            </a:r>
            <a:endParaRPr kumimoji="1" lang="en-US" altLang="ja-JP" dirty="0"/>
          </a:p>
          <a:p>
            <a:pPr lvl="1"/>
            <a:r>
              <a:rPr lang="ja-JP" altLang="en-US" dirty="0"/>
              <a:t>撮影した画像から送信データの復調を行う</a:t>
            </a:r>
            <a:endParaRPr lang="en-US" altLang="ja-JP" dirty="0"/>
          </a:p>
          <a:p>
            <a:pPr lvl="1"/>
            <a:r>
              <a:rPr lang="ja-JP" altLang="en-US" dirty="0"/>
              <a:t>送信光の特徴量を調べ，追尾アルゴリズムに　　ついて検討する</a:t>
            </a:r>
            <a:endParaRPr lang="en-US" altLang="ja-JP" dirty="0"/>
          </a:p>
          <a:p>
            <a:pPr marL="457200" lvl="1" indent="0">
              <a:buNone/>
            </a:pPr>
            <a:endParaRPr lang="en-US" altLang="ja-JP" dirty="0"/>
          </a:p>
        </p:txBody>
      </p:sp>
      <p:sp>
        <p:nvSpPr>
          <p:cNvPr id="5" name="スライド番号プレースホルダー 4">
            <a:extLst>
              <a:ext uri="{FF2B5EF4-FFF2-40B4-BE49-F238E27FC236}">
                <a16:creationId xmlns:a16="http://schemas.microsoft.com/office/drawing/2014/main" id="{821BABF9-83EC-445C-A0CA-13C0051010EC}"/>
              </a:ext>
            </a:extLst>
          </p:cNvPr>
          <p:cNvSpPr>
            <a:spLocks noGrp="1"/>
          </p:cNvSpPr>
          <p:nvPr>
            <p:ph type="sldNum" sz="quarter" idx="12"/>
          </p:nvPr>
        </p:nvSpPr>
        <p:spPr/>
        <p:txBody>
          <a:bodyPr/>
          <a:lstStyle/>
          <a:p>
            <a:fld id="{4611F9C2-6641-4325-A1B0-8726CAAFC082}" type="slidenum">
              <a:rPr kumimoji="1" lang="ja-JP" altLang="en-US" smtClean="0"/>
              <a:t>15</a:t>
            </a:fld>
            <a:endParaRPr kumimoji="1" lang="ja-JP" altLang="en-US"/>
          </a:p>
        </p:txBody>
      </p:sp>
    </p:spTree>
    <p:extLst>
      <p:ext uri="{BB962C8B-B14F-4D97-AF65-F5344CB8AC3E}">
        <p14:creationId xmlns:p14="http://schemas.microsoft.com/office/powerpoint/2010/main" val="350681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82180-CAA0-47BE-B6DB-B93850DF13AF}"/>
              </a:ext>
            </a:extLst>
          </p:cNvPr>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a:extLst>
              <a:ext uri="{FF2B5EF4-FFF2-40B4-BE49-F238E27FC236}">
                <a16:creationId xmlns:a16="http://schemas.microsoft.com/office/drawing/2014/main" id="{3F89BF2A-E2E3-4294-BCAD-B15518AD687F}"/>
              </a:ext>
            </a:extLst>
          </p:cNvPr>
          <p:cNvSpPr>
            <a:spLocks noGrp="1"/>
          </p:cNvSpPr>
          <p:nvPr>
            <p:ph sz="half" idx="1"/>
          </p:nvPr>
        </p:nvSpPr>
        <p:spPr>
          <a:xfrm>
            <a:off x="628650" y="925200"/>
            <a:ext cx="7886700" cy="5233534"/>
          </a:xfrm>
        </p:spPr>
        <p:txBody>
          <a:bodyPr/>
          <a:lstStyle/>
          <a:p>
            <a:r>
              <a:rPr lang="ja-JP" altLang="en-US" dirty="0"/>
              <a:t>撮影実験を行う際の実験諸元を考える</a:t>
            </a:r>
            <a:endParaRPr lang="en-US" altLang="ja-JP" dirty="0"/>
          </a:p>
          <a:p>
            <a:r>
              <a:rPr lang="ja-JP" altLang="en-US" dirty="0"/>
              <a:t>送信データの変復調を行うプログラムを　　勉強する</a:t>
            </a:r>
            <a:endParaRPr lang="en-US" altLang="ja-JP" dirty="0"/>
          </a:p>
          <a:p>
            <a:r>
              <a:rPr lang="ja-JP" altLang="en-US" dirty="0"/>
              <a:t>研究背景についての知見が弱いので，　　　論文読みを進める</a:t>
            </a:r>
            <a:endParaRPr lang="en-US" altLang="ja-JP" dirty="0"/>
          </a:p>
        </p:txBody>
      </p:sp>
      <p:sp>
        <p:nvSpPr>
          <p:cNvPr id="5" name="スライド番号プレースホルダー 4">
            <a:extLst>
              <a:ext uri="{FF2B5EF4-FFF2-40B4-BE49-F238E27FC236}">
                <a16:creationId xmlns:a16="http://schemas.microsoft.com/office/drawing/2014/main" id="{821BABF9-83EC-445C-A0CA-13C0051010EC}"/>
              </a:ext>
            </a:extLst>
          </p:cNvPr>
          <p:cNvSpPr>
            <a:spLocks noGrp="1"/>
          </p:cNvSpPr>
          <p:nvPr>
            <p:ph type="sldNum" sz="quarter" idx="12"/>
          </p:nvPr>
        </p:nvSpPr>
        <p:spPr/>
        <p:txBody>
          <a:bodyPr/>
          <a:lstStyle/>
          <a:p>
            <a:fld id="{4611F9C2-6641-4325-A1B0-8726CAAFC082}" type="slidenum">
              <a:rPr kumimoji="1" lang="ja-JP" altLang="en-US" smtClean="0"/>
              <a:t>16</a:t>
            </a:fld>
            <a:endParaRPr kumimoji="1" lang="ja-JP" altLang="en-US"/>
          </a:p>
        </p:txBody>
      </p:sp>
      <p:graphicFrame>
        <p:nvGraphicFramePr>
          <p:cNvPr id="4" name="表 5">
            <a:extLst>
              <a:ext uri="{FF2B5EF4-FFF2-40B4-BE49-F238E27FC236}">
                <a16:creationId xmlns:a16="http://schemas.microsoft.com/office/drawing/2014/main" id="{85D8AAA4-73CC-46C6-8B3E-C540443AE514}"/>
              </a:ext>
            </a:extLst>
          </p:cNvPr>
          <p:cNvGraphicFramePr>
            <a:graphicFrameLocks noGrp="1"/>
          </p:cNvGraphicFramePr>
          <p:nvPr>
            <p:extLst>
              <p:ext uri="{D42A27DB-BD31-4B8C-83A1-F6EECF244321}">
                <p14:modId xmlns:p14="http://schemas.microsoft.com/office/powerpoint/2010/main" val="747145065"/>
              </p:ext>
            </p:extLst>
          </p:nvPr>
        </p:nvGraphicFramePr>
        <p:xfrm>
          <a:off x="3581043" y="4806755"/>
          <a:ext cx="1997676" cy="617152"/>
        </p:xfrm>
        <a:graphic>
          <a:graphicData uri="http://schemas.openxmlformats.org/drawingml/2006/table">
            <a:tbl>
              <a:tblPr firstRow="1" bandRow="1">
                <a:tableStyleId>{5C22544A-7EE6-4342-B048-85BDC9FD1C3A}</a:tableStyleId>
              </a:tblPr>
              <a:tblGrid>
                <a:gridCol w="665892">
                  <a:extLst>
                    <a:ext uri="{9D8B030D-6E8A-4147-A177-3AD203B41FA5}">
                      <a16:colId xmlns:a16="http://schemas.microsoft.com/office/drawing/2014/main" val="227177909"/>
                    </a:ext>
                  </a:extLst>
                </a:gridCol>
                <a:gridCol w="665892">
                  <a:extLst>
                    <a:ext uri="{9D8B030D-6E8A-4147-A177-3AD203B41FA5}">
                      <a16:colId xmlns:a16="http://schemas.microsoft.com/office/drawing/2014/main" val="2487371191"/>
                    </a:ext>
                  </a:extLst>
                </a:gridCol>
                <a:gridCol w="665892">
                  <a:extLst>
                    <a:ext uri="{9D8B030D-6E8A-4147-A177-3AD203B41FA5}">
                      <a16:colId xmlns:a16="http://schemas.microsoft.com/office/drawing/2014/main" val="4249141845"/>
                    </a:ext>
                  </a:extLst>
                </a:gridCol>
              </a:tblGrid>
              <a:tr h="617152">
                <a:tc>
                  <a:txBody>
                    <a:bodyPr/>
                    <a:lstStyle/>
                    <a:p>
                      <a:pPr algn="ctr"/>
                      <a:r>
                        <a:rPr kumimoji="1" lang="en-US" altLang="ja-JP" sz="2800" dirty="0">
                          <a:solidFill>
                            <a:sysClr val="windowText" lastClr="000000"/>
                          </a:solidFill>
                        </a:rPr>
                        <a:t>6</a:t>
                      </a:r>
                      <a:endParaRPr kumimoji="1" lang="ja-JP" alt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a:solidFill>
                            <a:sysClr val="windowText" lastClr="000000"/>
                          </a:solidFill>
                        </a:rPr>
                        <a:t>7</a:t>
                      </a:r>
                      <a:endParaRPr kumimoji="1" lang="ja-JP" alt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a:solidFill>
                            <a:sysClr val="windowText" lastClr="000000"/>
                          </a:solidFill>
                        </a:rPr>
                        <a:t>8</a:t>
                      </a:r>
                      <a:endParaRPr kumimoji="1" lang="ja-JP" alt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7521464"/>
                  </a:ext>
                </a:extLst>
              </a:tr>
            </a:tbl>
          </a:graphicData>
        </a:graphic>
      </p:graphicFrame>
      <p:sp>
        <p:nvSpPr>
          <p:cNvPr id="6" name="正方形/長方形 5">
            <a:extLst>
              <a:ext uri="{FF2B5EF4-FFF2-40B4-BE49-F238E27FC236}">
                <a16:creationId xmlns:a16="http://schemas.microsoft.com/office/drawing/2014/main" id="{30E5C031-E66E-41E9-B123-7853BFE495B6}"/>
              </a:ext>
            </a:extLst>
          </p:cNvPr>
          <p:cNvSpPr/>
          <p:nvPr/>
        </p:nvSpPr>
        <p:spPr>
          <a:xfrm>
            <a:off x="3937336" y="4520609"/>
            <a:ext cx="216000" cy="2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FC8EBB42-280E-4D4F-9D65-C1129C2DF09C}"/>
              </a:ext>
            </a:extLst>
          </p:cNvPr>
          <p:cNvSpPr/>
          <p:nvPr/>
        </p:nvSpPr>
        <p:spPr>
          <a:xfrm>
            <a:off x="4305068" y="4520609"/>
            <a:ext cx="216000" cy="2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8AA01A0D-5092-48E0-A272-654EA798D60C}"/>
              </a:ext>
            </a:extLst>
          </p:cNvPr>
          <p:cNvSpPr txBox="1"/>
          <p:nvPr/>
        </p:nvSpPr>
        <p:spPr>
          <a:xfrm>
            <a:off x="628650" y="5835568"/>
            <a:ext cx="7886700" cy="646331"/>
          </a:xfrm>
          <a:prstGeom prst="rect">
            <a:avLst/>
          </a:prstGeom>
          <a:noFill/>
        </p:spPr>
        <p:txBody>
          <a:bodyPr wrap="square" rtlCol="0">
            <a:spAutoFit/>
          </a:bodyPr>
          <a:lstStyle/>
          <a:p>
            <a:pPr marL="0" indent="0">
              <a:buNone/>
            </a:pPr>
            <a:r>
              <a:rPr kumimoji="1" lang="ja-JP" altLang="en-US" sz="1800" dirty="0"/>
              <a:t>　自動車を用いた撮影実験</a:t>
            </a:r>
            <a:r>
              <a:rPr kumimoji="1" lang="en-US" altLang="ja-JP" sz="1800" dirty="0"/>
              <a:t>	</a:t>
            </a:r>
            <a:r>
              <a:rPr kumimoji="1" lang="ja-JP" altLang="en-US" sz="1800" dirty="0"/>
              <a:t>報告会</a:t>
            </a:r>
            <a:endParaRPr kumimoji="1" lang="en-US" altLang="ja-JP" sz="1800" dirty="0"/>
          </a:p>
          <a:p>
            <a:pPr marL="0" indent="0">
              <a:buNone/>
            </a:pPr>
            <a:r>
              <a:rPr kumimoji="1" lang="ja-JP" altLang="en-US" dirty="0"/>
              <a:t>　実験諸元の検討，実験データの復調，プログラミングの学習，論文調査</a:t>
            </a:r>
            <a:endParaRPr kumimoji="1" lang="en-US" altLang="ja-JP" dirty="0"/>
          </a:p>
        </p:txBody>
      </p:sp>
      <p:sp>
        <p:nvSpPr>
          <p:cNvPr id="9" name="楕円 8">
            <a:extLst>
              <a:ext uri="{FF2B5EF4-FFF2-40B4-BE49-F238E27FC236}">
                <a16:creationId xmlns:a16="http://schemas.microsoft.com/office/drawing/2014/main" id="{66963F56-E4EB-48F5-8957-6F255B95DAA8}"/>
              </a:ext>
            </a:extLst>
          </p:cNvPr>
          <p:cNvSpPr/>
          <p:nvPr/>
        </p:nvSpPr>
        <p:spPr>
          <a:xfrm>
            <a:off x="3603696" y="5461521"/>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cxnSp>
        <p:nvCxnSpPr>
          <p:cNvPr id="14" name="直線矢印コネクタ 13">
            <a:extLst>
              <a:ext uri="{FF2B5EF4-FFF2-40B4-BE49-F238E27FC236}">
                <a16:creationId xmlns:a16="http://schemas.microsoft.com/office/drawing/2014/main" id="{6AE117BE-39B1-46DB-8C35-BC8E26D26F2E}"/>
              </a:ext>
            </a:extLst>
          </p:cNvPr>
          <p:cNvCxnSpPr>
            <a:cxnSpLocks/>
          </p:cNvCxnSpPr>
          <p:nvPr/>
        </p:nvCxnSpPr>
        <p:spPr>
          <a:xfrm>
            <a:off x="3863829" y="5569521"/>
            <a:ext cx="951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B37AB907-85A9-4245-B514-AF9579700CB1}"/>
              </a:ext>
            </a:extLst>
          </p:cNvPr>
          <p:cNvSpPr/>
          <p:nvPr/>
        </p:nvSpPr>
        <p:spPr>
          <a:xfrm>
            <a:off x="694841" y="5892686"/>
            <a:ext cx="216000" cy="2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A70F522D-47AB-4838-BD88-7B30FF70573B}"/>
              </a:ext>
            </a:extLst>
          </p:cNvPr>
          <p:cNvSpPr/>
          <p:nvPr/>
        </p:nvSpPr>
        <p:spPr>
          <a:xfrm>
            <a:off x="3647829" y="5892686"/>
            <a:ext cx="216000" cy="2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20" name="楕円 19">
            <a:extLst>
              <a:ext uri="{FF2B5EF4-FFF2-40B4-BE49-F238E27FC236}">
                <a16:creationId xmlns:a16="http://schemas.microsoft.com/office/drawing/2014/main" id="{868C9801-BA9D-413F-BEBD-2EC6A5CB7388}"/>
              </a:ext>
            </a:extLst>
          </p:cNvPr>
          <p:cNvSpPr/>
          <p:nvPr/>
        </p:nvSpPr>
        <p:spPr>
          <a:xfrm>
            <a:off x="694841" y="6168488"/>
            <a:ext cx="216000" cy="2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Tree>
    <p:extLst>
      <p:ext uri="{BB962C8B-B14F-4D97-AF65-F5344CB8AC3E}">
        <p14:creationId xmlns:p14="http://schemas.microsoft.com/office/powerpoint/2010/main" val="65214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a:t>
            </a:r>
            <a:r>
              <a:rPr lang="ja-JP" altLang="en-US" dirty="0"/>
              <a:t>背景：可視光通信</a:t>
            </a:r>
            <a:endParaRPr kumimoji="1" lang="ja-JP" altLang="en-US" dirty="0"/>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r>
              <a:rPr lang="en-US" altLang="ja-JP" dirty="0"/>
              <a:t>ITS</a:t>
            </a:r>
            <a:r>
              <a:rPr lang="ja-JP" altLang="en-US" dirty="0"/>
              <a:t>可視光通信を始め，送信機と受信機が移動しながら可視光通信を行う研究がなされている</a:t>
            </a:r>
            <a:endParaRPr lang="en-US" altLang="ja-JP" dirty="0"/>
          </a:p>
          <a:p>
            <a:r>
              <a:rPr lang="en-US" altLang="ja-JP" dirty="0"/>
              <a:t>ITS</a:t>
            </a:r>
            <a:r>
              <a:rPr lang="ja-JP" altLang="en-US" dirty="0"/>
              <a:t>可視光通信に関する研究のほとんどが　　送信機が受信機の前後にあるモデル</a:t>
            </a:r>
            <a:endParaRPr lang="en-US" altLang="ja-JP" dirty="0"/>
          </a:p>
          <a:p>
            <a:r>
              <a:rPr lang="ja-JP" altLang="en-US" dirty="0"/>
              <a:t>受信機が送信機を横切るモデルは少ない</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2</a:t>
            </a:fld>
            <a:endParaRPr kumimoji="1" lang="ja-JP" altLang="en-US" dirty="0"/>
          </a:p>
        </p:txBody>
      </p:sp>
      <p:pic>
        <p:nvPicPr>
          <p:cNvPr id="28" name="図 27">
            <a:extLst>
              <a:ext uri="{FF2B5EF4-FFF2-40B4-BE49-F238E27FC236}">
                <a16:creationId xmlns:a16="http://schemas.microsoft.com/office/drawing/2014/main" id="{604A7FE0-7CE8-42AD-9F47-06083AE4D6FF}"/>
              </a:ext>
            </a:extLst>
          </p:cNvPr>
          <p:cNvPicPr>
            <a:picLocks noChangeAspect="1"/>
          </p:cNvPicPr>
          <p:nvPr/>
        </p:nvPicPr>
        <p:blipFill rotWithShape="1">
          <a:blip r:embed="rId2">
            <a:extLst>
              <a:ext uri="{28A0092B-C50C-407E-A947-70E740481C1C}">
                <a14:useLocalDpi xmlns:a14="http://schemas.microsoft.com/office/drawing/2010/main" val="0"/>
              </a:ext>
            </a:extLst>
          </a:blip>
          <a:srcRect l="8068" r="51127"/>
          <a:stretch/>
        </p:blipFill>
        <p:spPr>
          <a:xfrm rot="5400000">
            <a:off x="1280274" y="4448478"/>
            <a:ext cx="2685678" cy="1093537"/>
          </a:xfrm>
          <a:prstGeom prst="rect">
            <a:avLst/>
          </a:prstGeom>
        </p:spPr>
      </p:pic>
      <p:pic>
        <p:nvPicPr>
          <p:cNvPr id="29" name="図 28">
            <a:extLst>
              <a:ext uri="{FF2B5EF4-FFF2-40B4-BE49-F238E27FC236}">
                <a16:creationId xmlns:a16="http://schemas.microsoft.com/office/drawing/2014/main" id="{8C734838-A38A-4570-B138-3713F7AD5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45641" y="4661841"/>
            <a:ext cx="1041400" cy="1010252"/>
          </a:xfrm>
          <a:prstGeom prst="rect">
            <a:avLst/>
          </a:prstGeom>
        </p:spPr>
      </p:pic>
      <p:pic>
        <p:nvPicPr>
          <p:cNvPr id="30" name="図 29">
            <a:extLst>
              <a:ext uri="{FF2B5EF4-FFF2-40B4-BE49-F238E27FC236}">
                <a16:creationId xmlns:a16="http://schemas.microsoft.com/office/drawing/2014/main" id="{E3D7E0B8-9D37-4041-B5E1-11DF03EB5444}"/>
              </a:ext>
            </a:extLst>
          </p:cNvPr>
          <p:cNvPicPr>
            <a:picLocks noChangeAspect="1"/>
          </p:cNvPicPr>
          <p:nvPr/>
        </p:nvPicPr>
        <p:blipFill rotWithShape="1">
          <a:blip r:embed="rId2">
            <a:extLst>
              <a:ext uri="{28A0092B-C50C-407E-A947-70E740481C1C}">
                <a14:useLocalDpi xmlns:a14="http://schemas.microsoft.com/office/drawing/2010/main" val="0"/>
              </a:ext>
            </a:extLst>
          </a:blip>
          <a:srcRect l="8070" r="51125"/>
          <a:stretch/>
        </p:blipFill>
        <p:spPr>
          <a:xfrm rot="5400000">
            <a:off x="5082692" y="4448475"/>
            <a:ext cx="2685678" cy="1093537"/>
          </a:xfrm>
          <a:prstGeom prst="rect">
            <a:avLst/>
          </a:prstGeom>
        </p:spPr>
      </p:pic>
      <p:pic>
        <p:nvPicPr>
          <p:cNvPr id="31" name="図 30">
            <a:extLst>
              <a:ext uri="{FF2B5EF4-FFF2-40B4-BE49-F238E27FC236}">
                <a16:creationId xmlns:a16="http://schemas.microsoft.com/office/drawing/2014/main" id="{8CB94872-1314-4A35-AD07-A8596E088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645835" y="4661841"/>
            <a:ext cx="1041400" cy="1010252"/>
          </a:xfrm>
          <a:prstGeom prst="rect">
            <a:avLst/>
          </a:prstGeom>
        </p:spPr>
      </p:pic>
      <p:pic>
        <p:nvPicPr>
          <p:cNvPr id="32" name="図 31">
            <a:extLst>
              <a:ext uri="{FF2B5EF4-FFF2-40B4-BE49-F238E27FC236}">
                <a16:creationId xmlns:a16="http://schemas.microsoft.com/office/drawing/2014/main" id="{0F50933B-6402-448C-AB16-E92F176DEE62}"/>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076343" y="3577975"/>
            <a:ext cx="561400" cy="566268"/>
          </a:xfrm>
          <a:prstGeom prst="rect">
            <a:avLst/>
          </a:prstGeom>
        </p:spPr>
      </p:pic>
      <p:pic>
        <p:nvPicPr>
          <p:cNvPr id="33" name="図 32">
            <a:extLst>
              <a:ext uri="{FF2B5EF4-FFF2-40B4-BE49-F238E27FC236}">
                <a16:creationId xmlns:a16="http://schemas.microsoft.com/office/drawing/2014/main" id="{B3BAA691-3679-496A-8B34-033F170AD665}"/>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4784556" y="4384235"/>
            <a:ext cx="561400" cy="566268"/>
          </a:xfrm>
          <a:prstGeom prst="rect">
            <a:avLst/>
          </a:prstGeom>
        </p:spPr>
      </p:pic>
      <p:cxnSp>
        <p:nvCxnSpPr>
          <p:cNvPr id="34" name="直線矢印コネクタ 33">
            <a:extLst>
              <a:ext uri="{FF2B5EF4-FFF2-40B4-BE49-F238E27FC236}">
                <a16:creationId xmlns:a16="http://schemas.microsoft.com/office/drawing/2014/main" id="{594765A4-5358-479B-99FE-3203DA6C6A44}"/>
              </a:ext>
            </a:extLst>
          </p:cNvPr>
          <p:cNvCxnSpPr>
            <a:cxnSpLocks/>
          </p:cNvCxnSpPr>
          <p:nvPr/>
        </p:nvCxnSpPr>
        <p:spPr>
          <a:xfrm>
            <a:off x="2366341" y="4191886"/>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5" name="直線矢印コネクタ 34">
            <a:extLst>
              <a:ext uri="{FF2B5EF4-FFF2-40B4-BE49-F238E27FC236}">
                <a16:creationId xmlns:a16="http://schemas.microsoft.com/office/drawing/2014/main" id="{99D26FF1-8832-4FDF-80B7-C67FD5839C6F}"/>
              </a:ext>
            </a:extLst>
          </p:cNvPr>
          <p:cNvCxnSpPr>
            <a:cxnSpLocks/>
          </p:cNvCxnSpPr>
          <p:nvPr/>
        </p:nvCxnSpPr>
        <p:spPr>
          <a:xfrm>
            <a:off x="5294002" y="4646267"/>
            <a:ext cx="506278" cy="0"/>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pic>
        <p:nvPicPr>
          <p:cNvPr id="36" name="図 35">
            <a:extLst>
              <a:ext uri="{FF2B5EF4-FFF2-40B4-BE49-F238E27FC236}">
                <a16:creationId xmlns:a16="http://schemas.microsoft.com/office/drawing/2014/main" id="{916442A5-1CD3-41D6-B2E8-D01B123F014C}"/>
              </a:ext>
            </a:extLst>
          </p:cNvPr>
          <p:cNvPicPr>
            <a:picLocks noChangeAspect="1"/>
          </p:cNvPicPr>
          <p:nvPr/>
        </p:nvPicPr>
        <p:blipFill rotWithShape="1">
          <a:blip r:embed="rId4">
            <a:extLst>
              <a:ext uri="{28A0092B-C50C-407E-A947-70E740481C1C}">
                <a14:useLocalDpi xmlns:a14="http://schemas.microsoft.com/office/drawing/2010/main" val="0"/>
              </a:ext>
            </a:extLst>
          </a:blip>
          <a:srcRect b="28770"/>
          <a:stretch/>
        </p:blipFill>
        <p:spPr>
          <a:xfrm>
            <a:off x="2085641" y="6189691"/>
            <a:ext cx="561400" cy="566268"/>
          </a:xfrm>
          <a:prstGeom prst="rect">
            <a:avLst/>
          </a:prstGeom>
        </p:spPr>
      </p:pic>
      <p:cxnSp>
        <p:nvCxnSpPr>
          <p:cNvPr id="37" name="直線矢印コネクタ 36">
            <a:extLst>
              <a:ext uri="{FF2B5EF4-FFF2-40B4-BE49-F238E27FC236}">
                <a16:creationId xmlns:a16="http://schemas.microsoft.com/office/drawing/2014/main" id="{C22CC186-00A8-4D04-910C-97923F4AD0AE}"/>
              </a:ext>
            </a:extLst>
          </p:cNvPr>
          <p:cNvCxnSpPr>
            <a:cxnSpLocks/>
          </p:cNvCxnSpPr>
          <p:nvPr/>
        </p:nvCxnSpPr>
        <p:spPr>
          <a:xfrm flipV="1">
            <a:off x="2365129" y="5726292"/>
            <a:ext cx="0" cy="406738"/>
          </a:xfrm>
          <a:prstGeom prst="straightConnector1">
            <a:avLst/>
          </a:prstGeom>
          <a:ln w="3810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306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a:t>
            </a:r>
            <a:r>
              <a:rPr lang="ja-JP" altLang="en-US" dirty="0"/>
              <a:t>背景：可視光通信</a:t>
            </a:r>
            <a:endParaRPr kumimoji="1" lang="ja-JP" altLang="en-US" dirty="0"/>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r>
              <a:rPr lang="ja-JP" altLang="en-US" dirty="0"/>
              <a:t>実用性を考えると，高速で移動する物体との可視光通信システムが必要となる</a:t>
            </a:r>
            <a:endParaRPr lang="en-US" altLang="ja-JP" dirty="0"/>
          </a:p>
          <a:p>
            <a:endParaRPr lang="en-US" altLang="ja-JP" dirty="0"/>
          </a:p>
          <a:p>
            <a:r>
              <a:rPr lang="ja-JP" altLang="en-US" dirty="0"/>
              <a:t>高速撮影技術により，高速で移動する物体からも鮮明な画像を撮影することが出来るようになった</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3</a:t>
            </a:fld>
            <a:endParaRPr kumimoji="1" lang="ja-JP" altLang="en-US" dirty="0"/>
          </a:p>
        </p:txBody>
      </p:sp>
    </p:spTree>
    <p:extLst>
      <p:ext uri="{BB962C8B-B14F-4D97-AF65-F5344CB8AC3E}">
        <p14:creationId xmlns:p14="http://schemas.microsoft.com/office/powerpoint/2010/main" val="181227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A04F2-4BB1-4F30-8691-5D494E7D41DE}"/>
              </a:ext>
            </a:extLst>
          </p:cNvPr>
          <p:cNvSpPr>
            <a:spLocks noGrp="1"/>
          </p:cNvSpPr>
          <p:nvPr>
            <p:ph type="title"/>
          </p:nvPr>
        </p:nvSpPr>
        <p:spPr/>
        <p:txBody>
          <a:bodyPr/>
          <a:lstStyle/>
          <a:p>
            <a:r>
              <a:rPr kumimoji="1" lang="ja-JP" altLang="en-US" dirty="0"/>
              <a:t>研究</a:t>
            </a:r>
            <a:r>
              <a:rPr lang="ja-JP" altLang="en-US" dirty="0"/>
              <a:t>背景：</a:t>
            </a:r>
            <a:r>
              <a:rPr kumimoji="1" lang="ja-JP" altLang="en-US" dirty="0"/>
              <a:t>可視光通信の手順</a:t>
            </a:r>
          </a:p>
        </p:txBody>
      </p:sp>
      <p:graphicFrame>
        <p:nvGraphicFramePr>
          <p:cNvPr id="6" name="コンテンツ プレースホルダー 5">
            <a:extLst>
              <a:ext uri="{FF2B5EF4-FFF2-40B4-BE49-F238E27FC236}">
                <a16:creationId xmlns:a16="http://schemas.microsoft.com/office/drawing/2014/main" id="{5EA4D4CB-EF08-4A05-BF2A-EA864C48AF5C}"/>
              </a:ext>
            </a:extLst>
          </p:cNvPr>
          <p:cNvGraphicFramePr>
            <a:graphicFrameLocks noGrp="1"/>
          </p:cNvGraphicFramePr>
          <p:nvPr>
            <p:ph sz="half" idx="1"/>
            <p:extLst>
              <p:ext uri="{D42A27DB-BD31-4B8C-83A1-F6EECF244321}">
                <p14:modId xmlns:p14="http://schemas.microsoft.com/office/powerpoint/2010/main" val="567362511"/>
              </p:ext>
            </p:extLst>
          </p:nvPr>
        </p:nvGraphicFramePr>
        <p:xfrm>
          <a:off x="628650" y="1408113"/>
          <a:ext cx="7886700" cy="1929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スライド番号プレースホルダー 4">
            <a:extLst>
              <a:ext uri="{FF2B5EF4-FFF2-40B4-BE49-F238E27FC236}">
                <a16:creationId xmlns:a16="http://schemas.microsoft.com/office/drawing/2014/main" id="{21FA628E-AB35-481E-9277-B059EEE55E03}"/>
              </a:ext>
            </a:extLst>
          </p:cNvPr>
          <p:cNvSpPr>
            <a:spLocks noGrp="1"/>
          </p:cNvSpPr>
          <p:nvPr>
            <p:ph type="sldNum" sz="quarter" idx="12"/>
          </p:nvPr>
        </p:nvSpPr>
        <p:spPr/>
        <p:txBody>
          <a:bodyPr/>
          <a:lstStyle/>
          <a:p>
            <a:fld id="{4611F9C2-6641-4325-A1B0-8726CAAFC082}" type="slidenum">
              <a:rPr kumimoji="1" lang="ja-JP" altLang="en-US" smtClean="0"/>
              <a:t>4</a:t>
            </a:fld>
            <a:endParaRPr kumimoji="1" lang="ja-JP" altLang="en-US"/>
          </a:p>
        </p:txBody>
      </p:sp>
      <p:graphicFrame>
        <p:nvGraphicFramePr>
          <p:cNvPr id="7" name="コンテンツ プレースホルダー 5">
            <a:extLst>
              <a:ext uri="{FF2B5EF4-FFF2-40B4-BE49-F238E27FC236}">
                <a16:creationId xmlns:a16="http://schemas.microsoft.com/office/drawing/2014/main" id="{4F68783A-F93C-4070-AD18-6B2692EF55A5}"/>
              </a:ext>
            </a:extLst>
          </p:cNvPr>
          <p:cNvGraphicFramePr>
            <a:graphicFrameLocks/>
          </p:cNvGraphicFramePr>
          <p:nvPr>
            <p:extLst>
              <p:ext uri="{D42A27DB-BD31-4B8C-83A1-F6EECF244321}">
                <p14:modId xmlns:p14="http://schemas.microsoft.com/office/powerpoint/2010/main" val="1837909749"/>
              </p:ext>
            </p:extLst>
          </p:nvPr>
        </p:nvGraphicFramePr>
        <p:xfrm>
          <a:off x="628650" y="4130516"/>
          <a:ext cx="7886700" cy="1390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8" name="グループ化 7">
            <a:extLst>
              <a:ext uri="{FF2B5EF4-FFF2-40B4-BE49-F238E27FC236}">
                <a16:creationId xmlns:a16="http://schemas.microsoft.com/office/drawing/2014/main" id="{EC461059-99A6-4F6B-8EB2-2528B47C3577}"/>
              </a:ext>
            </a:extLst>
          </p:cNvPr>
          <p:cNvGrpSpPr/>
          <p:nvPr/>
        </p:nvGrpSpPr>
        <p:grpSpPr>
          <a:xfrm rot="16200000">
            <a:off x="7247992" y="3375251"/>
            <a:ext cx="439221" cy="513806"/>
            <a:chOff x="5161567" y="438580"/>
            <a:chExt cx="439221" cy="513806"/>
          </a:xfrm>
        </p:grpSpPr>
        <p:sp>
          <p:nvSpPr>
            <p:cNvPr id="9" name="矢印: 右 8">
              <a:extLst>
                <a:ext uri="{FF2B5EF4-FFF2-40B4-BE49-F238E27FC236}">
                  <a16:creationId xmlns:a16="http://schemas.microsoft.com/office/drawing/2014/main" id="{E03FE178-694B-4B94-A4C7-13025613EE56}"/>
                </a:ext>
              </a:extLst>
            </p:cNvPr>
            <p:cNvSpPr/>
            <p:nvPr/>
          </p:nvSpPr>
          <p:spPr>
            <a:xfrm rot="10800000">
              <a:off x="5161567" y="438580"/>
              <a:ext cx="439221" cy="5138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矢印: 右 4">
              <a:extLst>
                <a:ext uri="{FF2B5EF4-FFF2-40B4-BE49-F238E27FC236}">
                  <a16:creationId xmlns:a16="http://schemas.microsoft.com/office/drawing/2014/main" id="{35B0FEAA-45BF-4E3E-8191-B555CD504D49}"/>
                </a:ext>
              </a:extLst>
            </p:cNvPr>
            <p:cNvSpPr txBox="1"/>
            <p:nvPr/>
          </p:nvSpPr>
          <p:spPr>
            <a:xfrm rot="21600000">
              <a:off x="5293333" y="541341"/>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p:txBody>
        </p:sp>
      </p:grpSp>
    </p:spTree>
    <p:extLst>
      <p:ext uri="{BB962C8B-B14F-4D97-AF65-F5344CB8AC3E}">
        <p14:creationId xmlns:p14="http://schemas.microsoft.com/office/powerpoint/2010/main" val="113832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A04F2-4BB1-4F30-8691-5D494E7D41DE}"/>
              </a:ext>
            </a:extLst>
          </p:cNvPr>
          <p:cNvSpPr>
            <a:spLocks noGrp="1"/>
          </p:cNvSpPr>
          <p:nvPr>
            <p:ph type="title"/>
          </p:nvPr>
        </p:nvSpPr>
        <p:spPr/>
        <p:txBody>
          <a:bodyPr/>
          <a:lstStyle/>
          <a:p>
            <a:r>
              <a:rPr kumimoji="1" lang="ja-JP" altLang="en-US" dirty="0"/>
              <a:t>研究</a:t>
            </a:r>
            <a:r>
              <a:rPr lang="ja-JP" altLang="en-US" dirty="0"/>
              <a:t>背景：</a:t>
            </a:r>
            <a:r>
              <a:rPr kumimoji="1" lang="ja-JP" altLang="en-US" dirty="0"/>
              <a:t>可視光通信の手順</a:t>
            </a:r>
          </a:p>
        </p:txBody>
      </p:sp>
      <p:graphicFrame>
        <p:nvGraphicFramePr>
          <p:cNvPr id="6" name="コンテンツ プレースホルダー 5">
            <a:extLst>
              <a:ext uri="{FF2B5EF4-FFF2-40B4-BE49-F238E27FC236}">
                <a16:creationId xmlns:a16="http://schemas.microsoft.com/office/drawing/2014/main" id="{5EA4D4CB-EF08-4A05-BF2A-EA864C48AF5C}"/>
              </a:ext>
            </a:extLst>
          </p:cNvPr>
          <p:cNvGraphicFramePr>
            <a:graphicFrameLocks noGrp="1"/>
          </p:cNvGraphicFramePr>
          <p:nvPr>
            <p:ph sz="half" idx="1"/>
          </p:nvPr>
        </p:nvGraphicFramePr>
        <p:xfrm>
          <a:off x="628650" y="1408113"/>
          <a:ext cx="7886700" cy="1929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スライド番号プレースホルダー 4">
            <a:extLst>
              <a:ext uri="{FF2B5EF4-FFF2-40B4-BE49-F238E27FC236}">
                <a16:creationId xmlns:a16="http://schemas.microsoft.com/office/drawing/2014/main" id="{21FA628E-AB35-481E-9277-B059EEE55E03}"/>
              </a:ext>
            </a:extLst>
          </p:cNvPr>
          <p:cNvSpPr>
            <a:spLocks noGrp="1"/>
          </p:cNvSpPr>
          <p:nvPr>
            <p:ph type="sldNum" sz="quarter" idx="12"/>
          </p:nvPr>
        </p:nvSpPr>
        <p:spPr/>
        <p:txBody>
          <a:bodyPr/>
          <a:lstStyle/>
          <a:p>
            <a:fld id="{4611F9C2-6641-4325-A1B0-8726CAAFC082}" type="slidenum">
              <a:rPr kumimoji="1" lang="ja-JP" altLang="en-US" smtClean="0"/>
              <a:t>5</a:t>
            </a:fld>
            <a:endParaRPr kumimoji="1" lang="ja-JP" altLang="en-US"/>
          </a:p>
        </p:txBody>
      </p:sp>
      <p:graphicFrame>
        <p:nvGraphicFramePr>
          <p:cNvPr id="7" name="コンテンツ プレースホルダー 5">
            <a:extLst>
              <a:ext uri="{FF2B5EF4-FFF2-40B4-BE49-F238E27FC236}">
                <a16:creationId xmlns:a16="http://schemas.microsoft.com/office/drawing/2014/main" id="{4F68783A-F93C-4070-AD18-6B2692EF55A5}"/>
              </a:ext>
            </a:extLst>
          </p:cNvPr>
          <p:cNvGraphicFramePr>
            <a:graphicFrameLocks/>
          </p:cNvGraphicFramePr>
          <p:nvPr/>
        </p:nvGraphicFramePr>
        <p:xfrm>
          <a:off x="628650" y="4130516"/>
          <a:ext cx="7886700" cy="1390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8" name="グループ化 7">
            <a:extLst>
              <a:ext uri="{FF2B5EF4-FFF2-40B4-BE49-F238E27FC236}">
                <a16:creationId xmlns:a16="http://schemas.microsoft.com/office/drawing/2014/main" id="{EC461059-99A6-4F6B-8EB2-2528B47C3577}"/>
              </a:ext>
            </a:extLst>
          </p:cNvPr>
          <p:cNvGrpSpPr/>
          <p:nvPr/>
        </p:nvGrpSpPr>
        <p:grpSpPr>
          <a:xfrm rot="16200000">
            <a:off x="7247992" y="3375251"/>
            <a:ext cx="439221" cy="513806"/>
            <a:chOff x="5161567" y="438580"/>
            <a:chExt cx="439221" cy="513806"/>
          </a:xfrm>
        </p:grpSpPr>
        <p:sp>
          <p:nvSpPr>
            <p:cNvPr id="9" name="矢印: 右 8">
              <a:extLst>
                <a:ext uri="{FF2B5EF4-FFF2-40B4-BE49-F238E27FC236}">
                  <a16:creationId xmlns:a16="http://schemas.microsoft.com/office/drawing/2014/main" id="{E03FE178-694B-4B94-A4C7-13025613EE56}"/>
                </a:ext>
              </a:extLst>
            </p:cNvPr>
            <p:cNvSpPr/>
            <p:nvPr/>
          </p:nvSpPr>
          <p:spPr>
            <a:xfrm rot="10800000">
              <a:off x="5161567" y="438580"/>
              <a:ext cx="439221" cy="5138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矢印: 右 4">
              <a:extLst>
                <a:ext uri="{FF2B5EF4-FFF2-40B4-BE49-F238E27FC236}">
                  <a16:creationId xmlns:a16="http://schemas.microsoft.com/office/drawing/2014/main" id="{35B0FEAA-45BF-4E3E-8191-B555CD504D49}"/>
                </a:ext>
              </a:extLst>
            </p:cNvPr>
            <p:cNvSpPr txBox="1"/>
            <p:nvPr/>
          </p:nvSpPr>
          <p:spPr>
            <a:xfrm rot="21600000">
              <a:off x="5293333" y="541341"/>
              <a:ext cx="307455" cy="308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p:txBody>
        </p:sp>
      </p:grpSp>
      <p:sp>
        <p:nvSpPr>
          <p:cNvPr id="3" name="吹き出し: 角を丸めた四角形 2">
            <a:extLst>
              <a:ext uri="{FF2B5EF4-FFF2-40B4-BE49-F238E27FC236}">
                <a16:creationId xmlns:a16="http://schemas.microsoft.com/office/drawing/2014/main" id="{5ECB6558-DCF0-4237-BC37-63A2DE73EF81}"/>
              </a:ext>
            </a:extLst>
          </p:cNvPr>
          <p:cNvSpPr/>
          <p:nvPr/>
        </p:nvSpPr>
        <p:spPr>
          <a:xfrm>
            <a:off x="328930" y="1834356"/>
            <a:ext cx="8486140" cy="2387600"/>
          </a:xfrm>
          <a:prstGeom prst="wedgeRoundRectCallout">
            <a:avLst>
              <a:gd name="adj1" fmla="val 18170"/>
              <a:gd name="adj2" fmla="val 73777"/>
              <a:gd name="adj3" fmla="val 16667"/>
            </a:avLst>
          </a:prstGeom>
          <a:solidFill>
            <a:schemeClr val="accent5">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取得画像から送信信号を復調するためには，</a:t>
            </a:r>
            <a:endParaRPr kumimoji="1" lang="en-US" altLang="ja-JP" sz="2800" dirty="0">
              <a:solidFill>
                <a:schemeClr val="tx1"/>
              </a:solidFill>
            </a:endParaRPr>
          </a:p>
          <a:p>
            <a:pPr algn="ctr"/>
            <a:r>
              <a:rPr kumimoji="1" lang="ja-JP" altLang="en-US" sz="2800" b="1" dirty="0">
                <a:solidFill>
                  <a:schemeClr val="tx1"/>
                </a:solidFill>
              </a:rPr>
              <a:t>取得画像から送信機の位置を捕捉</a:t>
            </a:r>
            <a:r>
              <a:rPr kumimoji="1" lang="ja-JP" altLang="en-US" sz="2800" dirty="0">
                <a:solidFill>
                  <a:schemeClr val="tx1"/>
                </a:solidFill>
              </a:rPr>
              <a:t>する必要がある</a:t>
            </a:r>
            <a:endParaRPr kumimoji="1" lang="en-US" altLang="ja-JP" sz="2800" dirty="0">
              <a:solidFill>
                <a:schemeClr val="tx1"/>
              </a:solidFill>
            </a:endParaRPr>
          </a:p>
        </p:txBody>
      </p:sp>
    </p:spTree>
    <p:extLst>
      <p:ext uri="{BB962C8B-B14F-4D97-AF65-F5344CB8AC3E}">
        <p14:creationId xmlns:p14="http://schemas.microsoft.com/office/powerpoint/2010/main" val="338671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16B54-9EE3-4B95-8C1E-0387512493BF}"/>
              </a:ext>
            </a:extLst>
          </p:cNvPr>
          <p:cNvSpPr>
            <a:spLocks noGrp="1"/>
          </p:cNvSpPr>
          <p:nvPr>
            <p:ph type="title"/>
          </p:nvPr>
        </p:nvSpPr>
        <p:spPr/>
        <p:txBody>
          <a:bodyPr>
            <a:normAutofit/>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27BB9FC5-9A76-4C41-99EE-AE8B2DE8DC5F}"/>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高速移動する物体から得られた取得画像から送信光源を追尾するアルゴリズムを構築する</a:t>
            </a:r>
            <a:endParaRPr lang="en-US" altLang="ja-JP" dirty="0"/>
          </a:p>
        </p:txBody>
      </p:sp>
      <p:sp>
        <p:nvSpPr>
          <p:cNvPr id="4" name="スライド番号プレースホルダー 3">
            <a:extLst>
              <a:ext uri="{FF2B5EF4-FFF2-40B4-BE49-F238E27FC236}">
                <a16:creationId xmlns:a16="http://schemas.microsoft.com/office/drawing/2014/main" id="{7D05EEAF-16A0-49AC-A02F-2785CE29E4DF}"/>
              </a:ext>
            </a:extLst>
          </p:cNvPr>
          <p:cNvSpPr>
            <a:spLocks noGrp="1"/>
          </p:cNvSpPr>
          <p:nvPr>
            <p:ph type="sldNum" sz="quarter" idx="12"/>
          </p:nvPr>
        </p:nvSpPr>
        <p:spPr/>
        <p:txBody>
          <a:bodyPr/>
          <a:lstStyle/>
          <a:p>
            <a:fld id="{4611F9C2-6641-4325-A1B0-8726CAAFC082}" type="slidenum">
              <a:rPr kumimoji="1" lang="ja-JP" altLang="en-US" smtClean="0"/>
              <a:pPr/>
              <a:t>6</a:t>
            </a:fld>
            <a:endParaRPr kumimoji="1" lang="ja-JP" altLang="en-US" dirty="0"/>
          </a:p>
        </p:txBody>
      </p:sp>
      <p:sp>
        <p:nvSpPr>
          <p:cNvPr id="5" name="四角形: 角を丸くする 4">
            <a:extLst>
              <a:ext uri="{FF2B5EF4-FFF2-40B4-BE49-F238E27FC236}">
                <a16:creationId xmlns:a16="http://schemas.microsoft.com/office/drawing/2014/main" id="{CF2A1108-95FB-4C59-BE05-9BF92D9458BC}"/>
              </a:ext>
            </a:extLst>
          </p:cNvPr>
          <p:cNvSpPr/>
          <p:nvPr/>
        </p:nvSpPr>
        <p:spPr>
          <a:xfrm>
            <a:off x="497840" y="1706648"/>
            <a:ext cx="8148320" cy="839972"/>
          </a:xfrm>
          <a:prstGeom prst="roundRect">
            <a:avLst/>
          </a:prstGeom>
          <a:solidFill>
            <a:schemeClr val="accent5">
              <a:lumMod val="60000"/>
              <a:lumOff val="4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高速移動する物体との可視光通信を可能にする</a:t>
            </a:r>
          </a:p>
        </p:txBody>
      </p:sp>
      <p:sp>
        <p:nvSpPr>
          <p:cNvPr id="7" name="矢印: 右 6">
            <a:extLst>
              <a:ext uri="{FF2B5EF4-FFF2-40B4-BE49-F238E27FC236}">
                <a16:creationId xmlns:a16="http://schemas.microsoft.com/office/drawing/2014/main" id="{2B16EFAE-4A5A-4430-9106-B5CBC749BE90}"/>
              </a:ext>
            </a:extLst>
          </p:cNvPr>
          <p:cNvSpPr/>
          <p:nvPr/>
        </p:nvSpPr>
        <p:spPr>
          <a:xfrm rot="5400000">
            <a:off x="4266634" y="3121848"/>
            <a:ext cx="610732" cy="9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896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D24B0-DF0F-47FA-973C-595F93BD6898}"/>
              </a:ext>
            </a:extLst>
          </p:cNvPr>
          <p:cNvSpPr>
            <a:spLocks noGrp="1"/>
          </p:cNvSpPr>
          <p:nvPr>
            <p:ph type="title"/>
          </p:nvPr>
        </p:nvSpPr>
        <p:spPr/>
        <p:txBody>
          <a:bodyPr/>
          <a:lstStyle/>
          <a:p>
            <a:r>
              <a:rPr kumimoji="1" lang="ja-JP" altLang="en-US" dirty="0"/>
              <a:t>研究内容</a:t>
            </a:r>
          </a:p>
        </p:txBody>
      </p:sp>
      <p:sp>
        <p:nvSpPr>
          <p:cNvPr id="3" name="コンテンツ プレースホルダー 2">
            <a:extLst>
              <a:ext uri="{FF2B5EF4-FFF2-40B4-BE49-F238E27FC236}">
                <a16:creationId xmlns:a16="http://schemas.microsoft.com/office/drawing/2014/main" id="{51ED832F-6F5D-4261-9231-577189779A1E}"/>
              </a:ext>
            </a:extLst>
          </p:cNvPr>
          <p:cNvSpPr>
            <a:spLocks noGrp="1"/>
          </p:cNvSpPr>
          <p:nvPr>
            <p:ph idx="1"/>
          </p:nvPr>
        </p:nvSpPr>
        <p:spPr/>
        <p:txBody>
          <a:bodyPr/>
          <a:lstStyle/>
          <a:p>
            <a:r>
              <a:rPr kumimoji="1" lang="ja-JP" altLang="en-US" dirty="0"/>
              <a:t>高速移動体から撮影した画像から　　　　　以下のことを行う</a:t>
            </a:r>
            <a:endParaRPr kumimoji="1" lang="en-US" altLang="ja-JP" dirty="0"/>
          </a:p>
          <a:p>
            <a:pPr lvl="1"/>
            <a:r>
              <a:rPr lang="ja-JP" altLang="en-US" dirty="0"/>
              <a:t>送信信号の復調</a:t>
            </a:r>
            <a:endParaRPr lang="en-US" altLang="ja-JP" dirty="0"/>
          </a:p>
          <a:p>
            <a:pPr lvl="1"/>
            <a:r>
              <a:rPr kumimoji="1" lang="ja-JP" altLang="en-US" dirty="0"/>
              <a:t>送信機の追尾</a:t>
            </a:r>
            <a:endParaRPr kumimoji="1" lang="en-US" altLang="ja-JP" dirty="0"/>
          </a:p>
          <a:p>
            <a:pPr lvl="1"/>
            <a:endParaRPr lang="en-US" altLang="ja-JP" dirty="0"/>
          </a:p>
          <a:p>
            <a:r>
              <a:rPr lang="ja-JP" altLang="en-US" dirty="0"/>
              <a:t>まずは送信機の捕捉を手動で行い，　　　　取得画像から復調が可能かどうか調べる</a:t>
            </a:r>
            <a:endParaRPr lang="en-US" altLang="ja-JP" dirty="0"/>
          </a:p>
          <a:p>
            <a:endParaRPr lang="en-US" altLang="ja-JP" dirty="0"/>
          </a:p>
          <a:p>
            <a:r>
              <a:rPr kumimoji="1" lang="ja-JP" altLang="en-US" dirty="0"/>
              <a:t>その後，取得画像から送信機を追尾する　　アルゴリズムを検討する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0CB54694-63DA-460E-B4E5-12AE71ABBBAD}"/>
              </a:ext>
            </a:extLst>
          </p:cNvPr>
          <p:cNvSpPr>
            <a:spLocks noGrp="1"/>
          </p:cNvSpPr>
          <p:nvPr>
            <p:ph type="sldNum" sz="quarter" idx="12"/>
          </p:nvPr>
        </p:nvSpPr>
        <p:spPr/>
        <p:txBody>
          <a:bodyPr/>
          <a:lstStyle/>
          <a:p>
            <a:fld id="{4611F9C2-6641-4325-A1B0-8726CAAFC082}" type="slidenum">
              <a:rPr kumimoji="1" lang="ja-JP" altLang="en-US" smtClean="0"/>
              <a:pPr/>
              <a:t>7</a:t>
            </a:fld>
            <a:endParaRPr kumimoji="1" lang="ja-JP" altLang="en-US" dirty="0"/>
          </a:p>
        </p:txBody>
      </p:sp>
    </p:spTree>
    <p:extLst>
      <p:ext uri="{BB962C8B-B14F-4D97-AF65-F5344CB8AC3E}">
        <p14:creationId xmlns:p14="http://schemas.microsoft.com/office/powerpoint/2010/main" val="70186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0A993-A384-4300-89A2-400ECA681E76}"/>
              </a:ext>
            </a:extLst>
          </p:cNvPr>
          <p:cNvSpPr>
            <a:spLocks noGrp="1"/>
          </p:cNvSpPr>
          <p:nvPr>
            <p:ph type="title"/>
          </p:nvPr>
        </p:nvSpPr>
        <p:spPr/>
        <p:txBody>
          <a:bodyPr/>
          <a:lstStyle/>
          <a:p>
            <a:r>
              <a:rPr kumimoji="1" lang="ja-JP" altLang="en-US" dirty="0"/>
              <a:t>実験内容</a:t>
            </a:r>
          </a:p>
        </p:txBody>
      </p:sp>
      <p:sp>
        <p:nvSpPr>
          <p:cNvPr id="3" name="コンテンツ プレースホルダー 2">
            <a:extLst>
              <a:ext uri="{FF2B5EF4-FFF2-40B4-BE49-F238E27FC236}">
                <a16:creationId xmlns:a16="http://schemas.microsoft.com/office/drawing/2014/main" id="{7A7B2875-0CAD-47D6-9820-4E2387A5049A}"/>
              </a:ext>
            </a:extLst>
          </p:cNvPr>
          <p:cNvSpPr>
            <a:spLocks noGrp="1"/>
          </p:cNvSpPr>
          <p:nvPr>
            <p:ph idx="1"/>
          </p:nvPr>
        </p:nvSpPr>
        <p:spPr/>
        <p:txBody>
          <a:bodyPr/>
          <a:lstStyle/>
          <a:p>
            <a:r>
              <a:rPr kumimoji="1" lang="ja-JP" altLang="en-US" dirty="0"/>
              <a:t>送信機には</a:t>
            </a:r>
            <a:r>
              <a:rPr kumimoji="1" lang="en-US" altLang="ja-JP" dirty="0"/>
              <a:t>LED</a:t>
            </a:r>
            <a:r>
              <a:rPr kumimoji="1" lang="ja-JP" altLang="en-US" dirty="0"/>
              <a:t>アレイを，受信機には高速度カメラを用いる</a:t>
            </a:r>
            <a:endParaRPr kumimoji="1" lang="en-US" altLang="ja-JP" dirty="0"/>
          </a:p>
          <a:p>
            <a:endParaRPr lang="en-US" altLang="ja-JP" dirty="0"/>
          </a:p>
          <a:p>
            <a:r>
              <a:rPr kumimoji="1" lang="ja-JP" altLang="en-US" dirty="0"/>
              <a:t>送信データは</a:t>
            </a:r>
            <a:r>
              <a:rPr kumimoji="1" lang="en-US" altLang="ja-JP" dirty="0"/>
              <a:t>OOK</a:t>
            </a:r>
            <a:r>
              <a:rPr lang="ja-JP" altLang="en-US" dirty="0"/>
              <a:t>変調を行い，</a:t>
            </a:r>
            <a:r>
              <a:rPr lang="en-US" altLang="ja-JP" dirty="0"/>
              <a:t>LED</a:t>
            </a:r>
            <a:r>
              <a:rPr lang="ja-JP" altLang="en-US" dirty="0"/>
              <a:t>を高速点滅させ受信機でデータを取得する</a:t>
            </a:r>
            <a:endParaRPr lang="en-US" altLang="ja-JP" dirty="0"/>
          </a:p>
          <a:p>
            <a:endParaRPr kumimoji="1" lang="en-US" altLang="ja-JP" dirty="0"/>
          </a:p>
          <a:p>
            <a:r>
              <a:rPr lang="ja-JP" altLang="en-US" dirty="0"/>
              <a:t>今回行った撮影実験では，</a:t>
            </a:r>
            <a:r>
              <a:rPr lang="en-US" altLang="ja-JP" dirty="0"/>
              <a:t>OOK</a:t>
            </a:r>
            <a:r>
              <a:rPr lang="ja-JP" altLang="en-US" dirty="0"/>
              <a:t>変調のプログラムが作成できていないため，</a:t>
            </a:r>
            <a:r>
              <a:rPr lang="en-US" altLang="ja-JP" dirty="0"/>
              <a:t>LED</a:t>
            </a:r>
            <a:r>
              <a:rPr lang="ja-JP" altLang="en-US" dirty="0"/>
              <a:t>に直接点灯情報を書き込み点滅させた</a:t>
            </a:r>
            <a:endParaRPr kumimoji="1" lang="ja-JP" altLang="en-US" dirty="0"/>
          </a:p>
        </p:txBody>
      </p:sp>
      <p:sp>
        <p:nvSpPr>
          <p:cNvPr id="4" name="スライド番号プレースホルダー 3">
            <a:extLst>
              <a:ext uri="{FF2B5EF4-FFF2-40B4-BE49-F238E27FC236}">
                <a16:creationId xmlns:a16="http://schemas.microsoft.com/office/drawing/2014/main" id="{B7C7EB41-0C80-4BBF-A63E-C1A7CFE4855D}"/>
              </a:ext>
            </a:extLst>
          </p:cNvPr>
          <p:cNvSpPr>
            <a:spLocks noGrp="1"/>
          </p:cNvSpPr>
          <p:nvPr>
            <p:ph type="sldNum" sz="quarter" idx="12"/>
          </p:nvPr>
        </p:nvSpPr>
        <p:spPr/>
        <p:txBody>
          <a:bodyPr/>
          <a:lstStyle/>
          <a:p>
            <a:fld id="{4611F9C2-6641-4325-A1B0-8726CAAFC082}" type="slidenum">
              <a:rPr kumimoji="1" lang="ja-JP" altLang="en-US" smtClean="0"/>
              <a:pPr/>
              <a:t>8</a:t>
            </a:fld>
            <a:endParaRPr kumimoji="1" lang="ja-JP" altLang="en-US" dirty="0"/>
          </a:p>
        </p:txBody>
      </p:sp>
    </p:spTree>
    <p:extLst>
      <p:ext uri="{BB962C8B-B14F-4D97-AF65-F5344CB8AC3E}">
        <p14:creationId xmlns:p14="http://schemas.microsoft.com/office/powerpoint/2010/main" val="420696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C5BBB-985C-4B72-AD16-E958BC24BCD4}"/>
              </a:ext>
            </a:extLst>
          </p:cNvPr>
          <p:cNvSpPr>
            <a:spLocks noGrp="1"/>
          </p:cNvSpPr>
          <p:nvPr>
            <p:ph type="title"/>
          </p:nvPr>
        </p:nvSpPr>
        <p:spPr/>
        <p:txBody>
          <a:bodyPr/>
          <a:lstStyle/>
          <a:p>
            <a:r>
              <a:rPr kumimoji="1" lang="ja-JP" altLang="en-US" dirty="0"/>
              <a:t>送信機の追尾</a:t>
            </a:r>
          </a:p>
        </p:txBody>
      </p:sp>
      <p:sp>
        <p:nvSpPr>
          <p:cNvPr id="3" name="コンテンツ プレースホルダー 2">
            <a:extLst>
              <a:ext uri="{FF2B5EF4-FFF2-40B4-BE49-F238E27FC236}">
                <a16:creationId xmlns:a16="http://schemas.microsoft.com/office/drawing/2014/main" id="{549ED3A7-D1EF-402C-8EF5-5349BFFAACF3}"/>
              </a:ext>
            </a:extLst>
          </p:cNvPr>
          <p:cNvSpPr>
            <a:spLocks noGrp="1"/>
          </p:cNvSpPr>
          <p:nvPr>
            <p:ph idx="1"/>
          </p:nvPr>
        </p:nvSpPr>
        <p:spPr/>
        <p:txBody>
          <a:bodyPr>
            <a:normAutofit/>
          </a:bodyPr>
          <a:lstStyle/>
          <a:p>
            <a:r>
              <a:rPr kumimoji="1" lang="ja-JP" altLang="en-US" dirty="0"/>
              <a:t>送信機を追尾するためには，撮影画像中から送信機を捕捉する必要がある</a:t>
            </a:r>
            <a:endParaRPr kumimoji="1" lang="en-US" altLang="ja-JP" dirty="0"/>
          </a:p>
          <a:p>
            <a:endParaRPr lang="en-US" altLang="ja-JP" dirty="0"/>
          </a:p>
          <a:p>
            <a:r>
              <a:rPr kumimoji="1" lang="ja-JP" altLang="en-US" dirty="0"/>
              <a:t>捕捉するために，撮影画像中で送信機だけが持つ</a:t>
            </a:r>
            <a:r>
              <a:rPr kumimoji="1" lang="ja-JP" altLang="en-US" b="1" dirty="0">
                <a:solidFill>
                  <a:srgbClr val="FF0000"/>
                </a:solidFill>
              </a:rPr>
              <a:t>特徴量</a:t>
            </a:r>
            <a:r>
              <a:rPr kumimoji="1" lang="ja-JP" altLang="en-US" dirty="0"/>
              <a:t>を調べる</a:t>
            </a:r>
            <a:endParaRPr kumimoji="1" lang="en-US" altLang="ja-JP" dirty="0"/>
          </a:p>
          <a:p>
            <a:endParaRPr lang="en-US" altLang="ja-JP" dirty="0"/>
          </a:p>
          <a:p>
            <a:r>
              <a:rPr kumimoji="1" lang="ja-JP" altLang="en-US" dirty="0"/>
              <a:t>ここで，先行研究</a:t>
            </a:r>
            <a:r>
              <a:rPr kumimoji="1" lang="en-US" altLang="ja-JP" baseline="30000" dirty="0"/>
              <a:t>[1]</a:t>
            </a:r>
            <a:r>
              <a:rPr kumimoji="1" lang="ja-JP" altLang="en-US" dirty="0"/>
              <a:t>として追尾アルゴリズムの一例を紹介する</a:t>
            </a:r>
            <a:endParaRPr kumimoji="1" lang="en-US" altLang="ja-JP" dirty="0"/>
          </a:p>
          <a:p>
            <a:pPr lvl="1"/>
            <a:r>
              <a:rPr lang="ja-JP" altLang="en-US" dirty="0"/>
              <a:t>先行研究では，送信機に</a:t>
            </a:r>
            <a:r>
              <a:rPr lang="en-US" altLang="ja-JP" dirty="0"/>
              <a:t>LED</a:t>
            </a:r>
            <a:r>
              <a:rPr lang="ja-JP" altLang="en-US" dirty="0"/>
              <a:t>アレイ，　　　　　　受信機に高速度カメラを用いている</a:t>
            </a:r>
            <a:endParaRPr kumimoji="1" lang="en-US" altLang="ja-JP" dirty="0"/>
          </a:p>
          <a:p>
            <a:endParaRPr lang="en-US" altLang="ja-JP" dirty="0"/>
          </a:p>
          <a:p>
            <a:endParaRPr kumimoji="1"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0262614F-7C71-4FB2-8D07-982BF5032CD9}"/>
              </a:ext>
            </a:extLst>
          </p:cNvPr>
          <p:cNvSpPr>
            <a:spLocks noGrp="1"/>
          </p:cNvSpPr>
          <p:nvPr>
            <p:ph type="sldNum" sz="quarter" idx="12"/>
          </p:nvPr>
        </p:nvSpPr>
        <p:spPr/>
        <p:txBody>
          <a:bodyPr/>
          <a:lstStyle/>
          <a:p>
            <a:fld id="{4611F9C2-6641-4325-A1B0-8726CAAFC082}" type="slidenum">
              <a:rPr kumimoji="1" lang="ja-JP" altLang="en-US" smtClean="0"/>
              <a:pPr/>
              <a:t>9</a:t>
            </a:fld>
            <a:endParaRPr kumimoji="1" lang="ja-JP" altLang="en-US" dirty="0"/>
          </a:p>
        </p:txBody>
      </p:sp>
      <p:sp>
        <p:nvSpPr>
          <p:cNvPr id="5" name="テキスト ボックス 4">
            <a:extLst>
              <a:ext uri="{FF2B5EF4-FFF2-40B4-BE49-F238E27FC236}">
                <a16:creationId xmlns:a16="http://schemas.microsoft.com/office/drawing/2014/main" id="{4B5E8B45-825D-4391-825D-55737799B486}"/>
              </a:ext>
            </a:extLst>
          </p:cNvPr>
          <p:cNvSpPr txBox="1"/>
          <p:nvPr/>
        </p:nvSpPr>
        <p:spPr>
          <a:xfrm>
            <a:off x="628650" y="5613400"/>
            <a:ext cx="7886700" cy="923330"/>
          </a:xfrm>
          <a:prstGeom prst="rect">
            <a:avLst/>
          </a:prstGeom>
          <a:noFill/>
        </p:spPr>
        <p:txBody>
          <a:bodyPr wrap="square" rtlCol="0">
            <a:spAutoFit/>
          </a:bodyPr>
          <a:lstStyle/>
          <a:p>
            <a:pPr marL="0" indent="0">
              <a:buNone/>
            </a:pPr>
            <a:r>
              <a:rPr kumimoji="1" lang="en-US" altLang="ja-JP" sz="1800" dirty="0"/>
              <a:t>[1]</a:t>
            </a:r>
            <a:r>
              <a:rPr lang="ja-JP" altLang="en-US" sz="1800" dirty="0"/>
              <a:t> </a:t>
            </a:r>
            <a:endParaRPr lang="en-US" altLang="ja-JP" sz="1800" dirty="0"/>
          </a:p>
          <a:p>
            <a:pPr marL="0" indent="0">
              <a:buNone/>
            </a:pPr>
            <a:r>
              <a:rPr lang="ja-JP" altLang="en-US" sz="1800" dirty="0"/>
              <a:t>「</a:t>
            </a:r>
            <a:r>
              <a:rPr kumimoji="1" lang="ja-JP" altLang="en-US" sz="1800" dirty="0"/>
              <a:t>路車間可視光通信のための時間及び空間方向の勾配値を特徴量とした</a:t>
            </a:r>
            <a:r>
              <a:rPr kumimoji="1" lang="en-US" altLang="ja-JP" sz="1800" dirty="0"/>
              <a:t>LED</a:t>
            </a:r>
            <a:r>
              <a:rPr kumimoji="1" lang="ja-JP" altLang="en-US" sz="1800" dirty="0"/>
              <a:t>アレイ捕捉手法」，臼井俊亮，修士論文，</a:t>
            </a:r>
            <a:r>
              <a:rPr kumimoji="1" lang="en-US" altLang="ja-JP" sz="1800" dirty="0"/>
              <a:t>(2014)</a:t>
            </a:r>
          </a:p>
        </p:txBody>
      </p:sp>
    </p:spTree>
    <p:extLst>
      <p:ext uri="{BB962C8B-B14F-4D97-AF65-F5344CB8AC3E}">
        <p14:creationId xmlns:p14="http://schemas.microsoft.com/office/powerpoint/2010/main" val="405795497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935</Words>
  <Application>Microsoft Office PowerPoint</Application>
  <PresentationFormat>画面に合わせる (4:3)</PresentationFormat>
  <Paragraphs>155</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游ゴシック</vt:lpstr>
      <vt:lpstr>Arial</vt:lpstr>
      <vt:lpstr>Calibri</vt:lpstr>
      <vt:lpstr>Calibri Light</vt:lpstr>
      <vt:lpstr>Verdana</vt:lpstr>
      <vt:lpstr>Wingdings</vt:lpstr>
      <vt:lpstr>Office テーマ</vt:lpstr>
      <vt:lpstr>高速移動する送信光源を 追尾するアルゴリズムの 構築と実験</vt:lpstr>
      <vt:lpstr>研究背景：可視光通信</vt:lpstr>
      <vt:lpstr>研究背景：可視光通信</vt:lpstr>
      <vt:lpstr>研究背景：可視光通信の手順</vt:lpstr>
      <vt:lpstr>研究背景：可視光通信の手順</vt:lpstr>
      <vt:lpstr>研究目的</vt:lpstr>
      <vt:lpstr>研究内容</vt:lpstr>
      <vt:lpstr>実験内容</vt:lpstr>
      <vt:lpstr>送信機の追尾</vt:lpstr>
      <vt:lpstr>先行研究：特徴量の調査</vt:lpstr>
      <vt:lpstr>先行研究：時空間断面画像</vt:lpstr>
      <vt:lpstr>先行研究：送信光の特徴</vt:lpstr>
      <vt:lpstr>本研究と先行研究との比較</vt:lpstr>
      <vt:lpstr>本研究における特徴量の考察</vt:lpstr>
      <vt:lpstr>まとめ</vt:lpstr>
      <vt:lpstr>今後の展望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中村 建翔</dc:creator>
  <cp:lastModifiedBy>中村 建翔</cp:lastModifiedBy>
  <cp:revision>61</cp:revision>
  <dcterms:created xsi:type="dcterms:W3CDTF">2021-06-04T04:13:52Z</dcterms:created>
  <dcterms:modified xsi:type="dcterms:W3CDTF">2021-06-09T23:22:34Z</dcterms:modified>
</cp:coreProperties>
</file>