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9" r:id="rId3"/>
    <p:sldId id="270" r:id="rId4"/>
    <p:sldId id="269" r:id="rId5"/>
    <p:sldId id="265" r:id="rId6"/>
    <p:sldId id="260" r:id="rId7"/>
    <p:sldId id="274" r:id="rId8"/>
    <p:sldId id="277" r:id="rId9"/>
    <p:sldId id="281" r:id="rId10"/>
    <p:sldId id="279" r:id="rId11"/>
    <p:sldId id="261" r:id="rId12"/>
    <p:sldId id="271" r:id="rId13"/>
    <p:sldId id="283" r:id="rId14"/>
    <p:sldId id="288" r:id="rId15"/>
    <p:sldId id="291" r:id="rId16"/>
    <p:sldId id="293" r:id="rId17"/>
    <p:sldId id="292" r:id="rId18"/>
    <p:sldId id="285" r:id="rId19"/>
    <p:sldId id="272" r:id="rId20"/>
    <p:sldId id="28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DDE0C72C-075A-4C30-A0E7-506C5F8C2760}">
          <p14:sldIdLst>
            <p14:sldId id="256"/>
          </p14:sldIdLst>
        </p14:section>
        <p14:section name="本文" id="{FACCB9E6-93CC-4974-8C68-D507726A6E5D}">
          <p14:sldIdLst>
            <p14:sldId id="259"/>
            <p14:sldId id="270"/>
            <p14:sldId id="269"/>
            <p14:sldId id="265"/>
            <p14:sldId id="260"/>
            <p14:sldId id="274"/>
            <p14:sldId id="277"/>
            <p14:sldId id="281"/>
            <p14:sldId id="279"/>
            <p14:sldId id="261"/>
            <p14:sldId id="271"/>
            <p14:sldId id="283"/>
            <p14:sldId id="288"/>
            <p14:sldId id="291"/>
            <p14:sldId id="293"/>
            <p14:sldId id="292"/>
            <p14:sldId id="285"/>
            <p14:sldId id="27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6" autoAdjust="0"/>
    <p:restoredTop sz="94660"/>
  </p:normalViewPr>
  <p:slideViewPr>
    <p:cSldViewPr snapToGrid="0">
      <p:cViewPr varScale="1">
        <p:scale>
          <a:sx n="77" d="100"/>
          <a:sy n="77" d="100"/>
        </p:scale>
        <p:origin x="84"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359A3E-92CA-47C9-A1B2-B9C687592FD7}" type="doc">
      <dgm:prSet loTypeId="urn:microsoft.com/office/officeart/2005/8/layout/process1" loCatId="process" qsTypeId="urn:microsoft.com/office/officeart/2005/8/quickstyle/simple1" qsCatId="simple" csTypeId="urn:microsoft.com/office/officeart/2005/8/colors/accent1_2" csCatId="accent1" phldr="1"/>
      <dgm:spPr/>
    </dgm:pt>
    <dgm:pt modelId="{B42B22C0-93E6-49E4-B254-D27582E1EE21}">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送信信号</a:t>
          </a:r>
        </a:p>
      </dgm:t>
    </dgm:pt>
    <dgm:pt modelId="{8772AC6E-0002-476C-A99B-1CF185B40131}" type="parTrans" cxnId="{6DCE5569-F7CB-4EC3-BD40-E010CECAF546}">
      <dgm:prSet/>
      <dgm:spPr/>
      <dgm:t>
        <a:bodyPr/>
        <a:lstStyle/>
        <a:p>
          <a:endParaRPr kumimoji="1" lang="ja-JP" altLang="en-US"/>
        </a:p>
      </dgm:t>
    </dgm:pt>
    <dgm:pt modelId="{A429BCE7-8C3C-4A12-9B75-7FD4589A4733}" type="sibTrans" cxnId="{6DCE5569-F7CB-4EC3-BD40-E010CECAF546}">
      <dgm:prSet/>
      <dgm:spPr/>
      <dgm:t>
        <a:bodyPr/>
        <a:lstStyle/>
        <a:p>
          <a:endParaRPr kumimoji="1" lang="ja-JP" altLang="en-US"/>
        </a:p>
      </dgm:t>
    </dgm:pt>
    <dgm:pt modelId="{D5FF4204-EAC7-4C93-B7F4-D3C1F8D9126B}">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変調</a:t>
          </a:r>
        </a:p>
      </dgm:t>
    </dgm:pt>
    <dgm:pt modelId="{679EBA90-6851-4D34-872B-77BFAB292F1B}" type="parTrans" cxnId="{7594EDE5-BB2C-4308-884D-40A1E26CDEA8}">
      <dgm:prSet/>
      <dgm:spPr/>
      <dgm:t>
        <a:bodyPr/>
        <a:lstStyle/>
        <a:p>
          <a:endParaRPr kumimoji="1" lang="ja-JP" altLang="en-US"/>
        </a:p>
      </dgm:t>
    </dgm:pt>
    <dgm:pt modelId="{D1A3F535-3C2D-4B79-8324-3883A31B7ED1}" type="sibTrans" cxnId="{7594EDE5-BB2C-4308-884D-40A1E26CDEA8}">
      <dgm:prSet/>
      <dgm:spPr/>
      <dgm:t>
        <a:bodyPr/>
        <a:lstStyle/>
        <a:p>
          <a:endParaRPr kumimoji="1" lang="ja-JP" altLang="en-US"/>
        </a:p>
      </dgm:t>
    </dgm:pt>
    <dgm:pt modelId="{98B6BAC3-C8BA-48DB-A0CA-27C8261DE43F}">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送信機（</a:t>
          </a:r>
          <a:r>
            <a:rPr kumimoji="1" lang="en-US" altLang="ja-JP" b="1" dirty="0">
              <a:solidFill>
                <a:schemeClr val="tx1"/>
              </a:solidFill>
            </a:rPr>
            <a:t>LED</a:t>
          </a:r>
          <a:r>
            <a:rPr kumimoji="1" lang="ja-JP" altLang="en-US" b="1" dirty="0">
              <a:solidFill>
                <a:schemeClr val="tx1"/>
              </a:solidFill>
            </a:rPr>
            <a:t>）</a:t>
          </a:r>
        </a:p>
      </dgm:t>
    </dgm:pt>
    <dgm:pt modelId="{A2CC14C6-0C8B-46AE-BE47-32B9E393EE20}" type="parTrans" cxnId="{3235CDEB-DF8A-4639-8A6A-5CF29AC6CECF}">
      <dgm:prSet/>
      <dgm:spPr/>
      <dgm:t>
        <a:bodyPr/>
        <a:lstStyle/>
        <a:p>
          <a:endParaRPr kumimoji="1" lang="ja-JP" altLang="en-US"/>
        </a:p>
      </dgm:t>
    </dgm:pt>
    <dgm:pt modelId="{B7E0FC5C-E8B6-47C2-BAA7-379DE412E7D7}" type="sibTrans" cxnId="{3235CDEB-DF8A-4639-8A6A-5CF29AC6CECF}">
      <dgm:prSet/>
      <dgm:spPr/>
      <dgm:t>
        <a:bodyPr/>
        <a:lstStyle/>
        <a:p>
          <a:endParaRPr kumimoji="1" lang="ja-JP" altLang="en-US"/>
        </a:p>
      </dgm:t>
    </dgm:pt>
    <dgm:pt modelId="{C7B1953E-57DE-4BBD-912E-CDECDEB38636}" type="pres">
      <dgm:prSet presAssocID="{51359A3E-92CA-47C9-A1B2-B9C687592FD7}" presName="Name0" presStyleCnt="0">
        <dgm:presLayoutVars>
          <dgm:dir/>
          <dgm:resizeHandles val="exact"/>
        </dgm:presLayoutVars>
      </dgm:prSet>
      <dgm:spPr/>
    </dgm:pt>
    <dgm:pt modelId="{81FC24B5-18D8-4377-B6B6-B2C58268F948}" type="pres">
      <dgm:prSet presAssocID="{B42B22C0-93E6-49E4-B254-D27582E1EE21}" presName="node" presStyleLbl="node1" presStyleIdx="0" presStyleCnt="3">
        <dgm:presLayoutVars>
          <dgm:bulletEnabled val="1"/>
        </dgm:presLayoutVars>
      </dgm:prSet>
      <dgm:spPr/>
    </dgm:pt>
    <dgm:pt modelId="{0F5D93B3-3396-4B57-A559-758300ACEDE3}" type="pres">
      <dgm:prSet presAssocID="{A429BCE7-8C3C-4A12-9B75-7FD4589A4733}" presName="sibTrans" presStyleLbl="sibTrans2D1" presStyleIdx="0" presStyleCnt="2"/>
      <dgm:spPr/>
    </dgm:pt>
    <dgm:pt modelId="{007AC589-1A47-4002-AA1C-27748F83751C}" type="pres">
      <dgm:prSet presAssocID="{A429BCE7-8C3C-4A12-9B75-7FD4589A4733}" presName="connectorText" presStyleLbl="sibTrans2D1" presStyleIdx="0" presStyleCnt="2"/>
      <dgm:spPr/>
    </dgm:pt>
    <dgm:pt modelId="{B1B3D2A5-03AE-4CFA-BFB0-96BF7DC185F1}" type="pres">
      <dgm:prSet presAssocID="{D5FF4204-EAC7-4C93-B7F4-D3C1F8D9126B}" presName="node" presStyleLbl="node1" presStyleIdx="1" presStyleCnt="3">
        <dgm:presLayoutVars>
          <dgm:bulletEnabled val="1"/>
        </dgm:presLayoutVars>
      </dgm:prSet>
      <dgm:spPr/>
    </dgm:pt>
    <dgm:pt modelId="{C6266FBD-48D5-4BEF-994D-806F6D4B882C}" type="pres">
      <dgm:prSet presAssocID="{D1A3F535-3C2D-4B79-8324-3883A31B7ED1}" presName="sibTrans" presStyleLbl="sibTrans2D1" presStyleIdx="1" presStyleCnt="2"/>
      <dgm:spPr/>
    </dgm:pt>
    <dgm:pt modelId="{14E68182-C8F0-48D5-9221-C391C0B4538D}" type="pres">
      <dgm:prSet presAssocID="{D1A3F535-3C2D-4B79-8324-3883A31B7ED1}" presName="connectorText" presStyleLbl="sibTrans2D1" presStyleIdx="1" presStyleCnt="2"/>
      <dgm:spPr/>
    </dgm:pt>
    <dgm:pt modelId="{355D5A5F-6736-4A63-B5AB-A61B50149A48}" type="pres">
      <dgm:prSet presAssocID="{98B6BAC3-C8BA-48DB-A0CA-27C8261DE43F}" presName="node" presStyleLbl="node1" presStyleIdx="2" presStyleCnt="3">
        <dgm:presLayoutVars>
          <dgm:bulletEnabled val="1"/>
        </dgm:presLayoutVars>
      </dgm:prSet>
      <dgm:spPr/>
    </dgm:pt>
  </dgm:ptLst>
  <dgm:cxnLst>
    <dgm:cxn modelId="{A80F320B-BCD3-45BE-A239-529CCFCED11F}" type="presOf" srcId="{B42B22C0-93E6-49E4-B254-D27582E1EE21}" destId="{81FC24B5-18D8-4377-B6B6-B2C58268F948}" srcOrd="0" destOrd="0" presId="urn:microsoft.com/office/officeart/2005/8/layout/process1"/>
    <dgm:cxn modelId="{D4C63230-BD19-4C34-B51F-B6087B18F8C5}" type="presOf" srcId="{D1A3F535-3C2D-4B79-8324-3883A31B7ED1}" destId="{14E68182-C8F0-48D5-9221-C391C0B4538D}" srcOrd="1" destOrd="0" presId="urn:microsoft.com/office/officeart/2005/8/layout/process1"/>
    <dgm:cxn modelId="{BF461739-B88F-4838-A498-E732EC428091}" type="presOf" srcId="{A429BCE7-8C3C-4A12-9B75-7FD4589A4733}" destId="{007AC589-1A47-4002-AA1C-27748F83751C}" srcOrd="1" destOrd="0" presId="urn:microsoft.com/office/officeart/2005/8/layout/process1"/>
    <dgm:cxn modelId="{6DCE5569-F7CB-4EC3-BD40-E010CECAF546}" srcId="{51359A3E-92CA-47C9-A1B2-B9C687592FD7}" destId="{B42B22C0-93E6-49E4-B254-D27582E1EE21}" srcOrd="0" destOrd="0" parTransId="{8772AC6E-0002-476C-A99B-1CF185B40131}" sibTransId="{A429BCE7-8C3C-4A12-9B75-7FD4589A4733}"/>
    <dgm:cxn modelId="{E0C7E36D-212F-4072-83A7-D810DF5B1BE9}" type="presOf" srcId="{98B6BAC3-C8BA-48DB-A0CA-27C8261DE43F}" destId="{355D5A5F-6736-4A63-B5AB-A61B50149A48}" srcOrd="0" destOrd="0" presId="urn:microsoft.com/office/officeart/2005/8/layout/process1"/>
    <dgm:cxn modelId="{FE3F6552-04D6-4AAB-97D5-82F05E9F1032}" type="presOf" srcId="{D1A3F535-3C2D-4B79-8324-3883A31B7ED1}" destId="{C6266FBD-48D5-4BEF-994D-806F6D4B882C}" srcOrd="0" destOrd="0" presId="urn:microsoft.com/office/officeart/2005/8/layout/process1"/>
    <dgm:cxn modelId="{E3B61EB8-B4FA-448F-8A59-E4FEE412C908}" type="presOf" srcId="{D5FF4204-EAC7-4C93-B7F4-D3C1F8D9126B}" destId="{B1B3D2A5-03AE-4CFA-BFB0-96BF7DC185F1}" srcOrd="0" destOrd="0" presId="urn:microsoft.com/office/officeart/2005/8/layout/process1"/>
    <dgm:cxn modelId="{A15F98D9-C474-4202-924E-C85CFC54EB47}" type="presOf" srcId="{A429BCE7-8C3C-4A12-9B75-7FD4589A4733}" destId="{0F5D93B3-3396-4B57-A559-758300ACEDE3}" srcOrd="0" destOrd="0" presId="urn:microsoft.com/office/officeart/2005/8/layout/process1"/>
    <dgm:cxn modelId="{7594EDE5-BB2C-4308-884D-40A1E26CDEA8}" srcId="{51359A3E-92CA-47C9-A1B2-B9C687592FD7}" destId="{D5FF4204-EAC7-4C93-B7F4-D3C1F8D9126B}" srcOrd="1" destOrd="0" parTransId="{679EBA90-6851-4D34-872B-77BFAB292F1B}" sibTransId="{D1A3F535-3C2D-4B79-8324-3883A31B7ED1}"/>
    <dgm:cxn modelId="{3235CDEB-DF8A-4639-8A6A-5CF29AC6CECF}" srcId="{51359A3E-92CA-47C9-A1B2-B9C687592FD7}" destId="{98B6BAC3-C8BA-48DB-A0CA-27C8261DE43F}" srcOrd="2" destOrd="0" parTransId="{A2CC14C6-0C8B-46AE-BE47-32B9E393EE20}" sibTransId="{B7E0FC5C-E8B6-47C2-BAA7-379DE412E7D7}"/>
    <dgm:cxn modelId="{E54996F9-4048-4815-AF71-B429AB0CFA2A}" type="presOf" srcId="{51359A3E-92CA-47C9-A1B2-B9C687592FD7}" destId="{C7B1953E-57DE-4BBD-912E-CDECDEB38636}" srcOrd="0" destOrd="0" presId="urn:microsoft.com/office/officeart/2005/8/layout/process1"/>
    <dgm:cxn modelId="{076064CA-0E74-4467-B340-4CE47160A960}" type="presParOf" srcId="{C7B1953E-57DE-4BBD-912E-CDECDEB38636}" destId="{81FC24B5-18D8-4377-B6B6-B2C58268F948}" srcOrd="0" destOrd="0" presId="urn:microsoft.com/office/officeart/2005/8/layout/process1"/>
    <dgm:cxn modelId="{DC8472BA-6E5B-4AAA-9FBF-6316A94782A0}" type="presParOf" srcId="{C7B1953E-57DE-4BBD-912E-CDECDEB38636}" destId="{0F5D93B3-3396-4B57-A559-758300ACEDE3}" srcOrd="1" destOrd="0" presId="urn:microsoft.com/office/officeart/2005/8/layout/process1"/>
    <dgm:cxn modelId="{A1A4DE7B-3DF5-45D4-8B53-E1D56C0AE458}" type="presParOf" srcId="{0F5D93B3-3396-4B57-A559-758300ACEDE3}" destId="{007AC589-1A47-4002-AA1C-27748F83751C}" srcOrd="0" destOrd="0" presId="urn:microsoft.com/office/officeart/2005/8/layout/process1"/>
    <dgm:cxn modelId="{CA707C3B-DD98-40FA-BE9A-64081A0514C2}" type="presParOf" srcId="{C7B1953E-57DE-4BBD-912E-CDECDEB38636}" destId="{B1B3D2A5-03AE-4CFA-BFB0-96BF7DC185F1}" srcOrd="2" destOrd="0" presId="urn:microsoft.com/office/officeart/2005/8/layout/process1"/>
    <dgm:cxn modelId="{DBAA33F4-9162-436A-896E-00EC21BE729F}" type="presParOf" srcId="{C7B1953E-57DE-4BBD-912E-CDECDEB38636}" destId="{C6266FBD-48D5-4BEF-994D-806F6D4B882C}" srcOrd="3" destOrd="0" presId="urn:microsoft.com/office/officeart/2005/8/layout/process1"/>
    <dgm:cxn modelId="{3AF051C2-CC19-4A3A-93A7-732ADA915D20}" type="presParOf" srcId="{C6266FBD-48D5-4BEF-994D-806F6D4B882C}" destId="{14E68182-C8F0-48D5-9221-C391C0B4538D}" srcOrd="0" destOrd="0" presId="urn:microsoft.com/office/officeart/2005/8/layout/process1"/>
    <dgm:cxn modelId="{56F3718F-FD15-4FB6-A794-0417CBB88275}" type="presParOf" srcId="{C7B1953E-57DE-4BBD-912E-CDECDEB38636}" destId="{355D5A5F-6736-4A63-B5AB-A61B50149A4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59A3E-92CA-47C9-A1B2-B9C687592FD7}" type="doc">
      <dgm:prSet loTypeId="urn:microsoft.com/office/officeart/2005/8/layout/process1" loCatId="process" qsTypeId="urn:microsoft.com/office/officeart/2005/8/quickstyle/simple1" qsCatId="simple" csTypeId="urn:microsoft.com/office/officeart/2005/8/colors/accent1_2" csCatId="accent1" phldr="1"/>
      <dgm:spPr/>
    </dgm:pt>
    <dgm:pt modelId="{B42B22C0-93E6-49E4-B254-D27582E1EE21}">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受信機　（カメラ）</a:t>
          </a:r>
        </a:p>
      </dgm:t>
    </dgm:pt>
    <dgm:pt modelId="{8772AC6E-0002-476C-A99B-1CF185B40131}" type="parTrans" cxnId="{6DCE5569-F7CB-4EC3-BD40-E010CECAF546}">
      <dgm:prSet/>
      <dgm:spPr/>
      <dgm:t>
        <a:bodyPr/>
        <a:lstStyle/>
        <a:p>
          <a:endParaRPr kumimoji="1" lang="ja-JP" altLang="en-US"/>
        </a:p>
      </dgm:t>
    </dgm:pt>
    <dgm:pt modelId="{A429BCE7-8C3C-4A12-9B75-7FD4589A4733}" type="sibTrans" cxnId="{6DCE5569-F7CB-4EC3-BD40-E010CECAF546}">
      <dgm:prSet/>
      <dgm:spPr/>
      <dgm:t>
        <a:bodyPr/>
        <a:lstStyle/>
        <a:p>
          <a:endParaRPr kumimoji="1" lang="ja-JP" altLang="en-US"/>
        </a:p>
      </dgm:t>
    </dgm:pt>
    <dgm:pt modelId="{D5FF4204-EAC7-4C93-B7F4-D3C1F8D9126B}">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復調</a:t>
          </a:r>
        </a:p>
      </dgm:t>
    </dgm:pt>
    <dgm:pt modelId="{679EBA90-6851-4D34-872B-77BFAB292F1B}" type="parTrans" cxnId="{7594EDE5-BB2C-4308-884D-40A1E26CDEA8}">
      <dgm:prSet/>
      <dgm:spPr/>
      <dgm:t>
        <a:bodyPr/>
        <a:lstStyle/>
        <a:p>
          <a:endParaRPr kumimoji="1" lang="ja-JP" altLang="en-US"/>
        </a:p>
      </dgm:t>
    </dgm:pt>
    <dgm:pt modelId="{D1A3F535-3C2D-4B79-8324-3883A31B7ED1}" type="sibTrans" cxnId="{7594EDE5-BB2C-4308-884D-40A1E26CDEA8}">
      <dgm:prSet/>
      <dgm:spPr/>
      <dgm:t>
        <a:bodyPr/>
        <a:lstStyle/>
        <a:p>
          <a:endParaRPr kumimoji="1" lang="ja-JP" altLang="en-US"/>
        </a:p>
      </dgm:t>
    </dgm:pt>
    <dgm:pt modelId="{98B6BAC3-C8BA-48DB-A0CA-27C8261DE43F}">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受信信号</a:t>
          </a:r>
        </a:p>
      </dgm:t>
    </dgm:pt>
    <dgm:pt modelId="{A2CC14C6-0C8B-46AE-BE47-32B9E393EE20}" type="parTrans" cxnId="{3235CDEB-DF8A-4639-8A6A-5CF29AC6CECF}">
      <dgm:prSet/>
      <dgm:spPr/>
      <dgm:t>
        <a:bodyPr/>
        <a:lstStyle/>
        <a:p>
          <a:endParaRPr kumimoji="1" lang="ja-JP" altLang="en-US"/>
        </a:p>
      </dgm:t>
    </dgm:pt>
    <dgm:pt modelId="{B7E0FC5C-E8B6-47C2-BAA7-379DE412E7D7}" type="sibTrans" cxnId="{3235CDEB-DF8A-4639-8A6A-5CF29AC6CECF}">
      <dgm:prSet/>
      <dgm:spPr/>
      <dgm:t>
        <a:bodyPr/>
        <a:lstStyle/>
        <a:p>
          <a:endParaRPr kumimoji="1" lang="ja-JP" altLang="en-US"/>
        </a:p>
      </dgm:t>
    </dgm:pt>
    <dgm:pt modelId="{C7B1953E-57DE-4BBD-912E-CDECDEB38636}" type="pres">
      <dgm:prSet presAssocID="{51359A3E-92CA-47C9-A1B2-B9C687592FD7}" presName="Name0" presStyleCnt="0">
        <dgm:presLayoutVars>
          <dgm:dir val="rev"/>
          <dgm:resizeHandles val="exact"/>
        </dgm:presLayoutVars>
      </dgm:prSet>
      <dgm:spPr/>
    </dgm:pt>
    <dgm:pt modelId="{81FC24B5-18D8-4377-B6B6-B2C58268F948}" type="pres">
      <dgm:prSet presAssocID="{B42B22C0-93E6-49E4-B254-D27582E1EE21}" presName="node" presStyleLbl="node1" presStyleIdx="0" presStyleCnt="3">
        <dgm:presLayoutVars>
          <dgm:bulletEnabled val="1"/>
        </dgm:presLayoutVars>
      </dgm:prSet>
      <dgm:spPr/>
    </dgm:pt>
    <dgm:pt modelId="{0F5D93B3-3396-4B57-A559-758300ACEDE3}" type="pres">
      <dgm:prSet presAssocID="{A429BCE7-8C3C-4A12-9B75-7FD4589A4733}" presName="sibTrans" presStyleLbl="sibTrans2D1" presStyleIdx="0" presStyleCnt="2"/>
      <dgm:spPr/>
    </dgm:pt>
    <dgm:pt modelId="{007AC589-1A47-4002-AA1C-27748F83751C}" type="pres">
      <dgm:prSet presAssocID="{A429BCE7-8C3C-4A12-9B75-7FD4589A4733}" presName="connectorText" presStyleLbl="sibTrans2D1" presStyleIdx="0" presStyleCnt="2"/>
      <dgm:spPr/>
    </dgm:pt>
    <dgm:pt modelId="{B1B3D2A5-03AE-4CFA-BFB0-96BF7DC185F1}" type="pres">
      <dgm:prSet presAssocID="{D5FF4204-EAC7-4C93-B7F4-D3C1F8D9126B}" presName="node" presStyleLbl="node1" presStyleIdx="1" presStyleCnt="3">
        <dgm:presLayoutVars>
          <dgm:bulletEnabled val="1"/>
        </dgm:presLayoutVars>
      </dgm:prSet>
      <dgm:spPr/>
    </dgm:pt>
    <dgm:pt modelId="{C6266FBD-48D5-4BEF-994D-806F6D4B882C}" type="pres">
      <dgm:prSet presAssocID="{D1A3F535-3C2D-4B79-8324-3883A31B7ED1}" presName="sibTrans" presStyleLbl="sibTrans2D1" presStyleIdx="1" presStyleCnt="2"/>
      <dgm:spPr/>
    </dgm:pt>
    <dgm:pt modelId="{14E68182-C8F0-48D5-9221-C391C0B4538D}" type="pres">
      <dgm:prSet presAssocID="{D1A3F535-3C2D-4B79-8324-3883A31B7ED1}" presName="connectorText" presStyleLbl="sibTrans2D1" presStyleIdx="1" presStyleCnt="2"/>
      <dgm:spPr/>
    </dgm:pt>
    <dgm:pt modelId="{355D5A5F-6736-4A63-B5AB-A61B50149A48}" type="pres">
      <dgm:prSet presAssocID="{98B6BAC3-C8BA-48DB-A0CA-27C8261DE43F}" presName="node" presStyleLbl="node1" presStyleIdx="2" presStyleCnt="3">
        <dgm:presLayoutVars>
          <dgm:bulletEnabled val="1"/>
        </dgm:presLayoutVars>
      </dgm:prSet>
      <dgm:spPr/>
    </dgm:pt>
  </dgm:ptLst>
  <dgm:cxnLst>
    <dgm:cxn modelId="{A80F320B-BCD3-45BE-A239-529CCFCED11F}" type="presOf" srcId="{B42B22C0-93E6-49E4-B254-D27582E1EE21}" destId="{81FC24B5-18D8-4377-B6B6-B2C58268F948}" srcOrd="0" destOrd="0" presId="urn:microsoft.com/office/officeart/2005/8/layout/process1"/>
    <dgm:cxn modelId="{D4C63230-BD19-4C34-B51F-B6087B18F8C5}" type="presOf" srcId="{D1A3F535-3C2D-4B79-8324-3883A31B7ED1}" destId="{14E68182-C8F0-48D5-9221-C391C0B4538D}" srcOrd="1" destOrd="0" presId="urn:microsoft.com/office/officeart/2005/8/layout/process1"/>
    <dgm:cxn modelId="{BF461739-B88F-4838-A498-E732EC428091}" type="presOf" srcId="{A429BCE7-8C3C-4A12-9B75-7FD4589A4733}" destId="{007AC589-1A47-4002-AA1C-27748F83751C}" srcOrd="1" destOrd="0" presId="urn:microsoft.com/office/officeart/2005/8/layout/process1"/>
    <dgm:cxn modelId="{6DCE5569-F7CB-4EC3-BD40-E010CECAF546}" srcId="{51359A3E-92CA-47C9-A1B2-B9C687592FD7}" destId="{B42B22C0-93E6-49E4-B254-D27582E1EE21}" srcOrd="0" destOrd="0" parTransId="{8772AC6E-0002-476C-A99B-1CF185B40131}" sibTransId="{A429BCE7-8C3C-4A12-9B75-7FD4589A4733}"/>
    <dgm:cxn modelId="{E0C7E36D-212F-4072-83A7-D810DF5B1BE9}" type="presOf" srcId="{98B6BAC3-C8BA-48DB-A0CA-27C8261DE43F}" destId="{355D5A5F-6736-4A63-B5AB-A61B50149A48}" srcOrd="0" destOrd="0" presId="urn:microsoft.com/office/officeart/2005/8/layout/process1"/>
    <dgm:cxn modelId="{FE3F6552-04D6-4AAB-97D5-82F05E9F1032}" type="presOf" srcId="{D1A3F535-3C2D-4B79-8324-3883A31B7ED1}" destId="{C6266FBD-48D5-4BEF-994D-806F6D4B882C}" srcOrd="0" destOrd="0" presId="urn:microsoft.com/office/officeart/2005/8/layout/process1"/>
    <dgm:cxn modelId="{E3B61EB8-B4FA-448F-8A59-E4FEE412C908}" type="presOf" srcId="{D5FF4204-EAC7-4C93-B7F4-D3C1F8D9126B}" destId="{B1B3D2A5-03AE-4CFA-BFB0-96BF7DC185F1}" srcOrd="0" destOrd="0" presId="urn:microsoft.com/office/officeart/2005/8/layout/process1"/>
    <dgm:cxn modelId="{A15F98D9-C474-4202-924E-C85CFC54EB47}" type="presOf" srcId="{A429BCE7-8C3C-4A12-9B75-7FD4589A4733}" destId="{0F5D93B3-3396-4B57-A559-758300ACEDE3}" srcOrd="0" destOrd="0" presId="urn:microsoft.com/office/officeart/2005/8/layout/process1"/>
    <dgm:cxn modelId="{7594EDE5-BB2C-4308-884D-40A1E26CDEA8}" srcId="{51359A3E-92CA-47C9-A1B2-B9C687592FD7}" destId="{D5FF4204-EAC7-4C93-B7F4-D3C1F8D9126B}" srcOrd="1" destOrd="0" parTransId="{679EBA90-6851-4D34-872B-77BFAB292F1B}" sibTransId="{D1A3F535-3C2D-4B79-8324-3883A31B7ED1}"/>
    <dgm:cxn modelId="{3235CDEB-DF8A-4639-8A6A-5CF29AC6CECF}" srcId="{51359A3E-92CA-47C9-A1B2-B9C687592FD7}" destId="{98B6BAC3-C8BA-48DB-A0CA-27C8261DE43F}" srcOrd="2" destOrd="0" parTransId="{A2CC14C6-0C8B-46AE-BE47-32B9E393EE20}" sibTransId="{B7E0FC5C-E8B6-47C2-BAA7-379DE412E7D7}"/>
    <dgm:cxn modelId="{E54996F9-4048-4815-AF71-B429AB0CFA2A}" type="presOf" srcId="{51359A3E-92CA-47C9-A1B2-B9C687592FD7}" destId="{C7B1953E-57DE-4BBD-912E-CDECDEB38636}" srcOrd="0" destOrd="0" presId="urn:microsoft.com/office/officeart/2005/8/layout/process1"/>
    <dgm:cxn modelId="{076064CA-0E74-4467-B340-4CE47160A960}" type="presParOf" srcId="{C7B1953E-57DE-4BBD-912E-CDECDEB38636}" destId="{81FC24B5-18D8-4377-B6B6-B2C58268F948}" srcOrd="0" destOrd="0" presId="urn:microsoft.com/office/officeart/2005/8/layout/process1"/>
    <dgm:cxn modelId="{DC8472BA-6E5B-4AAA-9FBF-6316A94782A0}" type="presParOf" srcId="{C7B1953E-57DE-4BBD-912E-CDECDEB38636}" destId="{0F5D93B3-3396-4B57-A559-758300ACEDE3}" srcOrd="1" destOrd="0" presId="urn:microsoft.com/office/officeart/2005/8/layout/process1"/>
    <dgm:cxn modelId="{A1A4DE7B-3DF5-45D4-8B53-E1D56C0AE458}" type="presParOf" srcId="{0F5D93B3-3396-4B57-A559-758300ACEDE3}" destId="{007AC589-1A47-4002-AA1C-27748F83751C}" srcOrd="0" destOrd="0" presId="urn:microsoft.com/office/officeart/2005/8/layout/process1"/>
    <dgm:cxn modelId="{CA707C3B-DD98-40FA-BE9A-64081A0514C2}" type="presParOf" srcId="{C7B1953E-57DE-4BBD-912E-CDECDEB38636}" destId="{B1B3D2A5-03AE-4CFA-BFB0-96BF7DC185F1}" srcOrd="2" destOrd="0" presId="urn:microsoft.com/office/officeart/2005/8/layout/process1"/>
    <dgm:cxn modelId="{DBAA33F4-9162-436A-896E-00EC21BE729F}" type="presParOf" srcId="{C7B1953E-57DE-4BBD-912E-CDECDEB38636}" destId="{C6266FBD-48D5-4BEF-994D-806F6D4B882C}" srcOrd="3" destOrd="0" presId="urn:microsoft.com/office/officeart/2005/8/layout/process1"/>
    <dgm:cxn modelId="{3AF051C2-CC19-4A3A-93A7-732ADA915D20}" type="presParOf" srcId="{C6266FBD-48D5-4BEF-994D-806F6D4B882C}" destId="{14E68182-C8F0-48D5-9221-C391C0B4538D}" srcOrd="0" destOrd="0" presId="urn:microsoft.com/office/officeart/2005/8/layout/process1"/>
    <dgm:cxn modelId="{56F3718F-FD15-4FB6-A794-0417CBB88275}" type="presParOf" srcId="{C7B1953E-57DE-4BBD-912E-CDECDEB38636}" destId="{355D5A5F-6736-4A63-B5AB-A61B50149A4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C24B5-18D8-4377-B6B6-B2C58268F948}">
      <dsp:nvSpPr>
        <dsp:cNvPr id="0" name=""/>
        <dsp:cNvSpPr/>
      </dsp:nvSpPr>
      <dsp:spPr>
        <a:xfrm>
          <a:off x="6931" y="34318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送信信号</a:t>
          </a:r>
        </a:p>
      </dsp:txBody>
      <dsp:txXfrm>
        <a:off x="43340" y="379592"/>
        <a:ext cx="1998981" cy="1170261"/>
      </dsp:txXfrm>
    </dsp:sp>
    <dsp:sp modelId="{0F5D93B3-3396-4B57-A559-758300ACEDE3}">
      <dsp:nvSpPr>
        <dsp:cNvPr id="0" name=""/>
        <dsp:cNvSpPr/>
      </dsp:nvSpPr>
      <dsp:spPr>
        <a:xfrm>
          <a:off x="2285910" y="70782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2285910" y="810581"/>
        <a:ext cx="307455" cy="308284"/>
      </dsp:txXfrm>
    </dsp:sp>
    <dsp:sp modelId="{B1B3D2A5-03AE-4CFA-BFB0-96BF7DC185F1}">
      <dsp:nvSpPr>
        <dsp:cNvPr id="0" name=""/>
        <dsp:cNvSpPr/>
      </dsp:nvSpPr>
      <dsp:spPr>
        <a:xfrm>
          <a:off x="2907450" y="34318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変調</a:t>
          </a:r>
        </a:p>
      </dsp:txBody>
      <dsp:txXfrm>
        <a:off x="2943859" y="379592"/>
        <a:ext cx="1998981" cy="1170261"/>
      </dsp:txXfrm>
    </dsp:sp>
    <dsp:sp modelId="{C6266FBD-48D5-4BEF-994D-806F6D4B882C}">
      <dsp:nvSpPr>
        <dsp:cNvPr id="0" name=""/>
        <dsp:cNvSpPr/>
      </dsp:nvSpPr>
      <dsp:spPr>
        <a:xfrm>
          <a:off x="5186429" y="70782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5186429" y="810581"/>
        <a:ext cx="307455" cy="308284"/>
      </dsp:txXfrm>
    </dsp:sp>
    <dsp:sp modelId="{355D5A5F-6736-4A63-B5AB-A61B50149A48}">
      <dsp:nvSpPr>
        <dsp:cNvPr id="0" name=""/>
        <dsp:cNvSpPr/>
      </dsp:nvSpPr>
      <dsp:spPr>
        <a:xfrm>
          <a:off x="5807969" y="34318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送信機（</a:t>
          </a:r>
          <a:r>
            <a:rPr kumimoji="1" lang="en-US" altLang="ja-JP" sz="2500" b="1" kern="1200" dirty="0">
              <a:solidFill>
                <a:schemeClr val="tx1"/>
              </a:solidFill>
            </a:rPr>
            <a:t>LED</a:t>
          </a:r>
          <a:r>
            <a:rPr kumimoji="1" lang="ja-JP" altLang="en-US" sz="2500" b="1" kern="1200" dirty="0">
              <a:solidFill>
                <a:schemeClr val="tx1"/>
              </a:solidFill>
            </a:rPr>
            <a:t>）</a:t>
          </a:r>
        </a:p>
      </dsp:txBody>
      <dsp:txXfrm>
        <a:off x="5844378" y="379592"/>
        <a:ext cx="1998981" cy="1170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C24B5-18D8-4377-B6B6-B2C58268F948}">
      <dsp:nvSpPr>
        <dsp:cNvPr id="0" name=""/>
        <dsp:cNvSpPr/>
      </dsp:nvSpPr>
      <dsp:spPr>
        <a:xfrm>
          <a:off x="5807969" y="7394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受信機　（カメラ）</a:t>
          </a:r>
        </a:p>
      </dsp:txBody>
      <dsp:txXfrm>
        <a:off x="5844378" y="110352"/>
        <a:ext cx="1998981" cy="1170261"/>
      </dsp:txXfrm>
    </dsp:sp>
    <dsp:sp modelId="{0F5D93B3-3396-4B57-A559-758300ACEDE3}">
      <dsp:nvSpPr>
        <dsp:cNvPr id="0" name=""/>
        <dsp:cNvSpPr/>
      </dsp:nvSpPr>
      <dsp:spPr>
        <a:xfrm rot="10800000">
          <a:off x="5161567" y="43858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10800000">
        <a:off x="5293333" y="541341"/>
        <a:ext cx="307455" cy="308284"/>
      </dsp:txXfrm>
    </dsp:sp>
    <dsp:sp modelId="{B1B3D2A5-03AE-4CFA-BFB0-96BF7DC185F1}">
      <dsp:nvSpPr>
        <dsp:cNvPr id="0" name=""/>
        <dsp:cNvSpPr/>
      </dsp:nvSpPr>
      <dsp:spPr>
        <a:xfrm>
          <a:off x="2907450" y="7394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復調</a:t>
          </a:r>
        </a:p>
      </dsp:txBody>
      <dsp:txXfrm>
        <a:off x="2943859" y="110352"/>
        <a:ext cx="1998981" cy="1170261"/>
      </dsp:txXfrm>
    </dsp:sp>
    <dsp:sp modelId="{C6266FBD-48D5-4BEF-994D-806F6D4B882C}">
      <dsp:nvSpPr>
        <dsp:cNvPr id="0" name=""/>
        <dsp:cNvSpPr/>
      </dsp:nvSpPr>
      <dsp:spPr>
        <a:xfrm rot="10800000">
          <a:off x="2261049" y="43858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10800000">
        <a:off x="2392815" y="541341"/>
        <a:ext cx="307455" cy="308284"/>
      </dsp:txXfrm>
    </dsp:sp>
    <dsp:sp modelId="{355D5A5F-6736-4A63-B5AB-A61B50149A48}">
      <dsp:nvSpPr>
        <dsp:cNvPr id="0" name=""/>
        <dsp:cNvSpPr/>
      </dsp:nvSpPr>
      <dsp:spPr>
        <a:xfrm>
          <a:off x="6931" y="7394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受信信号</a:t>
          </a:r>
        </a:p>
      </dsp:txBody>
      <dsp:txXfrm>
        <a:off x="43340" y="110352"/>
        <a:ext cx="1998981" cy="11702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F092F-C083-45B7-8240-33B7F0B0541D}" type="datetimeFigureOut">
              <a:rPr kumimoji="1" lang="ja-JP" altLang="en-US" smtClean="0"/>
              <a:t>2021/9/15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33AB3-7A34-453B-BD9F-0BA034FC2F0B}" type="slidenum">
              <a:rPr kumimoji="1" lang="ja-JP" altLang="en-US" smtClean="0"/>
              <a:t>‹#›</a:t>
            </a:fld>
            <a:endParaRPr kumimoji="1" lang="ja-JP" altLang="en-US"/>
          </a:p>
        </p:txBody>
      </p:sp>
    </p:spTree>
    <p:extLst>
      <p:ext uri="{BB962C8B-B14F-4D97-AF65-F5344CB8AC3E}">
        <p14:creationId xmlns:p14="http://schemas.microsoft.com/office/powerpoint/2010/main" val="30552745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833AB3-7A34-453B-BD9F-0BA034FC2F0B}" type="slidenum">
              <a:rPr kumimoji="1" lang="ja-JP" altLang="en-US" smtClean="0"/>
              <a:t>9</a:t>
            </a:fld>
            <a:endParaRPr kumimoji="1" lang="ja-JP" altLang="en-US"/>
          </a:p>
        </p:txBody>
      </p:sp>
    </p:spTree>
    <p:extLst>
      <p:ext uri="{BB962C8B-B14F-4D97-AF65-F5344CB8AC3E}">
        <p14:creationId xmlns:p14="http://schemas.microsoft.com/office/powerpoint/2010/main" val="1502165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画像は、</a:t>
            </a:r>
            <a:r>
              <a:rPr kumimoji="1" lang="en-US" altLang="ja-JP" dirty="0"/>
              <a:t>vertical signal 1 </a:t>
            </a:r>
            <a:r>
              <a:rPr kumimoji="1" lang="ja-JP" altLang="en-US" dirty="0"/>
              <a:t>の </a:t>
            </a:r>
            <a:r>
              <a:rPr kumimoji="1" lang="en-US" altLang="ja-JP" dirty="0"/>
              <a:t>536,537,538</a:t>
            </a:r>
            <a:endParaRPr kumimoji="1" lang="ja-JP" altLang="en-US" dirty="0"/>
          </a:p>
        </p:txBody>
      </p:sp>
      <p:sp>
        <p:nvSpPr>
          <p:cNvPr id="4" name="スライド番号プレースホルダー 3"/>
          <p:cNvSpPr>
            <a:spLocks noGrp="1"/>
          </p:cNvSpPr>
          <p:nvPr>
            <p:ph type="sldNum" sz="quarter" idx="5"/>
          </p:nvPr>
        </p:nvSpPr>
        <p:spPr/>
        <p:txBody>
          <a:bodyPr/>
          <a:lstStyle/>
          <a:p>
            <a:fld id="{32833AB3-7A34-453B-BD9F-0BA034FC2F0B}" type="slidenum">
              <a:rPr kumimoji="1" lang="ja-JP" altLang="en-US" smtClean="0"/>
              <a:t>10</a:t>
            </a:fld>
            <a:endParaRPr kumimoji="1" lang="ja-JP" altLang="en-US"/>
          </a:p>
        </p:txBody>
      </p:sp>
    </p:spTree>
    <p:extLst>
      <p:ext uri="{BB962C8B-B14F-4D97-AF65-F5344CB8AC3E}">
        <p14:creationId xmlns:p14="http://schemas.microsoft.com/office/powerpoint/2010/main" val="168348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画像は、</a:t>
            </a:r>
            <a:r>
              <a:rPr kumimoji="1" lang="en-US" altLang="ja-JP" dirty="0"/>
              <a:t>horizontal signal 1</a:t>
            </a:r>
            <a:r>
              <a:rPr kumimoji="1" lang="ja-JP" altLang="en-US" dirty="0"/>
              <a:t>の </a:t>
            </a:r>
            <a:r>
              <a:rPr kumimoji="1" lang="en-US" altLang="ja-JP" dirty="0"/>
              <a:t>372,373,374</a:t>
            </a:r>
            <a:endParaRPr kumimoji="1" lang="ja-JP" altLang="en-US" dirty="0"/>
          </a:p>
        </p:txBody>
      </p:sp>
      <p:sp>
        <p:nvSpPr>
          <p:cNvPr id="4" name="スライド番号プレースホルダー 3"/>
          <p:cNvSpPr>
            <a:spLocks noGrp="1"/>
          </p:cNvSpPr>
          <p:nvPr>
            <p:ph type="sldNum" sz="quarter" idx="5"/>
          </p:nvPr>
        </p:nvSpPr>
        <p:spPr/>
        <p:txBody>
          <a:bodyPr/>
          <a:lstStyle/>
          <a:p>
            <a:fld id="{32833AB3-7A34-453B-BD9F-0BA034FC2F0B}" type="slidenum">
              <a:rPr kumimoji="1" lang="ja-JP" altLang="en-US" smtClean="0"/>
              <a:t>13</a:t>
            </a:fld>
            <a:endParaRPr kumimoji="1" lang="ja-JP" altLang="en-US"/>
          </a:p>
        </p:txBody>
      </p:sp>
    </p:spTree>
    <p:extLst>
      <p:ext uri="{BB962C8B-B14F-4D97-AF65-F5344CB8AC3E}">
        <p14:creationId xmlns:p14="http://schemas.microsoft.com/office/powerpoint/2010/main" val="93323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8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1E713CB3-A9D1-4224-AF75-EC156ECF296A}" type="datetime1">
              <a:rPr kumimoji="1" lang="ja-JP" altLang="en-US" smtClean="0"/>
              <a:t>2021/9/15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cxnSp>
        <p:nvCxnSpPr>
          <p:cNvPr id="7" name="直線コネクタ 6">
            <a:extLst>
              <a:ext uri="{FF2B5EF4-FFF2-40B4-BE49-F238E27FC236}">
                <a16:creationId xmlns:a16="http://schemas.microsoft.com/office/drawing/2014/main" id="{48F65D00-DC74-455D-B9E4-4B3E2D49DFA2}"/>
              </a:ext>
            </a:extLst>
          </p:cNvPr>
          <p:cNvCxnSpPr/>
          <p:nvPr userDrawn="1"/>
        </p:nvCxnSpPr>
        <p:spPr>
          <a:xfrm>
            <a:off x="0" y="3583066"/>
            <a:ext cx="9144000" cy="0"/>
          </a:xfrm>
          <a:prstGeom prst="line">
            <a:avLst/>
          </a:prstGeom>
          <a:ln w="82550">
            <a:gradFill flip="none" rotWithShape="1">
              <a:gsLst>
                <a:gs pos="0">
                  <a:schemeClr val="accent5">
                    <a:lumMod val="40000"/>
                    <a:lumOff val="60000"/>
                  </a:schemeClr>
                </a:gs>
                <a:gs pos="0">
                  <a:schemeClr val="accent5">
                    <a:lumMod val="60000"/>
                    <a:lumOff val="40000"/>
                  </a:schemeClr>
                </a:gs>
                <a:gs pos="100000">
                  <a:schemeClr val="accent5">
                    <a:lumMod val="7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41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4997B5-9E2F-4568-987D-3D3CE3E53299}" type="datetime1">
              <a:rPr kumimoji="1" lang="ja-JP" altLang="en-US" smtClean="0"/>
              <a:t>2021/9/15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45884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05F0E7-1B5E-4682-865E-B44E10EA52EB}" type="datetime1">
              <a:rPr kumimoji="1" lang="ja-JP" altLang="en-US" smtClean="0"/>
              <a:t>2021/9/15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6567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E60160D-33B8-400C-820D-A05EDBEDFF6B}" type="datetime1">
              <a:rPr kumimoji="1" lang="ja-JP" altLang="en-US" smtClean="0"/>
              <a:t>2021/9/15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4611F9C2-6641-4325-A1B0-8726CAAFC082}" type="slidenum">
              <a:rPr kumimoji="1" lang="ja-JP" altLang="en-US" smtClean="0"/>
              <a:pPr/>
              <a:t>‹#›</a:t>
            </a:fld>
            <a:endParaRPr kumimoji="1" lang="ja-JP" altLang="en-US" dirty="0"/>
          </a:p>
        </p:txBody>
      </p:sp>
      <p:cxnSp>
        <p:nvCxnSpPr>
          <p:cNvPr id="8" name="直線コネクタ 7">
            <a:extLst>
              <a:ext uri="{FF2B5EF4-FFF2-40B4-BE49-F238E27FC236}">
                <a16:creationId xmlns:a16="http://schemas.microsoft.com/office/drawing/2014/main" id="{961EEEA9-A18A-4067-8E72-2C90B7B15572}"/>
              </a:ext>
            </a:extLst>
          </p:cNvPr>
          <p:cNvCxnSpPr/>
          <p:nvPr userDrawn="1"/>
        </p:nvCxnSpPr>
        <p:spPr>
          <a:xfrm>
            <a:off x="0" y="839973"/>
            <a:ext cx="9144000" cy="0"/>
          </a:xfrm>
          <a:prstGeom prst="line">
            <a:avLst/>
          </a:prstGeom>
          <a:ln w="57150">
            <a:gradFill flip="none" rotWithShape="1">
              <a:gsLst>
                <a:gs pos="0">
                  <a:schemeClr val="accent5">
                    <a:lumMod val="40000"/>
                    <a:lumOff val="60000"/>
                  </a:schemeClr>
                </a:gs>
                <a:gs pos="0">
                  <a:schemeClr val="accent5">
                    <a:lumMod val="60000"/>
                    <a:lumOff val="40000"/>
                  </a:schemeClr>
                </a:gs>
                <a:gs pos="100000">
                  <a:schemeClr val="accent5">
                    <a:lumMod val="7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30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0408307-2439-4B1B-B3BE-EC4D9D90A27B}" type="datetime1">
              <a:rPr kumimoji="1" lang="ja-JP" altLang="en-US" smtClean="0"/>
              <a:t>2021/9/15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102317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628650" y="925200"/>
            <a:ext cx="3886200" cy="5233534"/>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4629150" y="925200"/>
            <a:ext cx="3886200" cy="523353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D9BD4B9-D88E-423C-AC97-AA0638AB3F67}" type="datetime1">
              <a:rPr kumimoji="1" lang="ja-JP" altLang="en-US" smtClean="0"/>
              <a:t>2021/9/15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ABA1358F-D2E2-4422-B358-4B22DE61BABD}"/>
              </a:ext>
            </a:extLst>
          </p:cNvPr>
          <p:cNvCxnSpPr/>
          <p:nvPr userDrawn="1"/>
        </p:nvCxnSpPr>
        <p:spPr>
          <a:xfrm>
            <a:off x="0" y="839973"/>
            <a:ext cx="9144000" cy="0"/>
          </a:xfrm>
          <a:prstGeom prst="line">
            <a:avLst/>
          </a:prstGeom>
          <a:ln w="57150">
            <a:gradFill flip="none" rotWithShape="1">
              <a:gsLst>
                <a:gs pos="0">
                  <a:schemeClr val="accent5">
                    <a:lumMod val="40000"/>
                    <a:lumOff val="60000"/>
                  </a:schemeClr>
                </a:gs>
                <a:gs pos="0">
                  <a:schemeClr val="accent5">
                    <a:lumMod val="60000"/>
                    <a:lumOff val="40000"/>
                  </a:schemeClr>
                </a:gs>
                <a:gs pos="100000">
                  <a:schemeClr val="accent5">
                    <a:lumMod val="7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93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9526AFA-8E0F-43A0-95E8-CAB2683A848D}" type="datetime1">
              <a:rPr kumimoji="1" lang="ja-JP" altLang="en-US" smtClean="0"/>
              <a:t>2021/9/15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44816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57CBB0C-55B6-4FED-A18B-DD18A00D5F21}" type="datetime1">
              <a:rPr kumimoji="1" lang="ja-JP" altLang="en-US" smtClean="0"/>
              <a:t>2021/9/15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63735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03B03-28BE-4FEF-8A8F-4B5AB41B9EDA}" type="datetime1">
              <a:rPr kumimoji="1" lang="ja-JP" altLang="en-US" smtClean="0"/>
              <a:t>2021/9/15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426604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8C9421F-F1BC-41D3-9856-F8E01DCA85EF}" type="datetime1">
              <a:rPr kumimoji="1" lang="ja-JP" altLang="en-US" smtClean="0"/>
              <a:t>2021/9/15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55641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ED0F761-DDDE-4C16-806B-6480EF1A12A9}" type="datetime1">
              <a:rPr kumimoji="1" lang="ja-JP" altLang="en-US" smtClean="0"/>
              <a:t>2021/9/15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58009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
            <a:ext cx="7886700" cy="839972"/>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925033"/>
            <a:ext cx="7886700" cy="5251930"/>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86B3F-B4FA-4FAF-A2E9-0DB0D22E2148}" type="datetime1">
              <a:rPr kumimoji="1" lang="ja-JP" altLang="en-US" smtClean="0"/>
              <a:t>2021/9/15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086600" y="8714"/>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4611F9C2-6641-4325-A1B0-8726CAAFC082}" type="slidenum">
              <a:rPr kumimoji="1" lang="ja-JP" altLang="en-US" smtClean="0"/>
              <a:pPr/>
              <a:t>‹#›</a:t>
            </a:fld>
            <a:endParaRPr kumimoji="1" lang="ja-JP" altLang="en-US" dirty="0"/>
          </a:p>
        </p:txBody>
      </p:sp>
    </p:spTree>
    <p:extLst>
      <p:ext uri="{BB962C8B-B14F-4D97-AF65-F5344CB8AC3E}">
        <p14:creationId xmlns:p14="http://schemas.microsoft.com/office/powerpoint/2010/main" val="1100533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B0F0"/>
        </a:buClr>
        <a:buSzPct val="80000"/>
        <a:buFont typeface="Wingdings" panose="05000000000000000000" pitchFamily="2" charset="2"/>
        <a:buChar char="Ø"/>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SzPct val="80000"/>
        <a:buFont typeface="Wingdings" panose="05000000000000000000" pitchFamily="2" charset="2"/>
        <a:buChar char="ü"/>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E477989-B232-402F-BE24-4C60EEC00475}"/>
              </a:ext>
            </a:extLst>
          </p:cNvPr>
          <p:cNvSpPr>
            <a:spLocks noGrp="1"/>
          </p:cNvSpPr>
          <p:nvPr>
            <p:ph type="ctrTitle"/>
          </p:nvPr>
        </p:nvSpPr>
        <p:spPr/>
        <p:txBody>
          <a:bodyPr>
            <a:normAutofit/>
          </a:bodyPr>
          <a:lstStyle/>
          <a:p>
            <a:r>
              <a:rPr lang="ja-JP" altLang="en-US" sz="4000" b="1" dirty="0"/>
              <a:t>高速移動する送信光源を</a:t>
            </a:r>
            <a:br>
              <a:rPr lang="en-US" altLang="ja-JP" sz="4000" b="1" dirty="0"/>
            </a:br>
            <a:r>
              <a:rPr lang="ja-JP" altLang="en-US" sz="4000" b="1" dirty="0"/>
              <a:t>追尾するアルゴリズムの</a:t>
            </a:r>
            <a:br>
              <a:rPr lang="en-US" altLang="ja-JP" sz="4000" b="1" dirty="0"/>
            </a:br>
            <a:r>
              <a:rPr lang="ja-JP" altLang="en-US" sz="4000" b="1" dirty="0"/>
              <a:t>構築と実験</a:t>
            </a:r>
          </a:p>
        </p:txBody>
      </p:sp>
      <p:sp>
        <p:nvSpPr>
          <p:cNvPr id="5" name="字幕 4">
            <a:extLst>
              <a:ext uri="{FF2B5EF4-FFF2-40B4-BE49-F238E27FC236}">
                <a16:creationId xmlns:a16="http://schemas.microsoft.com/office/drawing/2014/main" id="{A8E73FD6-6364-4DA5-B6CF-F51BCD3513E9}"/>
              </a:ext>
            </a:extLst>
          </p:cNvPr>
          <p:cNvSpPr>
            <a:spLocks noGrp="1"/>
          </p:cNvSpPr>
          <p:nvPr>
            <p:ph type="subTitle" idx="1"/>
          </p:nvPr>
        </p:nvSpPr>
        <p:spPr/>
        <p:txBody>
          <a:bodyPr>
            <a:normAutofit lnSpcReduction="10000"/>
          </a:bodyPr>
          <a:lstStyle/>
          <a:p>
            <a:endParaRPr lang="en-US" altLang="ja-JP" dirty="0"/>
          </a:p>
          <a:p>
            <a:r>
              <a:rPr lang="ja-JP" altLang="en-US" dirty="0"/>
              <a:t>報告会 </a:t>
            </a:r>
            <a:r>
              <a:rPr lang="en-US" altLang="ja-JP" dirty="0"/>
              <a:t>2021/09/16</a:t>
            </a:r>
          </a:p>
          <a:p>
            <a:r>
              <a:rPr lang="ja-JP" altLang="en-US" dirty="0"/>
              <a:t>名古屋大学 山里研究室</a:t>
            </a:r>
            <a:endParaRPr lang="en-US" altLang="ja-JP" dirty="0"/>
          </a:p>
          <a:p>
            <a:r>
              <a:rPr lang="en-US" altLang="ja-JP" dirty="0"/>
              <a:t>M1 </a:t>
            </a:r>
            <a:r>
              <a:rPr lang="ja-JP" altLang="en-US" dirty="0"/>
              <a:t>中村建翔</a:t>
            </a:r>
          </a:p>
        </p:txBody>
      </p:sp>
    </p:spTree>
    <p:extLst>
      <p:ext uri="{BB962C8B-B14F-4D97-AF65-F5344CB8AC3E}">
        <p14:creationId xmlns:p14="http://schemas.microsoft.com/office/powerpoint/2010/main" val="262403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0250C-8329-4C86-B726-D55F679F5902}"/>
              </a:ext>
            </a:extLst>
          </p:cNvPr>
          <p:cNvSpPr>
            <a:spLocks noGrp="1"/>
          </p:cNvSpPr>
          <p:nvPr>
            <p:ph type="title"/>
          </p:nvPr>
        </p:nvSpPr>
        <p:spPr/>
        <p:txBody>
          <a:bodyPr>
            <a:normAutofit/>
          </a:bodyPr>
          <a:lstStyle/>
          <a:p>
            <a:r>
              <a:rPr lang="ja-JP" altLang="en-US" dirty="0"/>
              <a:t>先行研究：</a:t>
            </a:r>
            <a:r>
              <a:rPr lang="en-US" altLang="ja-JP" dirty="0"/>
              <a:t>LED</a:t>
            </a:r>
            <a:r>
              <a:rPr lang="ja-JP" altLang="en-US" dirty="0"/>
              <a:t>アレイ捕捉プログラム</a:t>
            </a:r>
            <a:endParaRPr kumimoji="1" lang="ja-JP" altLang="en-US" dirty="0"/>
          </a:p>
        </p:txBody>
      </p:sp>
      <p:sp>
        <p:nvSpPr>
          <p:cNvPr id="3" name="コンテンツ プレースホルダー 2">
            <a:extLst>
              <a:ext uri="{FF2B5EF4-FFF2-40B4-BE49-F238E27FC236}">
                <a16:creationId xmlns:a16="http://schemas.microsoft.com/office/drawing/2014/main" id="{B9E8C19D-C6E0-439E-A0D3-567F0EFC42BE}"/>
              </a:ext>
            </a:extLst>
          </p:cNvPr>
          <p:cNvSpPr>
            <a:spLocks noGrp="1"/>
          </p:cNvSpPr>
          <p:nvPr>
            <p:ph idx="1"/>
          </p:nvPr>
        </p:nvSpPr>
        <p:spPr>
          <a:xfrm>
            <a:off x="628649" y="925033"/>
            <a:ext cx="8189673" cy="5251930"/>
          </a:xfrm>
        </p:spPr>
        <p:txBody>
          <a:bodyPr/>
          <a:lstStyle/>
          <a:p>
            <a:r>
              <a:rPr lang="ja-JP" altLang="en-US" dirty="0"/>
              <a:t>先行研究</a:t>
            </a:r>
            <a:r>
              <a:rPr kumimoji="1" lang="en-US" altLang="ja-JP" baseline="30000" dirty="0"/>
              <a:t>[1]</a:t>
            </a:r>
            <a:r>
              <a:rPr lang="ja-JP" altLang="en-US" dirty="0"/>
              <a:t>のプログラムは次の特徴量に着目している</a:t>
            </a:r>
            <a:endParaRPr lang="en-US" altLang="ja-JP" dirty="0"/>
          </a:p>
          <a:p>
            <a:endParaRPr lang="en-US" altLang="ja-JP" dirty="0"/>
          </a:p>
          <a:p>
            <a:r>
              <a:rPr lang="ja-JP" altLang="en-US" dirty="0"/>
              <a:t>①空間勾配</a:t>
            </a:r>
            <a:r>
              <a:rPr lang="ja-JP" altLang="en-US" sz="2000" dirty="0"/>
              <a:t>（一枚の画像の輝度値勾配）</a:t>
            </a:r>
            <a:endParaRPr lang="en-US" altLang="ja-JP" sz="2000" dirty="0"/>
          </a:p>
          <a:p>
            <a:pPr lvl="1"/>
            <a:r>
              <a:rPr lang="ja-JP" altLang="en-US" dirty="0"/>
              <a:t>撮影画像の輝度値勾配を測定する．</a:t>
            </a:r>
            <a:endParaRPr lang="en-US" altLang="ja-JP" dirty="0"/>
          </a:p>
          <a:p>
            <a:pPr lvl="1"/>
            <a:r>
              <a:rPr lang="ja-JP" altLang="en-US" dirty="0"/>
              <a:t>一般的に自然背景の空間勾配は小さく，　　　　　　　　　　　　光を発する物体が大きな空間勾配を持つ．</a:t>
            </a:r>
            <a:endParaRPr lang="en-US" altLang="ja-JP" dirty="0"/>
          </a:p>
          <a:p>
            <a:endParaRPr lang="en-US" altLang="ja-JP" dirty="0"/>
          </a:p>
          <a:p>
            <a:r>
              <a:rPr lang="ja-JP" altLang="en-US" dirty="0"/>
              <a:t>②時間勾配</a:t>
            </a:r>
            <a:r>
              <a:rPr lang="ja-JP" altLang="en-US" sz="2000" dirty="0"/>
              <a:t>（連続画像の輝度値勾配）</a:t>
            </a:r>
            <a:endParaRPr lang="en-US" altLang="ja-JP" sz="2000" dirty="0"/>
          </a:p>
          <a:p>
            <a:pPr lvl="1"/>
            <a:r>
              <a:rPr kumimoji="1" lang="ja-JP" altLang="en-US" dirty="0"/>
              <a:t>撮影した連続画像の輝度値変化を測定する．</a:t>
            </a:r>
            <a:endParaRPr kumimoji="1" lang="en-US" altLang="ja-JP" dirty="0"/>
          </a:p>
          <a:p>
            <a:pPr lvl="1"/>
            <a:r>
              <a:rPr lang="en-US" altLang="ja-JP" dirty="0"/>
              <a:t>LED</a:t>
            </a:r>
            <a:r>
              <a:rPr lang="ja-JP" altLang="en-US" dirty="0"/>
              <a:t>アレイは点滅しているため，大きな時間勾配を持つ．</a:t>
            </a:r>
            <a:endParaRPr lang="en-US" altLang="ja-JP" dirty="0"/>
          </a:p>
          <a:p>
            <a:pPr lvl="1"/>
            <a:endParaRPr kumimoji="1" lang="en-US" altLang="ja-JP" dirty="0"/>
          </a:p>
          <a:p>
            <a:r>
              <a:rPr lang="ja-JP" altLang="en-US" dirty="0"/>
              <a:t>プログラム言語は</a:t>
            </a:r>
            <a:r>
              <a:rPr lang="en-US" altLang="ja-JP" dirty="0"/>
              <a:t>C+</a:t>
            </a:r>
            <a:r>
              <a:rPr lang="ja-JP" altLang="en-US" dirty="0"/>
              <a:t>だったが，</a:t>
            </a:r>
            <a:r>
              <a:rPr lang="en-US" altLang="ja-JP" dirty="0"/>
              <a:t>python</a:t>
            </a:r>
            <a:r>
              <a:rPr lang="ja-JP" altLang="en-US" dirty="0"/>
              <a:t>に書き換えた</a:t>
            </a:r>
            <a:endParaRPr kumimoji="1" lang="en-US" altLang="ja-JP" dirty="0"/>
          </a:p>
        </p:txBody>
      </p:sp>
      <p:sp>
        <p:nvSpPr>
          <p:cNvPr id="4" name="スライド番号プレースホルダー 3">
            <a:extLst>
              <a:ext uri="{FF2B5EF4-FFF2-40B4-BE49-F238E27FC236}">
                <a16:creationId xmlns:a16="http://schemas.microsoft.com/office/drawing/2014/main" id="{B874E959-FB89-40C2-B2F7-496FB2270260}"/>
              </a:ext>
            </a:extLst>
          </p:cNvPr>
          <p:cNvSpPr>
            <a:spLocks noGrp="1"/>
          </p:cNvSpPr>
          <p:nvPr>
            <p:ph type="sldNum" sz="quarter" idx="12"/>
          </p:nvPr>
        </p:nvSpPr>
        <p:spPr/>
        <p:txBody>
          <a:bodyPr/>
          <a:lstStyle/>
          <a:p>
            <a:fld id="{4611F9C2-6641-4325-A1B0-8726CAAFC082}" type="slidenum">
              <a:rPr kumimoji="1" lang="ja-JP" altLang="en-US" smtClean="0"/>
              <a:pPr/>
              <a:t>10</a:t>
            </a:fld>
            <a:endParaRPr kumimoji="1" lang="ja-JP" altLang="en-US" dirty="0"/>
          </a:p>
        </p:txBody>
      </p:sp>
      <p:sp>
        <p:nvSpPr>
          <p:cNvPr id="42" name="テキスト ボックス 41">
            <a:extLst>
              <a:ext uri="{FF2B5EF4-FFF2-40B4-BE49-F238E27FC236}">
                <a16:creationId xmlns:a16="http://schemas.microsoft.com/office/drawing/2014/main" id="{C7C14625-D023-4043-B6DD-6EF4EC2C12AB}"/>
              </a:ext>
            </a:extLst>
          </p:cNvPr>
          <p:cNvSpPr txBox="1"/>
          <p:nvPr/>
        </p:nvSpPr>
        <p:spPr>
          <a:xfrm>
            <a:off x="628650" y="5715298"/>
            <a:ext cx="7886700" cy="923330"/>
          </a:xfrm>
          <a:prstGeom prst="rect">
            <a:avLst/>
          </a:prstGeom>
          <a:noFill/>
        </p:spPr>
        <p:txBody>
          <a:bodyPr wrap="square" rtlCol="0">
            <a:spAutoFit/>
          </a:bodyPr>
          <a:lstStyle/>
          <a:p>
            <a:pPr marL="0" indent="0">
              <a:buNone/>
            </a:pPr>
            <a:r>
              <a:rPr kumimoji="1" lang="en-US" altLang="ja-JP" sz="1800" dirty="0"/>
              <a:t>[1]</a:t>
            </a:r>
            <a:r>
              <a:rPr lang="ja-JP" altLang="en-US" sz="1800" dirty="0"/>
              <a:t> </a:t>
            </a:r>
            <a:endParaRPr lang="en-US" altLang="ja-JP" sz="1800" dirty="0"/>
          </a:p>
          <a:p>
            <a:pPr marL="0" indent="0">
              <a:buNone/>
            </a:pPr>
            <a:r>
              <a:rPr lang="ja-JP" altLang="en-US" sz="1800" dirty="0"/>
              <a:t>「</a:t>
            </a:r>
            <a:r>
              <a:rPr kumimoji="1" lang="ja-JP" altLang="en-US" sz="1800" dirty="0"/>
              <a:t>路車間可視光通信のための時間及び空間方向の勾配値を特徴量とした</a:t>
            </a:r>
            <a:r>
              <a:rPr kumimoji="1" lang="en-US" altLang="ja-JP" sz="1800" dirty="0"/>
              <a:t>LED</a:t>
            </a:r>
            <a:r>
              <a:rPr kumimoji="1" lang="ja-JP" altLang="en-US" sz="1800" dirty="0"/>
              <a:t>アレイ捕捉手法」，臼井俊亮，修士論文，</a:t>
            </a:r>
            <a:r>
              <a:rPr kumimoji="1" lang="en-US" altLang="ja-JP" sz="1800" dirty="0"/>
              <a:t>(2014)</a:t>
            </a:r>
          </a:p>
        </p:txBody>
      </p:sp>
    </p:spTree>
    <p:extLst>
      <p:ext uri="{BB962C8B-B14F-4D97-AF65-F5344CB8AC3E}">
        <p14:creationId xmlns:p14="http://schemas.microsoft.com/office/powerpoint/2010/main" val="127527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0763A-BE1E-419F-AEC4-8EFEB7F8191E}"/>
              </a:ext>
            </a:extLst>
          </p:cNvPr>
          <p:cNvSpPr>
            <a:spLocks noGrp="1"/>
          </p:cNvSpPr>
          <p:nvPr>
            <p:ph type="title"/>
          </p:nvPr>
        </p:nvSpPr>
        <p:spPr/>
        <p:txBody>
          <a:bodyPr/>
          <a:lstStyle/>
          <a:p>
            <a:r>
              <a:rPr kumimoji="1" lang="ja-JP" altLang="en-US" dirty="0"/>
              <a:t>先行研究：特徴量の調査</a:t>
            </a:r>
          </a:p>
        </p:txBody>
      </p:sp>
      <p:sp>
        <p:nvSpPr>
          <p:cNvPr id="3" name="コンテンツ プレースホルダー 2">
            <a:extLst>
              <a:ext uri="{FF2B5EF4-FFF2-40B4-BE49-F238E27FC236}">
                <a16:creationId xmlns:a16="http://schemas.microsoft.com/office/drawing/2014/main" id="{85FEA9E1-638A-41C4-8506-7C02B66B2CFD}"/>
              </a:ext>
            </a:extLst>
          </p:cNvPr>
          <p:cNvSpPr>
            <a:spLocks noGrp="1"/>
          </p:cNvSpPr>
          <p:nvPr>
            <p:ph idx="1"/>
          </p:nvPr>
        </p:nvSpPr>
        <p:spPr/>
        <p:txBody>
          <a:bodyPr/>
          <a:lstStyle/>
          <a:p>
            <a:r>
              <a:rPr lang="ja-JP" altLang="en-US" dirty="0"/>
              <a:t>時空間画像</a:t>
            </a:r>
            <a:endParaRPr lang="en-US" altLang="ja-JP" dirty="0"/>
          </a:p>
          <a:p>
            <a:pPr lvl="1"/>
            <a:r>
              <a:rPr lang="ja-JP" altLang="en-US" dirty="0"/>
              <a:t>画像を時間方向に重ねた，画像の</a:t>
            </a:r>
            <a:r>
              <a:rPr lang="en-US" altLang="ja-JP" dirty="0"/>
              <a:t>3</a:t>
            </a:r>
            <a:r>
              <a:rPr lang="ja-JP" altLang="en-US" dirty="0"/>
              <a:t>次元空間</a:t>
            </a:r>
            <a:endParaRPr lang="en-US" altLang="ja-JP" dirty="0"/>
          </a:p>
          <a:p>
            <a:r>
              <a:rPr lang="ja-JP" altLang="en-US" dirty="0"/>
              <a:t>時空間断面画像</a:t>
            </a:r>
            <a:endParaRPr lang="en-US" altLang="ja-JP" dirty="0"/>
          </a:p>
          <a:p>
            <a:pPr lvl="1"/>
            <a:r>
              <a:rPr lang="ja-JP" altLang="en-US" dirty="0"/>
              <a:t>時空間画像をある面で切り出した画像</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C864DF42-3EAB-47C6-92C1-2E9D0D99C9BC}"/>
              </a:ext>
            </a:extLst>
          </p:cNvPr>
          <p:cNvSpPr>
            <a:spLocks noGrp="1"/>
          </p:cNvSpPr>
          <p:nvPr>
            <p:ph type="sldNum" sz="quarter" idx="12"/>
          </p:nvPr>
        </p:nvSpPr>
        <p:spPr/>
        <p:txBody>
          <a:bodyPr/>
          <a:lstStyle/>
          <a:p>
            <a:fld id="{4611F9C2-6641-4325-A1B0-8726CAAFC082}" type="slidenum">
              <a:rPr kumimoji="1" lang="ja-JP" altLang="en-US" smtClean="0"/>
              <a:pPr/>
              <a:t>11</a:t>
            </a:fld>
            <a:endParaRPr kumimoji="1" lang="ja-JP" altLang="en-US" dirty="0"/>
          </a:p>
        </p:txBody>
      </p:sp>
      <p:sp>
        <p:nvSpPr>
          <p:cNvPr id="5" name="Text Box 270">
            <a:extLst>
              <a:ext uri="{FF2B5EF4-FFF2-40B4-BE49-F238E27FC236}">
                <a16:creationId xmlns:a16="http://schemas.microsoft.com/office/drawing/2014/main" id="{161E4798-7720-4ABB-A13D-D50098B16955}"/>
              </a:ext>
            </a:extLst>
          </p:cNvPr>
          <p:cNvSpPr>
            <a:spLocks noChangeArrowheads="1"/>
          </p:cNvSpPr>
          <p:nvPr/>
        </p:nvSpPr>
        <p:spPr bwMode="auto">
          <a:xfrm>
            <a:off x="566738" y="3510396"/>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r>
              <a:rPr kumimoji="0" lang="en-US" altLang="ja-JP" sz="2400">
                <a:latin typeface="Arial" panose="020B0604020202020204" pitchFamily="34" charset="0"/>
                <a:sym typeface="Georgia" panose="02040502050405020303" pitchFamily="18" charset="0"/>
              </a:rPr>
              <a:t>y</a:t>
            </a:r>
            <a:endParaRPr kumimoji="0" lang="en-US" altLang="ja-JP" sz="2400">
              <a:latin typeface="Arial" panose="020B0604020202020204" pitchFamily="34" charset="0"/>
              <a:sym typeface="HG明朝B" panose="02020809000000000000" pitchFamily="17" charset="-128"/>
            </a:endParaRPr>
          </a:p>
        </p:txBody>
      </p:sp>
      <p:sp>
        <p:nvSpPr>
          <p:cNvPr id="6" name="Text Box 18">
            <a:extLst>
              <a:ext uri="{FF2B5EF4-FFF2-40B4-BE49-F238E27FC236}">
                <a16:creationId xmlns:a16="http://schemas.microsoft.com/office/drawing/2014/main" id="{D7C7C965-CAD6-41D2-AA0F-3A036059D38C}"/>
              </a:ext>
            </a:extLst>
          </p:cNvPr>
          <p:cNvSpPr>
            <a:spLocks noChangeArrowheads="1"/>
          </p:cNvSpPr>
          <p:nvPr/>
        </p:nvSpPr>
        <p:spPr bwMode="auto">
          <a:xfrm>
            <a:off x="5175250" y="5310621"/>
            <a:ext cx="295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a:latin typeface="Arial" panose="020B0604020202020204" pitchFamily="34" charset="0"/>
                <a:sym typeface="HG明朝B" panose="02020809000000000000" pitchFamily="17" charset="-128"/>
              </a:rPr>
              <a:t>時空間断面画像 </a:t>
            </a:r>
            <a:r>
              <a:rPr kumimoji="0" lang="en-US" altLang="ja-JP">
                <a:latin typeface="Arial" panose="020B0604020202020204" pitchFamily="34" charset="0"/>
                <a:sym typeface="HG明朝B" panose="02020809000000000000" pitchFamily="17" charset="-128"/>
              </a:rPr>
              <a:t>I(x,N,t)</a:t>
            </a:r>
            <a:endParaRPr kumimoji="0" lang="ja-JP" altLang="ja-JP">
              <a:latin typeface="Arial" panose="020B0604020202020204" pitchFamily="34" charset="0"/>
              <a:sym typeface="HG明朝B" panose="02020809000000000000" pitchFamily="17" charset="-128"/>
            </a:endParaRPr>
          </a:p>
        </p:txBody>
      </p:sp>
      <p:sp>
        <p:nvSpPr>
          <p:cNvPr id="7" name="Text Box 281">
            <a:extLst>
              <a:ext uri="{FF2B5EF4-FFF2-40B4-BE49-F238E27FC236}">
                <a16:creationId xmlns:a16="http://schemas.microsoft.com/office/drawing/2014/main" id="{7BC980EE-BF5A-4698-8E73-5024D2B53A32}"/>
              </a:ext>
            </a:extLst>
          </p:cNvPr>
          <p:cNvSpPr>
            <a:spLocks noChangeArrowheads="1"/>
          </p:cNvSpPr>
          <p:nvPr/>
        </p:nvSpPr>
        <p:spPr bwMode="auto">
          <a:xfrm>
            <a:off x="4694238" y="2981759"/>
            <a:ext cx="265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en-US" altLang="ja-JP" sz="2400">
                <a:latin typeface="Arial" panose="020B0604020202020204" pitchFamily="34" charset="0"/>
                <a:sym typeface="Georgia" panose="02040502050405020303" pitchFamily="18" charset="0"/>
              </a:rPr>
              <a:t>t</a:t>
            </a:r>
            <a:endParaRPr kumimoji="0" lang="ja-JP" altLang="ja-JP" sz="2000">
              <a:latin typeface="Arial" panose="020B0604020202020204" pitchFamily="34" charset="0"/>
              <a:sym typeface="HG明朝B" panose="02020809000000000000" pitchFamily="17" charset="-128"/>
            </a:endParaRPr>
          </a:p>
        </p:txBody>
      </p:sp>
      <p:sp>
        <p:nvSpPr>
          <p:cNvPr id="8" name="Line 7">
            <a:extLst>
              <a:ext uri="{FF2B5EF4-FFF2-40B4-BE49-F238E27FC236}">
                <a16:creationId xmlns:a16="http://schemas.microsoft.com/office/drawing/2014/main" id="{EDAF89BB-A115-49FD-A58D-DEE1D3F69A1F}"/>
              </a:ext>
            </a:extLst>
          </p:cNvPr>
          <p:cNvSpPr>
            <a:spLocks noChangeShapeType="1"/>
          </p:cNvSpPr>
          <p:nvPr/>
        </p:nvSpPr>
        <p:spPr bwMode="auto">
          <a:xfrm flipV="1">
            <a:off x="5013318" y="2981378"/>
            <a:ext cx="0" cy="2195512"/>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9" name="Line 8">
            <a:extLst>
              <a:ext uri="{FF2B5EF4-FFF2-40B4-BE49-F238E27FC236}">
                <a16:creationId xmlns:a16="http://schemas.microsoft.com/office/drawing/2014/main" id="{C0D274B4-82F2-4D87-A1BD-4C9A40CA916A}"/>
              </a:ext>
            </a:extLst>
          </p:cNvPr>
          <p:cNvSpPr>
            <a:spLocks noChangeShapeType="1"/>
          </p:cNvSpPr>
          <p:nvPr/>
        </p:nvSpPr>
        <p:spPr bwMode="auto">
          <a:xfrm>
            <a:off x="5032375" y="5178859"/>
            <a:ext cx="3455988" cy="0"/>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0" name="Text Box 18">
            <a:extLst>
              <a:ext uri="{FF2B5EF4-FFF2-40B4-BE49-F238E27FC236}">
                <a16:creationId xmlns:a16="http://schemas.microsoft.com/office/drawing/2014/main" id="{4D157778-314F-451B-9677-CA6106B85D92}"/>
              </a:ext>
            </a:extLst>
          </p:cNvPr>
          <p:cNvSpPr>
            <a:spLocks noChangeArrowheads="1"/>
          </p:cNvSpPr>
          <p:nvPr/>
        </p:nvSpPr>
        <p:spPr bwMode="auto">
          <a:xfrm>
            <a:off x="855663" y="5239184"/>
            <a:ext cx="2516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a:latin typeface="Arial" panose="020B0604020202020204" pitchFamily="34" charset="0"/>
                <a:sym typeface="HG明朝B" panose="02020809000000000000" pitchFamily="17" charset="-128"/>
              </a:rPr>
              <a:t>時空間画像 </a:t>
            </a:r>
            <a:r>
              <a:rPr kumimoji="0" lang="en-US" altLang="ja-JP">
                <a:latin typeface="Arial" panose="020B0604020202020204" pitchFamily="34" charset="0"/>
                <a:sym typeface="HG明朝B" panose="02020809000000000000" pitchFamily="17" charset="-128"/>
              </a:rPr>
              <a:t>I(x,y,t)</a:t>
            </a:r>
          </a:p>
        </p:txBody>
      </p:sp>
      <p:sp>
        <p:nvSpPr>
          <p:cNvPr id="11" name="Text Box 281">
            <a:extLst>
              <a:ext uri="{FF2B5EF4-FFF2-40B4-BE49-F238E27FC236}">
                <a16:creationId xmlns:a16="http://schemas.microsoft.com/office/drawing/2014/main" id="{42324A34-1DE4-48DC-B874-52658672B812}"/>
              </a:ext>
            </a:extLst>
          </p:cNvPr>
          <p:cNvSpPr>
            <a:spLocks noChangeArrowheads="1"/>
          </p:cNvSpPr>
          <p:nvPr/>
        </p:nvSpPr>
        <p:spPr bwMode="auto">
          <a:xfrm>
            <a:off x="8181975" y="5239184"/>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sz="2400">
                <a:latin typeface="Arial" panose="020B0604020202020204" pitchFamily="34" charset="0"/>
                <a:sym typeface="HG明朝B" panose="02020809000000000000" pitchFamily="17" charset="-128"/>
              </a:rPr>
              <a:t>x</a:t>
            </a:r>
            <a:endParaRPr kumimoji="0" lang="ja-JP" altLang="ja-JP" sz="2400">
              <a:latin typeface="Arial" panose="020B0604020202020204" pitchFamily="34" charset="0"/>
              <a:sym typeface="HG明朝B" panose="02020809000000000000" pitchFamily="17" charset="-128"/>
            </a:endParaRPr>
          </a:p>
        </p:txBody>
      </p:sp>
      <p:pic>
        <p:nvPicPr>
          <p:cNvPr id="12" name="Picture 11" descr="EPI">
            <a:extLst>
              <a:ext uri="{FF2B5EF4-FFF2-40B4-BE49-F238E27FC236}">
                <a16:creationId xmlns:a16="http://schemas.microsoft.com/office/drawing/2014/main" id="{95ED61A2-89B0-49A2-B34E-5194CE7BDD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2375" y="3253221"/>
            <a:ext cx="2951163"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258">
            <a:extLst>
              <a:ext uri="{FF2B5EF4-FFF2-40B4-BE49-F238E27FC236}">
                <a16:creationId xmlns:a16="http://schemas.microsoft.com/office/drawing/2014/main" id="{9AE0D8D8-1D85-479A-A717-FAD8B9652590}"/>
              </a:ext>
            </a:extLst>
          </p:cNvPr>
          <p:cNvSpPr>
            <a:spLocks noChangeShapeType="1"/>
          </p:cNvSpPr>
          <p:nvPr/>
        </p:nvSpPr>
        <p:spPr bwMode="auto">
          <a:xfrm flipV="1">
            <a:off x="874713" y="3077009"/>
            <a:ext cx="2776537" cy="1766887"/>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rot="10800000"/>
          <a:lstStyle/>
          <a:p>
            <a:endParaRPr lang="ja-JP" altLang="en-US"/>
          </a:p>
        </p:txBody>
      </p:sp>
      <p:sp>
        <p:nvSpPr>
          <p:cNvPr id="14" name="Line 267">
            <a:extLst>
              <a:ext uri="{FF2B5EF4-FFF2-40B4-BE49-F238E27FC236}">
                <a16:creationId xmlns:a16="http://schemas.microsoft.com/office/drawing/2014/main" id="{3DF14F5C-8F4F-4C2A-B804-830FE50681E3}"/>
              </a:ext>
            </a:extLst>
          </p:cNvPr>
          <p:cNvSpPr>
            <a:spLocks noChangeShapeType="1"/>
          </p:cNvSpPr>
          <p:nvPr/>
        </p:nvSpPr>
        <p:spPr bwMode="auto">
          <a:xfrm flipV="1">
            <a:off x="873125" y="3438959"/>
            <a:ext cx="1588" cy="1406525"/>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rot="10800000"/>
          <a:lstStyle/>
          <a:p>
            <a:endParaRPr lang="ja-JP" altLang="en-US"/>
          </a:p>
        </p:txBody>
      </p:sp>
      <p:sp>
        <p:nvSpPr>
          <p:cNvPr id="15" name="Line 268">
            <a:extLst>
              <a:ext uri="{FF2B5EF4-FFF2-40B4-BE49-F238E27FC236}">
                <a16:creationId xmlns:a16="http://schemas.microsoft.com/office/drawing/2014/main" id="{8A34385D-EED5-4B96-A533-A467A0D4D607}"/>
              </a:ext>
            </a:extLst>
          </p:cNvPr>
          <p:cNvSpPr>
            <a:spLocks noChangeShapeType="1"/>
          </p:cNvSpPr>
          <p:nvPr/>
        </p:nvSpPr>
        <p:spPr bwMode="auto">
          <a:xfrm flipV="1">
            <a:off x="874713" y="3267509"/>
            <a:ext cx="1236662" cy="782637"/>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rot="10800000"/>
          <a:lstStyle/>
          <a:p>
            <a:endParaRPr lang="ja-JP" altLang="en-US"/>
          </a:p>
        </p:txBody>
      </p:sp>
      <p:sp>
        <p:nvSpPr>
          <p:cNvPr id="16" name="Line 272">
            <a:extLst>
              <a:ext uri="{FF2B5EF4-FFF2-40B4-BE49-F238E27FC236}">
                <a16:creationId xmlns:a16="http://schemas.microsoft.com/office/drawing/2014/main" id="{4474B7C6-C29C-4072-96CE-A20457B57CA4}"/>
              </a:ext>
            </a:extLst>
          </p:cNvPr>
          <p:cNvSpPr>
            <a:spLocks noChangeShapeType="1"/>
          </p:cNvSpPr>
          <p:nvPr/>
        </p:nvSpPr>
        <p:spPr bwMode="auto">
          <a:xfrm flipV="1">
            <a:off x="2689225" y="4253346"/>
            <a:ext cx="1333500" cy="846138"/>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rot="10800000"/>
          <a:lstStyle/>
          <a:p>
            <a:endParaRPr lang="ja-JP" altLang="en-US"/>
          </a:p>
        </p:txBody>
      </p:sp>
      <p:grpSp>
        <p:nvGrpSpPr>
          <p:cNvPr id="17" name="Group 17">
            <a:extLst>
              <a:ext uri="{FF2B5EF4-FFF2-40B4-BE49-F238E27FC236}">
                <a16:creationId xmlns:a16="http://schemas.microsoft.com/office/drawing/2014/main" id="{84C6A0CB-866E-471A-B39E-9D0797D1E79B}"/>
              </a:ext>
            </a:extLst>
          </p:cNvPr>
          <p:cNvGrpSpPr>
            <a:grpSpLocks/>
          </p:cNvGrpSpPr>
          <p:nvPr/>
        </p:nvGrpSpPr>
        <p:grpSpPr bwMode="auto">
          <a:xfrm>
            <a:off x="874713" y="3267509"/>
            <a:ext cx="3025775" cy="1830387"/>
            <a:chOff x="757" y="2338"/>
            <a:chExt cx="1518" cy="1319"/>
          </a:xfrm>
        </p:grpSpPr>
        <p:pic>
          <p:nvPicPr>
            <p:cNvPr id="18" name="Picture 18" descr="in001">
              <a:extLst>
                <a:ext uri="{FF2B5EF4-FFF2-40B4-BE49-F238E27FC236}">
                  <a16:creationId xmlns:a16="http://schemas.microsoft.com/office/drawing/2014/main" id="{815AD413-1A03-4F83-BE64-7CD48FEA9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 y="2338"/>
              <a:ext cx="907"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descr="in003">
              <a:extLst>
                <a:ext uri="{FF2B5EF4-FFF2-40B4-BE49-F238E27FC236}">
                  <a16:creationId xmlns:a16="http://schemas.microsoft.com/office/drawing/2014/main" id="{051F58B6-0F59-4870-95A6-24CF967AC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 y="2476"/>
              <a:ext cx="892"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in004">
              <a:extLst>
                <a:ext uri="{FF2B5EF4-FFF2-40B4-BE49-F238E27FC236}">
                  <a16:creationId xmlns:a16="http://schemas.microsoft.com/office/drawing/2014/main" id="{F3C9A735-0DE3-434F-A047-4B6E05520B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 y="2612"/>
              <a:ext cx="893"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in005">
              <a:extLst>
                <a:ext uri="{FF2B5EF4-FFF2-40B4-BE49-F238E27FC236}">
                  <a16:creationId xmlns:a16="http://schemas.microsoft.com/office/drawing/2014/main" id="{C3E32F61-D7AD-4BDB-AAFD-ACB5F39EAA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749"/>
              <a:ext cx="892"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 descr="in006">
              <a:extLst>
                <a:ext uri="{FF2B5EF4-FFF2-40B4-BE49-F238E27FC236}">
                  <a16:creationId xmlns:a16="http://schemas.microsoft.com/office/drawing/2014/main" id="{14A3A3D1-0A44-4C8C-A3D1-CA47793D39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 y="2884"/>
              <a:ext cx="892"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Line 272">
            <a:extLst>
              <a:ext uri="{FF2B5EF4-FFF2-40B4-BE49-F238E27FC236}">
                <a16:creationId xmlns:a16="http://schemas.microsoft.com/office/drawing/2014/main" id="{F4E03528-B334-4EE1-B315-5DA2E0ABA545}"/>
              </a:ext>
            </a:extLst>
          </p:cNvPr>
          <p:cNvSpPr>
            <a:spLocks noChangeShapeType="1"/>
          </p:cNvSpPr>
          <p:nvPr/>
        </p:nvSpPr>
        <p:spPr bwMode="auto">
          <a:xfrm flipV="1">
            <a:off x="2711450" y="3569134"/>
            <a:ext cx="1136650" cy="71755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rot="10800000"/>
          <a:lstStyle/>
          <a:p>
            <a:endParaRPr lang="ja-JP" altLang="en-US"/>
          </a:p>
        </p:txBody>
      </p:sp>
      <p:sp>
        <p:nvSpPr>
          <p:cNvPr id="24" name="Line 266">
            <a:extLst>
              <a:ext uri="{FF2B5EF4-FFF2-40B4-BE49-F238E27FC236}">
                <a16:creationId xmlns:a16="http://schemas.microsoft.com/office/drawing/2014/main" id="{C85B757D-594A-41E6-A0BF-13FCA9882F5A}"/>
              </a:ext>
            </a:extLst>
          </p:cNvPr>
          <p:cNvSpPr>
            <a:spLocks noChangeShapeType="1"/>
          </p:cNvSpPr>
          <p:nvPr/>
        </p:nvSpPr>
        <p:spPr bwMode="auto">
          <a:xfrm>
            <a:off x="893763" y="4834371"/>
            <a:ext cx="2913062" cy="442913"/>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25" name="Text Box 269">
            <a:extLst>
              <a:ext uri="{FF2B5EF4-FFF2-40B4-BE49-F238E27FC236}">
                <a16:creationId xmlns:a16="http://schemas.microsoft.com/office/drawing/2014/main" id="{0157F56F-0BE4-4CB7-B321-6394DA87B3A3}"/>
              </a:ext>
            </a:extLst>
          </p:cNvPr>
          <p:cNvSpPr>
            <a:spLocks noChangeArrowheads="1"/>
          </p:cNvSpPr>
          <p:nvPr/>
        </p:nvSpPr>
        <p:spPr bwMode="auto">
          <a:xfrm>
            <a:off x="3375025" y="5167746"/>
            <a:ext cx="331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r>
              <a:rPr kumimoji="0" lang="en-US" altLang="ja-JP" sz="2400">
                <a:latin typeface="Arial" panose="020B0604020202020204" pitchFamily="34" charset="0"/>
                <a:sym typeface="Georgia" panose="02040502050405020303" pitchFamily="18" charset="0"/>
              </a:rPr>
              <a:t>x</a:t>
            </a:r>
            <a:endParaRPr kumimoji="0" lang="en-US" altLang="ja-JP" sz="2400">
              <a:latin typeface="Arial" panose="020B0604020202020204" pitchFamily="34" charset="0"/>
              <a:sym typeface="HG明朝B" panose="02020809000000000000" pitchFamily="17" charset="-128"/>
            </a:endParaRPr>
          </a:p>
        </p:txBody>
      </p:sp>
      <p:sp>
        <p:nvSpPr>
          <p:cNvPr id="26" name="Text Box 273">
            <a:extLst>
              <a:ext uri="{FF2B5EF4-FFF2-40B4-BE49-F238E27FC236}">
                <a16:creationId xmlns:a16="http://schemas.microsoft.com/office/drawing/2014/main" id="{7CB9EEE5-25AE-4904-9D42-E7B9F70D7A0E}"/>
              </a:ext>
            </a:extLst>
          </p:cNvPr>
          <p:cNvSpPr>
            <a:spLocks noChangeArrowheads="1"/>
          </p:cNvSpPr>
          <p:nvPr/>
        </p:nvSpPr>
        <p:spPr bwMode="auto">
          <a:xfrm>
            <a:off x="3116263" y="2915084"/>
            <a:ext cx="258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r>
              <a:rPr kumimoji="0" lang="ja-JP" altLang="en-US" sz="2400">
                <a:latin typeface="Arial" panose="020B0604020202020204" pitchFamily="34" charset="0"/>
                <a:sym typeface="HG明朝B" panose="02020809000000000000" pitchFamily="17" charset="-128"/>
              </a:rPr>
              <a:t>t</a:t>
            </a:r>
            <a:endParaRPr kumimoji="0" lang="ja-JP" altLang="ja-JP" sz="2400">
              <a:latin typeface="Arial" panose="020B0604020202020204" pitchFamily="34" charset="0"/>
              <a:sym typeface="HG明朝B" panose="02020809000000000000" pitchFamily="17" charset="-128"/>
            </a:endParaRPr>
          </a:p>
        </p:txBody>
      </p:sp>
      <p:sp>
        <p:nvSpPr>
          <p:cNvPr id="27" name="Line 275">
            <a:extLst>
              <a:ext uri="{FF2B5EF4-FFF2-40B4-BE49-F238E27FC236}">
                <a16:creationId xmlns:a16="http://schemas.microsoft.com/office/drawing/2014/main" id="{531655D8-3652-417C-BC06-3CAAC0600512}"/>
              </a:ext>
            </a:extLst>
          </p:cNvPr>
          <p:cNvSpPr>
            <a:spLocks noChangeAspect="1" noChangeShapeType="1"/>
          </p:cNvSpPr>
          <p:nvPr/>
        </p:nvSpPr>
        <p:spPr bwMode="auto">
          <a:xfrm rot="21120000" flipV="1">
            <a:off x="2597150" y="3972359"/>
            <a:ext cx="1354138" cy="641350"/>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rot="10800000" lIns="90000" tIns="46800" rIns="90000" bIns="46800"/>
          <a:lstStyle/>
          <a:p>
            <a:endParaRPr lang="ja-JP" altLang="en-US"/>
          </a:p>
        </p:txBody>
      </p:sp>
      <p:sp>
        <p:nvSpPr>
          <p:cNvPr id="28" name="Line 276">
            <a:extLst>
              <a:ext uri="{FF2B5EF4-FFF2-40B4-BE49-F238E27FC236}">
                <a16:creationId xmlns:a16="http://schemas.microsoft.com/office/drawing/2014/main" id="{1F7D81CA-78FD-4476-BAC1-9B2F89E6DB42}"/>
              </a:ext>
            </a:extLst>
          </p:cNvPr>
          <p:cNvSpPr>
            <a:spLocks noChangeShapeType="1"/>
          </p:cNvSpPr>
          <p:nvPr/>
        </p:nvSpPr>
        <p:spPr bwMode="auto">
          <a:xfrm rot="-240000">
            <a:off x="904875" y="4327959"/>
            <a:ext cx="1720850" cy="428625"/>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29" name="Line 31">
            <a:extLst>
              <a:ext uri="{FF2B5EF4-FFF2-40B4-BE49-F238E27FC236}">
                <a16:creationId xmlns:a16="http://schemas.microsoft.com/office/drawing/2014/main" id="{E9C85D36-C649-4045-91BF-D7E392559E17}"/>
              </a:ext>
            </a:extLst>
          </p:cNvPr>
          <p:cNvSpPr>
            <a:spLocks noChangeShapeType="1"/>
          </p:cNvSpPr>
          <p:nvPr/>
        </p:nvSpPr>
        <p:spPr bwMode="auto">
          <a:xfrm>
            <a:off x="3303588" y="4302559"/>
            <a:ext cx="1584325" cy="0"/>
          </a:xfrm>
          <a:prstGeom prst="line">
            <a:avLst/>
          </a:prstGeom>
          <a:noFill/>
          <a:ln w="19050">
            <a:solidFill>
              <a:srgbClr val="3366FF"/>
            </a:solidFill>
            <a:round/>
            <a:headEnd/>
            <a:tailEnd type="triangle" w="lg" len="lg"/>
          </a:ln>
          <a:extLst>
            <a:ext uri="{909E8E84-426E-40DD-AFC4-6F175D3DCCD1}">
              <a14:hiddenFill xmlns:a14="http://schemas.microsoft.com/office/drawing/2010/main">
                <a:noFill/>
              </a14:hiddenFill>
            </a:ext>
          </a:extLst>
        </p:spPr>
        <p:txBody>
          <a:bodyPr rot="10800000" lIns="90000" tIns="46800" rIns="90000" bIns="46800"/>
          <a:lstStyle/>
          <a:p>
            <a:endParaRPr lang="ja-JP" altLang="en-US"/>
          </a:p>
        </p:txBody>
      </p:sp>
      <p:sp>
        <p:nvSpPr>
          <p:cNvPr id="30" name="Text Box 18">
            <a:extLst>
              <a:ext uri="{FF2B5EF4-FFF2-40B4-BE49-F238E27FC236}">
                <a16:creationId xmlns:a16="http://schemas.microsoft.com/office/drawing/2014/main" id="{F6511D8C-9578-47C9-82CB-65571130BB7E}"/>
              </a:ext>
            </a:extLst>
          </p:cNvPr>
          <p:cNvSpPr>
            <a:spLocks noChangeArrowheads="1"/>
          </p:cNvSpPr>
          <p:nvPr/>
        </p:nvSpPr>
        <p:spPr bwMode="auto">
          <a:xfrm>
            <a:off x="3951288" y="3942196"/>
            <a:ext cx="863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en-US" altLang="ja-JP" dirty="0">
                <a:latin typeface="Arial" panose="020B0604020202020204" pitchFamily="34" charset="0"/>
                <a:sym typeface="HG明朝B" panose="02020809000000000000" pitchFamily="17" charset="-128"/>
              </a:rPr>
              <a:t>y=n</a:t>
            </a:r>
          </a:p>
        </p:txBody>
      </p:sp>
      <p:sp>
        <p:nvSpPr>
          <p:cNvPr id="31" name="Text Box 270">
            <a:extLst>
              <a:ext uri="{FF2B5EF4-FFF2-40B4-BE49-F238E27FC236}">
                <a16:creationId xmlns:a16="http://schemas.microsoft.com/office/drawing/2014/main" id="{16966DFE-D6B0-4533-9ADA-552B58E29C1C}"/>
              </a:ext>
            </a:extLst>
          </p:cNvPr>
          <p:cNvSpPr>
            <a:spLocks noChangeArrowheads="1"/>
          </p:cNvSpPr>
          <p:nvPr/>
        </p:nvSpPr>
        <p:spPr bwMode="auto">
          <a:xfrm>
            <a:off x="558800" y="4183496"/>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r>
              <a:rPr kumimoji="0" lang="en-US" altLang="ja-JP" sz="2000" dirty="0">
                <a:latin typeface="Arial" panose="020B0604020202020204" pitchFamily="34" charset="0"/>
                <a:sym typeface="HG明朝B" panose="02020809000000000000" pitchFamily="17" charset="-128"/>
              </a:rPr>
              <a:t>n</a:t>
            </a:r>
          </a:p>
        </p:txBody>
      </p:sp>
      <p:sp>
        <p:nvSpPr>
          <p:cNvPr id="32" name="Rectangle 3">
            <a:extLst>
              <a:ext uri="{FF2B5EF4-FFF2-40B4-BE49-F238E27FC236}">
                <a16:creationId xmlns:a16="http://schemas.microsoft.com/office/drawing/2014/main" id="{722D66B8-C274-44CA-90CE-0E69F3E990B9}"/>
              </a:ext>
            </a:extLst>
          </p:cNvPr>
          <p:cNvSpPr>
            <a:spLocks noChangeArrowheads="1"/>
          </p:cNvSpPr>
          <p:nvPr/>
        </p:nvSpPr>
        <p:spPr bwMode="auto">
          <a:xfrm>
            <a:off x="2839911" y="5571887"/>
            <a:ext cx="360045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anose="05000000000000000000" pitchFamily="2" charset="2"/>
              <a:buChar char="p"/>
              <a:defRPr kumimoji="1" sz="2800">
                <a:solidFill>
                  <a:schemeClr val="tx1"/>
                </a:solidFill>
                <a:latin typeface="Verdana" panose="020B0604030504040204" pitchFamily="34" charset="0"/>
                <a:ea typeface="ＭＳ Ｐゴシック" panose="020B0600070205080204" pitchFamily="50" charset="-128"/>
              </a:defRPr>
            </a:lvl1pPr>
            <a:lvl2pPr marL="742950" indent="-285750" eaLnBrk="0" hangingPunct="0">
              <a:spcBef>
                <a:spcPct val="20000"/>
              </a:spcBef>
              <a:buClr>
                <a:schemeClr val="tx2"/>
              </a:buClr>
              <a:buSzPct val="75000"/>
              <a:buFont typeface="Wingdings" panose="05000000000000000000" pitchFamily="2" charset="2"/>
              <a:buChar char="n"/>
              <a:defRPr kumimoji="1" sz="2400">
                <a:solidFill>
                  <a:schemeClr val="tx1"/>
                </a:solidFill>
                <a:latin typeface="Verdana" panose="020B0604030504040204" pitchFamily="34" charset="0"/>
                <a:ea typeface="ＭＳ Ｐゴシック" panose="020B0600070205080204" pitchFamily="50" charset="-128"/>
              </a:defRPr>
            </a:lvl2pPr>
            <a:lvl3pPr marL="1143000" indent="-228600" eaLnBrk="0" hangingPunct="0">
              <a:spcBef>
                <a:spcPct val="20000"/>
              </a:spcBef>
              <a:buClr>
                <a:schemeClr val="accent1"/>
              </a:buClr>
              <a:buSzPct val="65000"/>
              <a:buFont typeface="Wingdings" panose="05000000000000000000" pitchFamily="2" charset="2"/>
              <a:buChar char="p"/>
              <a:defRPr kumimoji="1" sz="2000">
                <a:solidFill>
                  <a:schemeClr val="tx1"/>
                </a:solidFill>
                <a:latin typeface="Verdana" panose="020B0604030504040204" pitchFamily="34" charset="0"/>
                <a:ea typeface="ＭＳ Ｐゴシック" panose="020B0600070205080204" pitchFamily="50" charset="-128"/>
              </a:defRPr>
            </a:lvl3pPr>
            <a:lvl4pPr marL="1600200" indent="-228600" eaLnBrk="0" hangingPunct="0">
              <a:spcBef>
                <a:spcPct val="20000"/>
              </a:spcBef>
              <a:buClr>
                <a:schemeClr val="bg2"/>
              </a:buClr>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spcBef>
                <a:spcPct val="20000"/>
              </a:spcBef>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2000" dirty="0" err="1"/>
              <a:t>x,y</a:t>
            </a:r>
            <a:r>
              <a:rPr lang="en-US" altLang="ja-JP" sz="2000" dirty="0"/>
              <a:t>:</a:t>
            </a:r>
            <a:r>
              <a:rPr lang="ja-JP" altLang="en-US" sz="2000" dirty="0"/>
              <a:t>ピクセル　　　</a:t>
            </a:r>
            <a:r>
              <a:rPr lang="en-US" altLang="ja-JP" sz="2000" dirty="0"/>
              <a:t>t:</a:t>
            </a:r>
            <a:r>
              <a:rPr lang="ja-JP" altLang="en-US" sz="2000" dirty="0"/>
              <a:t>フレーム</a:t>
            </a:r>
            <a:r>
              <a:rPr lang="ja-JP" altLang="en-US" dirty="0"/>
              <a:t>　</a:t>
            </a:r>
          </a:p>
          <a:p>
            <a:pPr lvl="1" eaLnBrk="1" hangingPunct="1">
              <a:buFont typeface="Wingdings" panose="05000000000000000000" pitchFamily="2" charset="2"/>
              <a:buNone/>
            </a:pPr>
            <a:endParaRPr lang="ja-JP" altLang="en-US" dirty="0"/>
          </a:p>
        </p:txBody>
      </p:sp>
      <p:sp>
        <p:nvSpPr>
          <p:cNvPr id="33" name="テキスト ボックス 32">
            <a:extLst>
              <a:ext uri="{FF2B5EF4-FFF2-40B4-BE49-F238E27FC236}">
                <a16:creationId xmlns:a16="http://schemas.microsoft.com/office/drawing/2014/main" id="{019419B0-CA10-4A6D-969D-160B9BDDF66C}"/>
              </a:ext>
            </a:extLst>
          </p:cNvPr>
          <p:cNvSpPr txBox="1"/>
          <p:nvPr/>
        </p:nvSpPr>
        <p:spPr>
          <a:xfrm>
            <a:off x="628650" y="6390971"/>
            <a:ext cx="7886700" cy="338554"/>
          </a:xfrm>
          <a:prstGeom prst="rect">
            <a:avLst/>
          </a:prstGeom>
          <a:noFill/>
        </p:spPr>
        <p:txBody>
          <a:bodyPr wrap="square" rtlCol="0">
            <a:spAutoFit/>
          </a:bodyPr>
          <a:lstStyle/>
          <a:p>
            <a:pPr marL="0" indent="0">
              <a:buNone/>
            </a:pPr>
            <a:r>
              <a:rPr kumimoji="1" lang="en-US" altLang="ja-JP" sz="1600" dirty="0"/>
              <a:t>※</a:t>
            </a:r>
            <a:r>
              <a:rPr kumimoji="1" lang="ja-JP" altLang="en-US" sz="1600" dirty="0"/>
              <a:t>画像は先行研究より引用</a:t>
            </a:r>
            <a:endParaRPr kumimoji="1" lang="en-US" altLang="ja-JP" sz="1600" dirty="0"/>
          </a:p>
        </p:txBody>
      </p:sp>
    </p:spTree>
    <p:extLst>
      <p:ext uri="{BB962C8B-B14F-4D97-AF65-F5344CB8AC3E}">
        <p14:creationId xmlns:p14="http://schemas.microsoft.com/office/powerpoint/2010/main" val="337552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0763A-BE1E-419F-AEC4-8EFEB7F8191E}"/>
              </a:ext>
            </a:extLst>
          </p:cNvPr>
          <p:cNvSpPr>
            <a:spLocks noGrp="1"/>
          </p:cNvSpPr>
          <p:nvPr>
            <p:ph type="title"/>
          </p:nvPr>
        </p:nvSpPr>
        <p:spPr/>
        <p:txBody>
          <a:bodyPr/>
          <a:lstStyle/>
          <a:p>
            <a:r>
              <a:rPr kumimoji="1" lang="ja-JP" altLang="en-US" dirty="0"/>
              <a:t>先行研究：時空間断面画像</a:t>
            </a:r>
          </a:p>
        </p:txBody>
      </p:sp>
      <p:sp>
        <p:nvSpPr>
          <p:cNvPr id="3" name="コンテンツ プレースホルダー 2">
            <a:extLst>
              <a:ext uri="{FF2B5EF4-FFF2-40B4-BE49-F238E27FC236}">
                <a16:creationId xmlns:a16="http://schemas.microsoft.com/office/drawing/2014/main" id="{85FEA9E1-638A-41C4-8506-7C02B66B2CFD}"/>
              </a:ext>
            </a:extLst>
          </p:cNvPr>
          <p:cNvSpPr>
            <a:spLocks noGrp="1"/>
          </p:cNvSpPr>
          <p:nvPr>
            <p:ph idx="1"/>
          </p:nvPr>
        </p:nvSpPr>
        <p:spPr/>
        <p:txBody>
          <a:bodyPr/>
          <a:lstStyle/>
          <a:p>
            <a:r>
              <a:rPr lang="ja-JP" altLang="en-US" dirty="0"/>
              <a:t>時空間断面画像の空間的特徴として，　　　　　　　送信光はその大きさ分と同程度の輝度値を持つ</a:t>
            </a:r>
            <a:endParaRPr lang="en-US" altLang="ja-JP" dirty="0"/>
          </a:p>
          <a:p>
            <a:pPr lvl="1"/>
            <a:r>
              <a:rPr lang="ja-JP" altLang="en-US" dirty="0"/>
              <a:t>空間方向の画素値の変化量が低い</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C864DF42-3EAB-47C6-92C1-2E9D0D99C9BC}"/>
              </a:ext>
            </a:extLst>
          </p:cNvPr>
          <p:cNvSpPr>
            <a:spLocks noGrp="1"/>
          </p:cNvSpPr>
          <p:nvPr>
            <p:ph type="sldNum" sz="quarter" idx="12"/>
          </p:nvPr>
        </p:nvSpPr>
        <p:spPr/>
        <p:txBody>
          <a:bodyPr/>
          <a:lstStyle/>
          <a:p>
            <a:fld id="{4611F9C2-6641-4325-A1B0-8726CAAFC082}" type="slidenum">
              <a:rPr kumimoji="1" lang="ja-JP" altLang="en-US" smtClean="0"/>
              <a:pPr/>
              <a:t>12</a:t>
            </a:fld>
            <a:endParaRPr kumimoji="1" lang="ja-JP" altLang="en-US" dirty="0"/>
          </a:p>
        </p:txBody>
      </p:sp>
      <p:sp>
        <p:nvSpPr>
          <p:cNvPr id="33" name="テキスト ボックス 32">
            <a:extLst>
              <a:ext uri="{FF2B5EF4-FFF2-40B4-BE49-F238E27FC236}">
                <a16:creationId xmlns:a16="http://schemas.microsoft.com/office/drawing/2014/main" id="{019419B0-CA10-4A6D-969D-160B9BDDF66C}"/>
              </a:ext>
            </a:extLst>
          </p:cNvPr>
          <p:cNvSpPr txBox="1"/>
          <p:nvPr/>
        </p:nvSpPr>
        <p:spPr>
          <a:xfrm>
            <a:off x="628650" y="6390971"/>
            <a:ext cx="7886700" cy="338554"/>
          </a:xfrm>
          <a:prstGeom prst="rect">
            <a:avLst/>
          </a:prstGeom>
          <a:noFill/>
        </p:spPr>
        <p:txBody>
          <a:bodyPr wrap="square" rtlCol="0">
            <a:spAutoFit/>
          </a:bodyPr>
          <a:lstStyle/>
          <a:p>
            <a:pPr marL="0" indent="0">
              <a:buNone/>
            </a:pPr>
            <a:r>
              <a:rPr kumimoji="1" lang="en-US" altLang="ja-JP" sz="1600" dirty="0"/>
              <a:t>※</a:t>
            </a:r>
            <a:r>
              <a:rPr kumimoji="1" lang="ja-JP" altLang="en-US" sz="1600" dirty="0"/>
              <a:t>画像は先行研究より引用</a:t>
            </a:r>
            <a:endParaRPr kumimoji="1" lang="en-US" altLang="ja-JP" sz="1600" dirty="0"/>
          </a:p>
        </p:txBody>
      </p:sp>
      <p:sp>
        <p:nvSpPr>
          <p:cNvPr id="54" name="Text Box 4">
            <a:extLst>
              <a:ext uri="{FF2B5EF4-FFF2-40B4-BE49-F238E27FC236}">
                <a16:creationId xmlns:a16="http://schemas.microsoft.com/office/drawing/2014/main" id="{423C2858-89CA-41A9-9C49-D97A21AE0975}"/>
              </a:ext>
            </a:extLst>
          </p:cNvPr>
          <p:cNvSpPr txBox="1">
            <a:spLocks noChangeArrowheads="1"/>
          </p:cNvSpPr>
          <p:nvPr/>
        </p:nvSpPr>
        <p:spPr bwMode="auto">
          <a:xfrm>
            <a:off x="628650" y="5884653"/>
            <a:ext cx="792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ja-JP" altLang="en-US" sz="2400" dirty="0">
                <a:latin typeface="Arial" panose="020B0604020202020204" pitchFamily="34" charset="0"/>
                <a:sym typeface="HG明朝B" panose="02020809000000000000" pitchFamily="17" charset="-128"/>
              </a:rPr>
              <a:t>時空間断面画像</a:t>
            </a:r>
          </a:p>
        </p:txBody>
      </p:sp>
      <p:sp>
        <p:nvSpPr>
          <p:cNvPr id="55" name="Line 5">
            <a:extLst>
              <a:ext uri="{FF2B5EF4-FFF2-40B4-BE49-F238E27FC236}">
                <a16:creationId xmlns:a16="http://schemas.microsoft.com/office/drawing/2014/main" id="{8351793C-D9EF-4E54-B997-E3BDC8CB0F62}"/>
              </a:ext>
            </a:extLst>
          </p:cNvPr>
          <p:cNvSpPr>
            <a:spLocks noChangeShapeType="1"/>
          </p:cNvSpPr>
          <p:nvPr/>
        </p:nvSpPr>
        <p:spPr bwMode="auto">
          <a:xfrm>
            <a:off x="1578778" y="5550888"/>
            <a:ext cx="627992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6" name="Line 6">
            <a:extLst>
              <a:ext uri="{FF2B5EF4-FFF2-40B4-BE49-F238E27FC236}">
                <a16:creationId xmlns:a16="http://schemas.microsoft.com/office/drawing/2014/main" id="{F1817EB7-B8C9-4064-B10B-45C0D341D1D0}"/>
              </a:ext>
            </a:extLst>
          </p:cNvPr>
          <p:cNvSpPr>
            <a:spLocks noChangeShapeType="1"/>
          </p:cNvSpPr>
          <p:nvPr/>
        </p:nvSpPr>
        <p:spPr bwMode="auto">
          <a:xfrm rot="10800000">
            <a:off x="1578778" y="2282802"/>
            <a:ext cx="0" cy="326808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7" name="Text Box 280">
            <a:extLst>
              <a:ext uri="{FF2B5EF4-FFF2-40B4-BE49-F238E27FC236}">
                <a16:creationId xmlns:a16="http://schemas.microsoft.com/office/drawing/2014/main" id="{D0762BDB-6BA1-4701-8A4C-5F62283355D8}"/>
              </a:ext>
            </a:extLst>
          </p:cNvPr>
          <p:cNvSpPr>
            <a:spLocks noChangeArrowheads="1"/>
          </p:cNvSpPr>
          <p:nvPr/>
        </p:nvSpPr>
        <p:spPr bwMode="auto">
          <a:xfrm>
            <a:off x="7534441" y="5155502"/>
            <a:ext cx="1691680"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dirty="0">
                <a:latin typeface="Arial" panose="020B0604020202020204" pitchFamily="34" charset="0"/>
                <a:sym typeface="Georgia" panose="02040502050405020303" pitchFamily="18" charset="0"/>
              </a:rPr>
              <a:t>空間</a:t>
            </a:r>
            <a:r>
              <a:rPr kumimoji="0" lang="en-US" altLang="ja-JP" dirty="0">
                <a:latin typeface="Arial" panose="020B0604020202020204" pitchFamily="34" charset="0"/>
                <a:sym typeface="Georgia" panose="02040502050405020303" pitchFamily="18" charset="0"/>
              </a:rPr>
              <a:t>(</a:t>
            </a:r>
            <a:r>
              <a:rPr kumimoji="0" lang="ja-JP" altLang="en-US" dirty="0">
                <a:latin typeface="Arial" panose="020B0604020202020204" pitchFamily="34" charset="0"/>
                <a:sym typeface="Georgia" panose="02040502050405020303" pitchFamily="18" charset="0"/>
              </a:rPr>
              <a:t>ピクセル</a:t>
            </a:r>
            <a:r>
              <a:rPr kumimoji="0" lang="en-US" altLang="ja-JP" dirty="0">
                <a:latin typeface="Arial" panose="020B0604020202020204" pitchFamily="34" charset="0"/>
                <a:sym typeface="Georgia" panose="02040502050405020303" pitchFamily="18" charset="0"/>
              </a:rPr>
              <a:t>)</a:t>
            </a:r>
            <a:endParaRPr kumimoji="0" lang="ja-JP" altLang="en-US" sz="1600" dirty="0">
              <a:latin typeface="Arial" panose="020B0604020202020204" pitchFamily="34" charset="0"/>
              <a:sym typeface="HG明朝B" panose="02020809000000000000" pitchFamily="17" charset="-128"/>
            </a:endParaRPr>
          </a:p>
        </p:txBody>
      </p:sp>
      <p:pic>
        <p:nvPicPr>
          <p:cNvPr id="58" name="Picture 9" descr="danLED400_20">
            <a:extLst>
              <a:ext uri="{FF2B5EF4-FFF2-40B4-BE49-F238E27FC236}">
                <a16:creationId xmlns:a16="http://schemas.microsoft.com/office/drawing/2014/main" id="{6872E7F8-FDA7-43BF-99DF-2C2C3708A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505" y="2519259"/>
            <a:ext cx="5860936" cy="292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Line 10">
            <a:extLst>
              <a:ext uri="{FF2B5EF4-FFF2-40B4-BE49-F238E27FC236}">
                <a16:creationId xmlns:a16="http://schemas.microsoft.com/office/drawing/2014/main" id="{B10B2FB8-3615-4F3F-86E6-A45594E3B528}"/>
              </a:ext>
            </a:extLst>
          </p:cNvPr>
          <p:cNvSpPr>
            <a:spLocks noChangeShapeType="1"/>
          </p:cNvSpPr>
          <p:nvPr/>
        </p:nvSpPr>
        <p:spPr bwMode="auto">
          <a:xfrm>
            <a:off x="1689293" y="5496237"/>
            <a:ext cx="0" cy="1651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0" name="Line 11">
            <a:extLst>
              <a:ext uri="{FF2B5EF4-FFF2-40B4-BE49-F238E27FC236}">
                <a16:creationId xmlns:a16="http://schemas.microsoft.com/office/drawing/2014/main" id="{A39A9F20-BBCA-4256-93EB-482D53C355B7}"/>
              </a:ext>
            </a:extLst>
          </p:cNvPr>
          <p:cNvSpPr>
            <a:spLocks noChangeShapeType="1"/>
          </p:cNvSpPr>
          <p:nvPr/>
        </p:nvSpPr>
        <p:spPr bwMode="auto">
          <a:xfrm>
            <a:off x="7539299" y="5496237"/>
            <a:ext cx="0" cy="1651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 name="Line 12">
            <a:extLst>
              <a:ext uri="{FF2B5EF4-FFF2-40B4-BE49-F238E27FC236}">
                <a16:creationId xmlns:a16="http://schemas.microsoft.com/office/drawing/2014/main" id="{FBECE8E2-08B8-42D2-8CE6-54D7DC237590}"/>
              </a:ext>
            </a:extLst>
          </p:cNvPr>
          <p:cNvSpPr>
            <a:spLocks noChangeShapeType="1"/>
          </p:cNvSpPr>
          <p:nvPr/>
        </p:nvSpPr>
        <p:spPr bwMode="auto">
          <a:xfrm>
            <a:off x="4610045" y="5496237"/>
            <a:ext cx="0" cy="1651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2" name="Line 13">
            <a:extLst>
              <a:ext uri="{FF2B5EF4-FFF2-40B4-BE49-F238E27FC236}">
                <a16:creationId xmlns:a16="http://schemas.microsoft.com/office/drawing/2014/main" id="{FA14553C-67A8-4188-8EF4-2A2EE9ED813E}"/>
              </a:ext>
            </a:extLst>
          </p:cNvPr>
          <p:cNvSpPr>
            <a:spLocks noChangeShapeType="1"/>
          </p:cNvSpPr>
          <p:nvPr/>
        </p:nvSpPr>
        <p:spPr bwMode="auto">
          <a:xfrm>
            <a:off x="1477978" y="5433086"/>
            <a:ext cx="1651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Line 14">
            <a:extLst>
              <a:ext uri="{FF2B5EF4-FFF2-40B4-BE49-F238E27FC236}">
                <a16:creationId xmlns:a16="http://schemas.microsoft.com/office/drawing/2014/main" id="{5A2FF1EE-DE64-42F0-8D86-3C43428055DB}"/>
              </a:ext>
            </a:extLst>
          </p:cNvPr>
          <p:cNvSpPr>
            <a:spLocks noChangeShapeType="1"/>
          </p:cNvSpPr>
          <p:nvPr/>
        </p:nvSpPr>
        <p:spPr bwMode="auto">
          <a:xfrm>
            <a:off x="1477978" y="2522049"/>
            <a:ext cx="1651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 name="Line 15">
            <a:extLst>
              <a:ext uri="{FF2B5EF4-FFF2-40B4-BE49-F238E27FC236}">
                <a16:creationId xmlns:a16="http://schemas.microsoft.com/office/drawing/2014/main" id="{4EE75F2C-4434-4D0A-BAF3-6FDBF7814613}"/>
              </a:ext>
            </a:extLst>
          </p:cNvPr>
          <p:cNvSpPr>
            <a:spLocks noChangeShapeType="1"/>
          </p:cNvSpPr>
          <p:nvPr/>
        </p:nvSpPr>
        <p:spPr bwMode="auto">
          <a:xfrm>
            <a:off x="1477978" y="4008536"/>
            <a:ext cx="1651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5" name="Text Box 16">
            <a:extLst>
              <a:ext uri="{FF2B5EF4-FFF2-40B4-BE49-F238E27FC236}">
                <a16:creationId xmlns:a16="http://schemas.microsoft.com/office/drawing/2014/main" id="{0EC9A8D2-083D-4F74-AEB7-CCEE2AA51D7F}"/>
              </a:ext>
            </a:extLst>
          </p:cNvPr>
          <p:cNvSpPr txBox="1">
            <a:spLocks noChangeArrowheads="1"/>
          </p:cNvSpPr>
          <p:nvPr/>
        </p:nvSpPr>
        <p:spPr bwMode="auto">
          <a:xfrm>
            <a:off x="1578778" y="5606752"/>
            <a:ext cx="221030" cy="28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a:t>0</a:t>
            </a:r>
          </a:p>
        </p:txBody>
      </p:sp>
      <p:sp>
        <p:nvSpPr>
          <p:cNvPr id="66" name="Text Box 17">
            <a:extLst>
              <a:ext uri="{FF2B5EF4-FFF2-40B4-BE49-F238E27FC236}">
                <a16:creationId xmlns:a16="http://schemas.microsoft.com/office/drawing/2014/main" id="{4BF9AD71-A5B0-48FF-B353-54F728648E3F}"/>
              </a:ext>
            </a:extLst>
          </p:cNvPr>
          <p:cNvSpPr txBox="1">
            <a:spLocks noChangeArrowheads="1"/>
          </p:cNvSpPr>
          <p:nvPr/>
        </p:nvSpPr>
        <p:spPr bwMode="auto">
          <a:xfrm>
            <a:off x="4301058" y="5607966"/>
            <a:ext cx="6272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sz="1600" dirty="0"/>
              <a:t>200</a:t>
            </a:r>
          </a:p>
        </p:txBody>
      </p:sp>
      <p:sp>
        <p:nvSpPr>
          <p:cNvPr id="67" name="Text Box 18">
            <a:extLst>
              <a:ext uri="{FF2B5EF4-FFF2-40B4-BE49-F238E27FC236}">
                <a16:creationId xmlns:a16="http://schemas.microsoft.com/office/drawing/2014/main" id="{6C129911-E7D9-4DED-9F4F-FA0CA5F41571}"/>
              </a:ext>
            </a:extLst>
          </p:cNvPr>
          <p:cNvSpPr txBox="1">
            <a:spLocks noChangeArrowheads="1"/>
          </p:cNvSpPr>
          <p:nvPr/>
        </p:nvSpPr>
        <p:spPr bwMode="auto">
          <a:xfrm>
            <a:off x="7139990" y="5596621"/>
            <a:ext cx="7889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en-US" altLang="ja-JP" sz="1600" dirty="0"/>
              <a:t>400</a:t>
            </a:r>
          </a:p>
        </p:txBody>
      </p:sp>
      <p:sp>
        <p:nvSpPr>
          <p:cNvPr id="68" name="Text Box 19">
            <a:extLst>
              <a:ext uri="{FF2B5EF4-FFF2-40B4-BE49-F238E27FC236}">
                <a16:creationId xmlns:a16="http://schemas.microsoft.com/office/drawing/2014/main" id="{9D21CA20-41C8-4B08-B054-DB34CDBC6788}"/>
              </a:ext>
            </a:extLst>
          </p:cNvPr>
          <p:cNvSpPr txBox="1">
            <a:spLocks noChangeArrowheads="1"/>
          </p:cNvSpPr>
          <p:nvPr/>
        </p:nvSpPr>
        <p:spPr bwMode="auto">
          <a:xfrm>
            <a:off x="1254520" y="5293424"/>
            <a:ext cx="221030" cy="28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a:t>0</a:t>
            </a:r>
          </a:p>
        </p:txBody>
      </p:sp>
      <p:sp>
        <p:nvSpPr>
          <p:cNvPr id="69" name="Text Box 20">
            <a:extLst>
              <a:ext uri="{FF2B5EF4-FFF2-40B4-BE49-F238E27FC236}">
                <a16:creationId xmlns:a16="http://schemas.microsoft.com/office/drawing/2014/main" id="{B66A9696-F8EF-42B5-9ABB-2850C8E6A093}"/>
              </a:ext>
            </a:extLst>
          </p:cNvPr>
          <p:cNvSpPr txBox="1">
            <a:spLocks noChangeArrowheads="1"/>
          </p:cNvSpPr>
          <p:nvPr/>
        </p:nvSpPr>
        <p:spPr bwMode="auto">
          <a:xfrm>
            <a:off x="988691" y="3860373"/>
            <a:ext cx="5961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a:t>10</a:t>
            </a:r>
          </a:p>
        </p:txBody>
      </p:sp>
      <p:sp>
        <p:nvSpPr>
          <p:cNvPr id="70" name="Text Box 21">
            <a:extLst>
              <a:ext uri="{FF2B5EF4-FFF2-40B4-BE49-F238E27FC236}">
                <a16:creationId xmlns:a16="http://schemas.microsoft.com/office/drawing/2014/main" id="{CB0DFE77-BC45-4763-95B2-146A01FA29E8}"/>
              </a:ext>
            </a:extLst>
          </p:cNvPr>
          <p:cNvSpPr txBox="1">
            <a:spLocks noChangeArrowheads="1"/>
          </p:cNvSpPr>
          <p:nvPr/>
        </p:nvSpPr>
        <p:spPr bwMode="auto">
          <a:xfrm>
            <a:off x="988691" y="2382387"/>
            <a:ext cx="5961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dirty="0"/>
              <a:t>20</a:t>
            </a:r>
          </a:p>
        </p:txBody>
      </p:sp>
      <p:sp>
        <p:nvSpPr>
          <p:cNvPr id="71" name="Rectangle 5">
            <a:extLst>
              <a:ext uri="{FF2B5EF4-FFF2-40B4-BE49-F238E27FC236}">
                <a16:creationId xmlns:a16="http://schemas.microsoft.com/office/drawing/2014/main" id="{03B0050E-CF31-44C5-80FC-AE50914AD360}"/>
              </a:ext>
            </a:extLst>
          </p:cNvPr>
          <p:cNvSpPr>
            <a:spLocks noChangeArrowheads="1"/>
          </p:cNvSpPr>
          <p:nvPr/>
        </p:nvSpPr>
        <p:spPr bwMode="auto">
          <a:xfrm>
            <a:off x="4348193" y="2466524"/>
            <a:ext cx="360362" cy="3029808"/>
          </a:xfrm>
          <a:prstGeom prst="rect">
            <a:avLst/>
          </a:prstGeom>
          <a:noFill/>
          <a:ln w="2857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a:endParaRPr kumimoji="0" lang="ja-JP" altLang="en-US" sz="1600">
              <a:latin typeface="Arial" panose="020B0604020202020204" pitchFamily="34" charset="0"/>
              <a:sym typeface="HG明朝B" panose="02020809000000000000" pitchFamily="17" charset="-128"/>
            </a:endParaRPr>
          </a:p>
        </p:txBody>
      </p:sp>
      <p:cxnSp>
        <p:nvCxnSpPr>
          <p:cNvPr id="72" name="直線矢印コネクタ 71">
            <a:extLst>
              <a:ext uri="{FF2B5EF4-FFF2-40B4-BE49-F238E27FC236}">
                <a16:creationId xmlns:a16="http://schemas.microsoft.com/office/drawing/2014/main" id="{96BCF900-99F0-4B7E-BCFE-D934ACD4BC4E}"/>
              </a:ext>
            </a:extLst>
          </p:cNvPr>
          <p:cNvCxnSpPr/>
          <p:nvPr/>
        </p:nvCxnSpPr>
        <p:spPr bwMode="auto">
          <a:xfrm>
            <a:off x="4233929" y="2690215"/>
            <a:ext cx="761522" cy="0"/>
          </a:xfrm>
          <a:prstGeom prst="straightConnector1">
            <a:avLst/>
          </a:prstGeom>
          <a:noFill/>
          <a:ln w="57150" cap="flat" cmpd="sng" algn="ctr">
            <a:solidFill>
              <a:srgbClr val="0070C0"/>
            </a:solidFill>
            <a:prstDash val="solid"/>
            <a:round/>
            <a:headEnd type="none" w="med" len="med"/>
            <a:tailEnd type="arrow"/>
          </a:ln>
          <a:effectLst/>
        </p:spPr>
      </p:cxnSp>
      <p:sp>
        <p:nvSpPr>
          <p:cNvPr id="73" name="テキスト ボックス 72">
            <a:extLst>
              <a:ext uri="{FF2B5EF4-FFF2-40B4-BE49-F238E27FC236}">
                <a16:creationId xmlns:a16="http://schemas.microsoft.com/office/drawing/2014/main" id="{159E6BF1-B156-4D1C-A613-6AC09D6AC599}"/>
              </a:ext>
            </a:extLst>
          </p:cNvPr>
          <p:cNvSpPr txBox="1"/>
          <p:nvPr/>
        </p:nvSpPr>
        <p:spPr>
          <a:xfrm>
            <a:off x="2788890" y="3460263"/>
            <a:ext cx="1512168" cy="400110"/>
          </a:xfrm>
          <a:prstGeom prst="rect">
            <a:avLst/>
          </a:prstGeom>
          <a:noFill/>
        </p:spPr>
        <p:txBody>
          <a:bodyPr wrap="square" rtlCol="0">
            <a:spAutoFit/>
          </a:bodyPr>
          <a:lstStyle/>
          <a:p>
            <a:pPr algn="ctr"/>
            <a:r>
              <a:rPr kumimoji="1" lang="en-US" altLang="ja-JP" sz="2000" dirty="0">
                <a:solidFill>
                  <a:srgbClr val="FF6600"/>
                </a:solidFill>
              </a:rPr>
              <a:t>LED</a:t>
            </a:r>
            <a:r>
              <a:rPr kumimoji="1" lang="ja-JP" altLang="en-US" sz="2000" dirty="0">
                <a:solidFill>
                  <a:srgbClr val="FF6600"/>
                </a:solidFill>
              </a:rPr>
              <a:t>アレイ</a:t>
            </a:r>
          </a:p>
        </p:txBody>
      </p:sp>
      <p:sp>
        <p:nvSpPr>
          <p:cNvPr id="74" name="Text Box 280">
            <a:extLst>
              <a:ext uri="{FF2B5EF4-FFF2-40B4-BE49-F238E27FC236}">
                <a16:creationId xmlns:a16="http://schemas.microsoft.com/office/drawing/2014/main" id="{AC78A567-2859-44A6-A8FC-1D3C7505371A}"/>
              </a:ext>
            </a:extLst>
          </p:cNvPr>
          <p:cNvSpPr>
            <a:spLocks noChangeArrowheads="1"/>
          </p:cNvSpPr>
          <p:nvPr/>
        </p:nvSpPr>
        <p:spPr bwMode="auto">
          <a:xfrm>
            <a:off x="68374" y="2153119"/>
            <a:ext cx="1620919"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dirty="0">
                <a:latin typeface="Arial" panose="020B0604020202020204" pitchFamily="34" charset="0"/>
              </a:rPr>
              <a:t>時間</a:t>
            </a:r>
            <a:r>
              <a:rPr kumimoji="0" lang="en-US" altLang="ja-JP" dirty="0">
                <a:latin typeface="Arial" panose="020B0604020202020204" pitchFamily="34" charset="0"/>
              </a:rPr>
              <a:t>(</a:t>
            </a:r>
            <a:r>
              <a:rPr kumimoji="0" lang="ja-JP" altLang="en-US" dirty="0">
                <a:latin typeface="Arial" panose="020B0604020202020204" pitchFamily="34" charset="0"/>
              </a:rPr>
              <a:t>フレーム</a:t>
            </a:r>
            <a:r>
              <a:rPr kumimoji="0" lang="en-US" altLang="ja-JP" dirty="0">
                <a:latin typeface="Arial" panose="020B0604020202020204" pitchFamily="34" charset="0"/>
              </a:rPr>
              <a:t>)</a:t>
            </a:r>
            <a:endParaRPr kumimoji="0" lang="ja-JP" altLang="ja-JP" sz="1600" dirty="0">
              <a:latin typeface="Arial" panose="020B0604020202020204" pitchFamily="34" charset="0"/>
              <a:sym typeface="HG明朝B" panose="02020809000000000000" pitchFamily="17" charset="-128"/>
            </a:endParaRPr>
          </a:p>
        </p:txBody>
      </p:sp>
    </p:spTree>
    <p:extLst>
      <p:ext uri="{BB962C8B-B14F-4D97-AF65-F5344CB8AC3E}">
        <p14:creationId xmlns:p14="http://schemas.microsoft.com/office/powerpoint/2010/main" val="234299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0250C-8329-4C86-B726-D55F679F5902}"/>
              </a:ext>
            </a:extLst>
          </p:cNvPr>
          <p:cNvSpPr>
            <a:spLocks noGrp="1"/>
          </p:cNvSpPr>
          <p:nvPr>
            <p:ph type="title"/>
          </p:nvPr>
        </p:nvSpPr>
        <p:spPr/>
        <p:txBody>
          <a:bodyPr/>
          <a:lstStyle/>
          <a:p>
            <a:r>
              <a:rPr lang="en-US" altLang="ja-JP" dirty="0"/>
              <a:t>2</a:t>
            </a:r>
            <a:r>
              <a:rPr lang="ja-JP" altLang="en-US" dirty="0"/>
              <a:t>つの特徴量の評価</a:t>
            </a:r>
            <a:endParaRPr lang="en-US" altLang="ja-JP" sz="3600" dirty="0"/>
          </a:p>
        </p:txBody>
      </p:sp>
      <p:sp>
        <p:nvSpPr>
          <p:cNvPr id="3" name="コンテンツ プレースホルダー 2">
            <a:extLst>
              <a:ext uri="{FF2B5EF4-FFF2-40B4-BE49-F238E27FC236}">
                <a16:creationId xmlns:a16="http://schemas.microsoft.com/office/drawing/2014/main" id="{B9E8C19D-C6E0-439E-A0D3-567F0EFC42BE}"/>
              </a:ext>
            </a:extLst>
          </p:cNvPr>
          <p:cNvSpPr>
            <a:spLocks noGrp="1"/>
          </p:cNvSpPr>
          <p:nvPr>
            <p:ph idx="1"/>
          </p:nvPr>
        </p:nvSpPr>
        <p:spPr/>
        <p:txBody>
          <a:bodyPr>
            <a:normAutofit/>
          </a:bodyPr>
          <a:lstStyle/>
          <a:p>
            <a:r>
              <a:rPr kumimoji="1" lang="ja-JP" altLang="en-US" dirty="0"/>
              <a:t>空間勾配と時間勾配はそれぞれノイズの原因が異なる　</a:t>
            </a:r>
            <a:r>
              <a:rPr lang="ja-JP" altLang="en-US" dirty="0"/>
              <a:t>先行研究では以下の様な操作を行っていた．</a:t>
            </a:r>
            <a:endParaRPr lang="en-US" altLang="ja-JP" dirty="0"/>
          </a:p>
          <a:p>
            <a:pPr lvl="1"/>
            <a:r>
              <a:rPr lang="ja-JP" altLang="en-US" dirty="0"/>
              <a:t>①それぞれの勾配に重みづけをして合成する．</a:t>
            </a:r>
            <a:endParaRPr lang="en-US" altLang="ja-JP" dirty="0"/>
          </a:p>
          <a:p>
            <a:pPr lvl="1"/>
            <a:r>
              <a:rPr lang="ja-JP" altLang="en-US" dirty="0"/>
              <a:t>②複数画像で平均をとる．</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本研究では送信光源が大きく動くため，　　　　　　時間勾配の扱いには注意が必要となる．</a:t>
            </a:r>
            <a:endParaRPr lang="en-US" altLang="ja-JP" dirty="0"/>
          </a:p>
        </p:txBody>
      </p:sp>
      <p:sp>
        <p:nvSpPr>
          <p:cNvPr id="4" name="スライド番号プレースホルダー 3">
            <a:extLst>
              <a:ext uri="{FF2B5EF4-FFF2-40B4-BE49-F238E27FC236}">
                <a16:creationId xmlns:a16="http://schemas.microsoft.com/office/drawing/2014/main" id="{B874E959-FB89-40C2-B2F7-496FB2270260}"/>
              </a:ext>
            </a:extLst>
          </p:cNvPr>
          <p:cNvSpPr>
            <a:spLocks noGrp="1"/>
          </p:cNvSpPr>
          <p:nvPr>
            <p:ph type="sldNum" sz="quarter" idx="12"/>
          </p:nvPr>
        </p:nvSpPr>
        <p:spPr/>
        <p:txBody>
          <a:bodyPr/>
          <a:lstStyle/>
          <a:p>
            <a:fld id="{4611F9C2-6641-4325-A1B0-8726CAAFC082}" type="slidenum">
              <a:rPr kumimoji="1" lang="ja-JP" altLang="en-US" smtClean="0"/>
              <a:pPr/>
              <a:t>13</a:t>
            </a:fld>
            <a:endParaRPr kumimoji="1" lang="ja-JP" altLang="en-US" dirty="0"/>
          </a:p>
        </p:txBody>
      </p:sp>
      <p:graphicFrame>
        <p:nvGraphicFramePr>
          <p:cNvPr id="5" name="表 6">
            <a:extLst>
              <a:ext uri="{FF2B5EF4-FFF2-40B4-BE49-F238E27FC236}">
                <a16:creationId xmlns:a16="http://schemas.microsoft.com/office/drawing/2014/main" id="{4F34BE99-54F1-41C4-8D54-824A547D709B}"/>
              </a:ext>
            </a:extLst>
          </p:cNvPr>
          <p:cNvGraphicFramePr>
            <a:graphicFrameLocks noGrp="1"/>
          </p:cNvGraphicFramePr>
          <p:nvPr>
            <p:extLst>
              <p:ext uri="{D42A27DB-BD31-4B8C-83A1-F6EECF244321}">
                <p14:modId xmlns:p14="http://schemas.microsoft.com/office/powerpoint/2010/main" val="3897209825"/>
              </p:ext>
            </p:extLst>
          </p:nvPr>
        </p:nvGraphicFramePr>
        <p:xfrm>
          <a:off x="1084023" y="2738120"/>
          <a:ext cx="6975954" cy="1381760"/>
        </p:xfrm>
        <a:graphic>
          <a:graphicData uri="http://schemas.openxmlformats.org/drawingml/2006/table">
            <a:tbl>
              <a:tblPr firstRow="1" bandRow="1">
                <a:tableStyleId>{22838BEF-8BB2-4498-84A7-C5851F593DF1}</a:tableStyleId>
              </a:tblPr>
              <a:tblGrid>
                <a:gridCol w="2325318">
                  <a:extLst>
                    <a:ext uri="{9D8B030D-6E8A-4147-A177-3AD203B41FA5}">
                      <a16:colId xmlns:a16="http://schemas.microsoft.com/office/drawing/2014/main" val="3181762961"/>
                    </a:ext>
                  </a:extLst>
                </a:gridCol>
                <a:gridCol w="2325318">
                  <a:extLst>
                    <a:ext uri="{9D8B030D-6E8A-4147-A177-3AD203B41FA5}">
                      <a16:colId xmlns:a16="http://schemas.microsoft.com/office/drawing/2014/main" val="441147562"/>
                    </a:ext>
                  </a:extLst>
                </a:gridCol>
                <a:gridCol w="2325318">
                  <a:extLst>
                    <a:ext uri="{9D8B030D-6E8A-4147-A177-3AD203B41FA5}">
                      <a16:colId xmlns:a16="http://schemas.microsoft.com/office/drawing/2014/main" val="1562499703"/>
                    </a:ext>
                  </a:extLst>
                </a:gridCol>
              </a:tblGrid>
              <a:tr h="370840">
                <a:tc>
                  <a:txBody>
                    <a:bodyPr/>
                    <a:lstStyle/>
                    <a:p>
                      <a:pPr algn="ctr"/>
                      <a:endParaRPr kumimoji="1" lang="ja-JP" altLang="en-US" dirty="0"/>
                    </a:p>
                  </a:txBody>
                  <a:tcPr/>
                </a:tc>
                <a:tc>
                  <a:txBody>
                    <a:bodyPr/>
                    <a:lstStyle/>
                    <a:p>
                      <a:pPr algn="ctr"/>
                      <a:r>
                        <a:rPr kumimoji="1" lang="ja-JP" altLang="en-US" dirty="0"/>
                        <a:t>空間勾配</a:t>
                      </a:r>
                    </a:p>
                  </a:txBody>
                  <a:tcPr/>
                </a:tc>
                <a:tc>
                  <a:txBody>
                    <a:bodyPr/>
                    <a:lstStyle/>
                    <a:p>
                      <a:pPr algn="ctr"/>
                      <a:r>
                        <a:rPr kumimoji="1" lang="ja-JP" altLang="en-US" dirty="0"/>
                        <a:t>時間勾配</a:t>
                      </a:r>
                    </a:p>
                  </a:txBody>
                  <a:tcPr/>
                </a:tc>
                <a:extLst>
                  <a:ext uri="{0D108BD9-81ED-4DB2-BD59-A6C34878D82A}">
                    <a16:rowId xmlns:a16="http://schemas.microsoft.com/office/drawing/2014/main" val="2973917232"/>
                  </a:ext>
                </a:extLst>
              </a:tr>
              <a:tr h="370840">
                <a:tc>
                  <a:txBody>
                    <a:bodyPr/>
                    <a:lstStyle/>
                    <a:p>
                      <a:pPr algn="ctr"/>
                      <a:r>
                        <a:rPr kumimoji="1" lang="ja-JP" altLang="en-US" b="1" dirty="0"/>
                        <a:t>メリット</a:t>
                      </a:r>
                    </a:p>
                  </a:txBody>
                  <a:tcPr/>
                </a:tc>
                <a:tc gridSpan="2">
                  <a:txBody>
                    <a:bodyPr/>
                    <a:lstStyle/>
                    <a:p>
                      <a:pPr algn="ctr"/>
                      <a:r>
                        <a:rPr kumimoji="1" lang="en-US" altLang="ja-JP" dirty="0"/>
                        <a:t>LED</a:t>
                      </a:r>
                      <a:r>
                        <a:rPr kumimoji="1" lang="ja-JP" altLang="en-US" dirty="0"/>
                        <a:t>アレイが大きな勾配を持つ</a:t>
                      </a:r>
                    </a:p>
                  </a:txBody>
                  <a:tcPr/>
                </a:tc>
                <a:tc hMerge="1">
                  <a:txBody>
                    <a:bodyPr/>
                    <a:lstStyle/>
                    <a:p>
                      <a:endParaRPr kumimoji="1" lang="ja-JP" altLang="en-US" dirty="0"/>
                    </a:p>
                  </a:txBody>
                  <a:tcPr/>
                </a:tc>
                <a:extLst>
                  <a:ext uri="{0D108BD9-81ED-4DB2-BD59-A6C34878D82A}">
                    <a16:rowId xmlns:a16="http://schemas.microsoft.com/office/drawing/2014/main" val="1797459712"/>
                  </a:ext>
                </a:extLst>
              </a:tr>
              <a:tr h="370840">
                <a:tc>
                  <a:txBody>
                    <a:bodyPr/>
                    <a:lstStyle/>
                    <a:p>
                      <a:pPr algn="ctr"/>
                      <a:r>
                        <a:rPr kumimoji="1" lang="ja-JP" altLang="en-US" b="1" dirty="0"/>
                        <a:t>ノイズの原因</a:t>
                      </a:r>
                    </a:p>
                  </a:txBody>
                  <a:tcPr/>
                </a:tc>
                <a:tc>
                  <a:txBody>
                    <a:bodyPr/>
                    <a:lstStyle/>
                    <a:p>
                      <a:pPr algn="ctr"/>
                      <a:r>
                        <a:rPr kumimoji="1" lang="ja-JP" altLang="en-US" dirty="0"/>
                        <a:t>・光を反射する物体</a:t>
                      </a:r>
                      <a:endParaRPr kumimoji="1" lang="en-US" altLang="ja-JP" dirty="0"/>
                    </a:p>
                    <a:p>
                      <a:pPr algn="ctr"/>
                      <a:r>
                        <a:rPr kumimoji="1" lang="ja-JP" altLang="en-US" dirty="0"/>
                        <a:t>・送信機以外の光源</a:t>
                      </a:r>
                    </a:p>
                  </a:txBody>
                  <a:tcPr/>
                </a:tc>
                <a:tc>
                  <a:txBody>
                    <a:bodyPr/>
                    <a:lstStyle/>
                    <a:p>
                      <a:pPr algn="ctr"/>
                      <a:r>
                        <a:rPr kumimoji="1" lang="ja-JP" altLang="en-US" b="1" dirty="0">
                          <a:solidFill>
                            <a:schemeClr val="tx1"/>
                          </a:solidFill>
                        </a:rPr>
                        <a:t>・</a:t>
                      </a:r>
                      <a:r>
                        <a:rPr kumimoji="1" lang="ja-JP" altLang="en-US" b="1" dirty="0">
                          <a:solidFill>
                            <a:srgbClr val="FF0000"/>
                          </a:solidFill>
                        </a:rPr>
                        <a:t>移動する物体</a:t>
                      </a:r>
                    </a:p>
                  </a:txBody>
                  <a:tcPr/>
                </a:tc>
                <a:extLst>
                  <a:ext uri="{0D108BD9-81ED-4DB2-BD59-A6C34878D82A}">
                    <a16:rowId xmlns:a16="http://schemas.microsoft.com/office/drawing/2014/main" val="2526607964"/>
                  </a:ext>
                </a:extLst>
              </a:tr>
            </a:tbl>
          </a:graphicData>
        </a:graphic>
      </p:graphicFrame>
    </p:spTree>
    <p:extLst>
      <p:ext uri="{BB962C8B-B14F-4D97-AF65-F5344CB8AC3E}">
        <p14:creationId xmlns:p14="http://schemas.microsoft.com/office/powerpoint/2010/main" val="9904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70B2F-DF4C-4EBC-BBE9-9B2A51A08FBF}"/>
              </a:ext>
            </a:extLst>
          </p:cNvPr>
          <p:cNvSpPr>
            <a:spLocks noGrp="1"/>
          </p:cNvSpPr>
          <p:nvPr>
            <p:ph type="title"/>
          </p:nvPr>
        </p:nvSpPr>
        <p:spPr/>
        <p:txBody>
          <a:bodyPr/>
          <a:lstStyle/>
          <a:p>
            <a:r>
              <a:rPr kumimoji="1" lang="ja-JP" altLang="en-US" dirty="0"/>
              <a:t>解析結果：特徴量</a:t>
            </a:r>
          </a:p>
        </p:txBody>
      </p:sp>
      <p:sp>
        <p:nvSpPr>
          <p:cNvPr id="3" name="コンテンツ プレースホルダー 2">
            <a:extLst>
              <a:ext uri="{FF2B5EF4-FFF2-40B4-BE49-F238E27FC236}">
                <a16:creationId xmlns:a16="http://schemas.microsoft.com/office/drawing/2014/main" id="{496D91B9-7068-4C71-BEDE-0BE2C2ED95CF}"/>
              </a:ext>
            </a:extLst>
          </p:cNvPr>
          <p:cNvSpPr>
            <a:spLocks noGrp="1"/>
          </p:cNvSpPr>
          <p:nvPr>
            <p:ph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6CA36355-79D1-489A-B7DE-2252C8FD26FF}"/>
              </a:ext>
            </a:extLst>
          </p:cNvPr>
          <p:cNvSpPr>
            <a:spLocks noGrp="1"/>
          </p:cNvSpPr>
          <p:nvPr>
            <p:ph type="sldNum" sz="quarter" idx="12"/>
          </p:nvPr>
        </p:nvSpPr>
        <p:spPr/>
        <p:txBody>
          <a:bodyPr/>
          <a:lstStyle/>
          <a:p>
            <a:fld id="{4611F9C2-6641-4325-A1B0-8726CAAFC082}" type="slidenum">
              <a:rPr kumimoji="1" lang="ja-JP" altLang="en-US" smtClean="0"/>
              <a:pPr/>
              <a:t>14</a:t>
            </a:fld>
            <a:endParaRPr kumimoji="1" lang="ja-JP" altLang="en-US" dirty="0"/>
          </a:p>
        </p:txBody>
      </p:sp>
      <p:pic>
        <p:nvPicPr>
          <p:cNvPr id="6" name="図 5">
            <a:extLst>
              <a:ext uri="{FF2B5EF4-FFF2-40B4-BE49-F238E27FC236}">
                <a16:creationId xmlns:a16="http://schemas.microsoft.com/office/drawing/2014/main" id="{C332557E-E882-41A1-AE5F-A992054F4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880" y="1136963"/>
            <a:ext cx="2520000" cy="2520000"/>
          </a:xfrm>
          <a:prstGeom prst="rect">
            <a:avLst/>
          </a:prstGeom>
          <a:ln w="15875">
            <a:solidFill>
              <a:schemeClr val="tx1"/>
            </a:solidFill>
          </a:ln>
        </p:spPr>
      </p:pic>
      <p:pic>
        <p:nvPicPr>
          <p:cNvPr id="8" name="図 7">
            <a:extLst>
              <a:ext uri="{FF2B5EF4-FFF2-40B4-BE49-F238E27FC236}">
                <a16:creationId xmlns:a16="http://schemas.microsoft.com/office/drawing/2014/main" id="{1810E012-9189-4913-BA39-1AE909015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880" y="4015317"/>
            <a:ext cx="2520000" cy="2520000"/>
          </a:xfrm>
          <a:prstGeom prst="rect">
            <a:avLst/>
          </a:prstGeom>
          <a:ln w="15875">
            <a:solidFill>
              <a:schemeClr val="tx1"/>
            </a:solidFill>
          </a:ln>
        </p:spPr>
      </p:pic>
      <p:pic>
        <p:nvPicPr>
          <p:cNvPr id="10" name="図 9">
            <a:extLst>
              <a:ext uri="{FF2B5EF4-FFF2-40B4-BE49-F238E27FC236}">
                <a16:creationId xmlns:a16="http://schemas.microsoft.com/office/drawing/2014/main" id="{504A3DFB-A116-4E39-A94A-7B02B5F82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650" y="1132777"/>
            <a:ext cx="1800000" cy="1800000"/>
          </a:xfrm>
          <a:prstGeom prst="rect">
            <a:avLst/>
          </a:prstGeom>
          <a:ln w="15875">
            <a:solidFill>
              <a:schemeClr val="tx1"/>
            </a:solidFill>
          </a:ln>
        </p:spPr>
      </p:pic>
      <p:pic>
        <p:nvPicPr>
          <p:cNvPr id="12" name="図 11">
            <a:extLst>
              <a:ext uri="{FF2B5EF4-FFF2-40B4-BE49-F238E27FC236}">
                <a16:creationId xmlns:a16="http://schemas.microsoft.com/office/drawing/2014/main" id="{06EB4143-CF8E-44EA-94F3-D04E9AE05A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8650" y="2934047"/>
            <a:ext cx="1800000" cy="1800000"/>
          </a:xfrm>
          <a:prstGeom prst="rect">
            <a:avLst/>
          </a:prstGeom>
          <a:ln w="15875">
            <a:solidFill>
              <a:schemeClr val="tx1"/>
            </a:solidFill>
          </a:ln>
        </p:spPr>
      </p:pic>
      <p:pic>
        <p:nvPicPr>
          <p:cNvPr id="14" name="図 13">
            <a:extLst>
              <a:ext uri="{FF2B5EF4-FFF2-40B4-BE49-F238E27FC236}">
                <a16:creationId xmlns:a16="http://schemas.microsoft.com/office/drawing/2014/main" id="{D03A96F9-682C-4A3A-BDD4-F69B7DEB3A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9709" y="4735317"/>
            <a:ext cx="1800000" cy="1800000"/>
          </a:xfrm>
          <a:prstGeom prst="rect">
            <a:avLst/>
          </a:prstGeom>
          <a:ln w="15875">
            <a:solidFill>
              <a:schemeClr val="tx1"/>
            </a:solidFill>
          </a:ln>
        </p:spPr>
      </p:pic>
      <p:cxnSp>
        <p:nvCxnSpPr>
          <p:cNvPr id="15" name="直線コネクタ 14">
            <a:extLst>
              <a:ext uri="{FF2B5EF4-FFF2-40B4-BE49-F238E27FC236}">
                <a16:creationId xmlns:a16="http://schemas.microsoft.com/office/drawing/2014/main" id="{7DAE816F-6642-4E12-849C-CEC4F0D6AAA8}"/>
              </a:ext>
            </a:extLst>
          </p:cNvPr>
          <p:cNvCxnSpPr>
            <a:cxnSpLocks/>
          </p:cNvCxnSpPr>
          <p:nvPr/>
        </p:nvCxnSpPr>
        <p:spPr>
          <a:xfrm>
            <a:off x="1345631" y="2821442"/>
            <a:ext cx="0" cy="2125548"/>
          </a:xfrm>
          <a:prstGeom prst="line">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D75244A-1ED2-44AE-9317-80CB8280341E}"/>
              </a:ext>
            </a:extLst>
          </p:cNvPr>
          <p:cNvSpPr txBox="1"/>
          <p:nvPr/>
        </p:nvSpPr>
        <p:spPr>
          <a:xfrm>
            <a:off x="676143" y="2779732"/>
            <a:ext cx="461665" cy="2868460"/>
          </a:xfrm>
          <a:prstGeom prst="rect">
            <a:avLst/>
          </a:prstGeom>
          <a:noFill/>
        </p:spPr>
        <p:txBody>
          <a:bodyPr vert="eaVert" wrap="square" rtlCol="0">
            <a:spAutoFit/>
          </a:bodyPr>
          <a:lstStyle/>
          <a:p>
            <a:r>
              <a:rPr kumimoji="1" lang="ja-JP" altLang="en-US" dirty="0"/>
              <a:t>連続した３つの画像</a:t>
            </a:r>
          </a:p>
        </p:txBody>
      </p:sp>
      <p:cxnSp>
        <p:nvCxnSpPr>
          <p:cNvPr id="17" name="直線コネクタ 16">
            <a:extLst>
              <a:ext uri="{FF2B5EF4-FFF2-40B4-BE49-F238E27FC236}">
                <a16:creationId xmlns:a16="http://schemas.microsoft.com/office/drawing/2014/main" id="{A2441A80-54C3-44BA-AD17-E1785079CAFB}"/>
              </a:ext>
            </a:extLst>
          </p:cNvPr>
          <p:cNvCxnSpPr>
            <a:cxnSpLocks/>
            <a:endCxn id="6" idx="1"/>
          </p:cNvCxnSpPr>
          <p:nvPr/>
        </p:nvCxnSpPr>
        <p:spPr>
          <a:xfrm flipV="1">
            <a:off x="3328650" y="2396963"/>
            <a:ext cx="2357230" cy="1437084"/>
          </a:xfrm>
          <a:prstGeom prst="line">
            <a:avLst/>
          </a:prstGeom>
          <a:ln w="31750">
            <a:solidFill>
              <a:schemeClr val="accent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D1E815C-7B2A-42E9-90C7-9B9CBCF9962C}"/>
              </a:ext>
            </a:extLst>
          </p:cNvPr>
          <p:cNvSpPr txBox="1"/>
          <p:nvPr/>
        </p:nvSpPr>
        <p:spPr>
          <a:xfrm>
            <a:off x="4506735" y="2169767"/>
            <a:ext cx="1265129" cy="369332"/>
          </a:xfrm>
          <a:prstGeom prst="rect">
            <a:avLst/>
          </a:prstGeom>
          <a:noFill/>
        </p:spPr>
        <p:txBody>
          <a:bodyPr wrap="square" rtlCol="0">
            <a:spAutoFit/>
          </a:bodyPr>
          <a:lstStyle/>
          <a:p>
            <a:r>
              <a:rPr kumimoji="1" lang="ja-JP" altLang="en-US" b="1" dirty="0">
                <a:solidFill>
                  <a:schemeClr val="accent1"/>
                </a:solidFill>
              </a:rPr>
              <a:t>空間勾配</a:t>
            </a:r>
          </a:p>
        </p:txBody>
      </p:sp>
      <p:cxnSp>
        <p:nvCxnSpPr>
          <p:cNvPr id="20" name="直線コネクタ 19">
            <a:extLst>
              <a:ext uri="{FF2B5EF4-FFF2-40B4-BE49-F238E27FC236}">
                <a16:creationId xmlns:a16="http://schemas.microsoft.com/office/drawing/2014/main" id="{0933FBBE-CD5E-4305-9334-B0B3BF732C0D}"/>
              </a:ext>
            </a:extLst>
          </p:cNvPr>
          <p:cNvCxnSpPr>
            <a:cxnSpLocks/>
            <a:endCxn id="8" idx="1"/>
          </p:cNvCxnSpPr>
          <p:nvPr/>
        </p:nvCxnSpPr>
        <p:spPr>
          <a:xfrm flipV="1">
            <a:off x="3327591" y="5275317"/>
            <a:ext cx="2358289" cy="406816"/>
          </a:xfrm>
          <a:prstGeom prst="line">
            <a:avLst/>
          </a:prstGeom>
          <a:ln w="31750">
            <a:solidFill>
              <a:schemeClr val="accent2"/>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B1E9F8D-547B-412F-8D11-118501518DDC}"/>
              </a:ext>
            </a:extLst>
          </p:cNvPr>
          <p:cNvCxnSpPr>
            <a:cxnSpLocks/>
            <a:stCxn id="10" idx="3"/>
            <a:endCxn id="8" idx="1"/>
          </p:cNvCxnSpPr>
          <p:nvPr/>
        </p:nvCxnSpPr>
        <p:spPr>
          <a:xfrm>
            <a:off x="3328650" y="2032777"/>
            <a:ext cx="2357230" cy="3242540"/>
          </a:xfrm>
          <a:prstGeom prst="line">
            <a:avLst/>
          </a:prstGeom>
          <a:ln w="31750">
            <a:solidFill>
              <a:schemeClr val="accent2"/>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A60FD8D-3373-401A-BDE6-958462A629A5}"/>
              </a:ext>
            </a:extLst>
          </p:cNvPr>
          <p:cNvSpPr txBox="1"/>
          <p:nvPr/>
        </p:nvSpPr>
        <p:spPr>
          <a:xfrm>
            <a:off x="4495025" y="5439691"/>
            <a:ext cx="1265129" cy="369332"/>
          </a:xfrm>
          <a:prstGeom prst="rect">
            <a:avLst/>
          </a:prstGeom>
          <a:noFill/>
        </p:spPr>
        <p:txBody>
          <a:bodyPr wrap="square" rtlCol="0">
            <a:spAutoFit/>
          </a:bodyPr>
          <a:lstStyle/>
          <a:p>
            <a:r>
              <a:rPr kumimoji="1" lang="ja-JP" altLang="en-US" b="1" dirty="0">
                <a:solidFill>
                  <a:schemeClr val="accent2"/>
                </a:solidFill>
              </a:rPr>
              <a:t>時間勾配</a:t>
            </a:r>
          </a:p>
        </p:txBody>
      </p:sp>
      <p:sp>
        <p:nvSpPr>
          <p:cNvPr id="26" name="四角形: 角を丸くする 25">
            <a:extLst>
              <a:ext uri="{FF2B5EF4-FFF2-40B4-BE49-F238E27FC236}">
                <a16:creationId xmlns:a16="http://schemas.microsoft.com/office/drawing/2014/main" id="{0A1A48F6-47B5-4B14-97C4-72559D1C9313}"/>
              </a:ext>
            </a:extLst>
          </p:cNvPr>
          <p:cNvSpPr/>
          <p:nvPr/>
        </p:nvSpPr>
        <p:spPr>
          <a:xfrm>
            <a:off x="6596817" y="6084211"/>
            <a:ext cx="1771901" cy="5480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800" dirty="0">
              <a:solidFill>
                <a:schemeClr val="bg2"/>
              </a:solidFill>
            </a:endParaRPr>
          </a:p>
        </p:txBody>
      </p:sp>
      <p:sp>
        <p:nvSpPr>
          <p:cNvPr id="27" name="四角形: 角を丸くする 26">
            <a:extLst>
              <a:ext uri="{FF2B5EF4-FFF2-40B4-BE49-F238E27FC236}">
                <a16:creationId xmlns:a16="http://schemas.microsoft.com/office/drawing/2014/main" id="{6E7E0149-948B-4F78-A595-F1A1F4097F8D}"/>
              </a:ext>
            </a:extLst>
          </p:cNvPr>
          <p:cNvSpPr/>
          <p:nvPr/>
        </p:nvSpPr>
        <p:spPr>
          <a:xfrm>
            <a:off x="6596817" y="3160798"/>
            <a:ext cx="1771901" cy="5480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800" dirty="0">
              <a:solidFill>
                <a:schemeClr val="bg2"/>
              </a:solidFill>
            </a:endParaRPr>
          </a:p>
        </p:txBody>
      </p:sp>
      <p:pic>
        <p:nvPicPr>
          <p:cNvPr id="29" name="図 28">
            <a:extLst>
              <a:ext uri="{FF2B5EF4-FFF2-40B4-BE49-F238E27FC236}">
                <a16:creationId xmlns:a16="http://schemas.microsoft.com/office/drawing/2014/main" id="{D7503CEA-DDA6-4570-9051-485DC93D24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9709" y="1134047"/>
            <a:ext cx="1800000" cy="1800000"/>
          </a:xfrm>
          <a:prstGeom prst="rect">
            <a:avLst/>
          </a:prstGeom>
          <a:ln w="15875">
            <a:solidFill>
              <a:schemeClr val="tx1"/>
            </a:solidFill>
          </a:ln>
        </p:spPr>
      </p:pic>
      <p:pic>
        <p:nvPicPr>
          <p:cNvPr id="30" name="図 29">
            <a:extLst>
              <a:ext uri="{FF2B5EF4-FFF2-40B4-BE49-F238E27FC236}">
                <a16:creationId xmlns:a16="http://schemas.microsoft.com/office/drawing/2014/main" id="{4195C0EF-E46E-4B55-88B6-5B54C56071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9709" y="2935317"/>
            <a:ext cx="1800000" cy="1800000"/>
          </a:xfrm>
          <a:prstGeom prst="rect">
            <a:avLst/>
          </a:prstGeom>
          <a:ln w="15875">
            <a:solidFill>
              <a:schemeClr val="tx1"/>
            </a:solidFill>
          </a:ln>
        </p:spPr>
      </p:pic>
    </p:spTree>
    <p:extLst>
      <p:ext uri="{BB962C8B-B14F-4D97-AF65-F5344CB8AC3E}">
        <p14:creationId xmlns:p14="http://schemas.microsoft.com/office/powerpoint/2010/main" val="67090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70B2F-DF4C-4EBC-BBE9-9B2A51A08FBF}"/>
              </a:ext>
            </a:extLst>
          </p:cNvPr>
          <p:cNvSpPr>
            <a:spLocks noGrp="1"/>
          </p:cNvSpPr>
          <p:nvPr>
            <p:ph type="title"/>
          </p:nvPr>
        </p:nvSpPr>
        <p:spPr/>
        <p:txBody>
          <a:bodyPr/>
          <a:lstStyle/>
          <a:p>
            <a:r>
              <a:rPr lang="ja-JP" altLang="en-US" dirty="0"/>
              <a:t>解析結果：特徴量</a:t>
            </a:r>
            <a:endParaRPr kumimoji="1" lang="ja-JP" altLang="en-US" dirty="0"/>
          </a:p>
        </p:txBody>
      </p:sp>
      <p:sp>
        <p:nvSpPr>
          <p:cNvPr id="3" name="コンテンツ プレースホルダー 2">
            <a:extLst>
              <a:ext uri="{FF2B5EF4-FFF2-40B4-BE49-F238E27FC236}">
                <a16:creationId xmlns:a16="http://schemas.microsoft.com/office/drawing/2014/main" id="{496D91B9-7068-4C71-BEDE-0BE2C2ED95CF}"/>
              </a:ext>
            </a:extLst>
          </p:cNvPr>
          <p:cNvSpPr>
            <a:spLocks noGrp="1"/>
          </p:cNvSpPr>
          <p:nvPr>
            <p:ph idx="1"/>
          </p:nvPr>
        </p:nvSpPr>
        <p:spPr>
          <a:xfrm>
            <a:off x="628648" y="925033"/>
            <a:ext cx="5960684" cy="5251930"/>
          </a:xfrm>
        </p:spPr>
        <p:txBody>
          <a:bodyPr/>
          <a:lstStyle/>
          <a:p>
            <a:r>
              <a:rPr lang="ja-JP" altLang="en-US" dirty="0"/>
              <a:t>背景（建物外壁）が</a:t>
            </a:r>
            <a:r>
              <a:rPr lang="en-US" altLang="ja-JP" dirty="0"/>
              <a:t>LED</a:t>
            </a:r>
            <a:r>
              <a:rPr lang="ja-JP" altLang="en-US" dirty="0"/>
              <a:t>アレイと近く，反射光が大きく測定された　　　　　　その結果，</a:t>
            </a:r>
            <a:r>
              <a:rPr lang="en-US" altLang="ja-JP" dirty="0"/>
              <a:t>LED</a:t>
            </a:r>
            <a:r>
              <a:rPr lang="ja-JP" altLang="en-US" dirty="0"/>
              <a:t>アレイの脚立と背景との輝度値勾配が大きく検出された</a:t>
            </a:r>
            <a:endParaRPr lang="en-US" altLang="ja-JP" dirty="0"/>
          </a:p>
          <a:p>
            <a:endParaRPr kumimoji="1" lang="en-US" altLang="ja-JP" dirty="0"/>
          </a:p>
          <a:p>
            <a:r>
              <a:rPr lang="ja-JP" altLang="en-US" dirty="0"/>
              <a:t>このノイズを取り除くことが</a:t>
            </a:r>
            <a:r>
              <a:rPr lang="ja-JP" altLang="en-US" dirty="0">
                <a:solidFill>
                  <a:srgbClr val="FF0000"/>
                </a:solidFill>
              </a:rPr>
              <a:t>課題　　　　　</a:t>
            </a:r>
            <a:r>
              <a:rPr lang="ja-JP" altLang="en-US" dirty="0"/>
              <a:t>これは送信機を横切る本研究特有の課題</a:t>
            </a:r>
            <a:endParaRPr kumimoji="1" lang="en-US" altLang="ja-JP" dirty="0"/>
          </a:p>
        </p:txBody>
      </p:sp>
      <p:sp>
        <p:nvSpPr>
          <p:cNvPr id="4" name="スライド番号プレースホルダー 3">
            <a:extLst>
              <a:ext uri="{FF2B5EF4-FFF2-40B4-BE49-F238E27FC236}">
                <a16:creationId xmlns:a16="http://schemas.microsoft.com/office/drawing/2014/main" id="{6CA36355-79D1-489A-B7DE-2252C8FD26FF}"/>
              </a:ext>
            </a:extLst>
          </p:cNvPr>
          <p:cNvSpPr>
            <a:spLocks noGrp="1"/>
          </p:cNvSpPr>
          <p:nvPr>
            <p:ph type="sldNum" sz="quarter" idx="12"/>
          </p:nvPr>
        </p:nvSpPr>
        <p:spPr/>
        <p:txBody>
          <a:bodyPr/>
          <a:lstStyle/>
          <a:p>
            <a:fld id="{4611F9C2-6641-4325-A1B0-8726CAAFC082}" type="slidenum">
              <a:rPr kumimoji="1" lang="ja-JP" altLang="en-US" smtClean="0"/>
              <a:pPr/>
              <a:t>15</a:t>
            </a:fld>
            <a:endParaRPr kumimoji="1" lang="ja-JP" altLang="en-US" dirty="0"/>
          </a:p>
        </p:txBody>
      </p:sp>
      <p:pic>
        <p:nvPicPr>
          <p:cNvPr id="6" name="図 5">
            <a:extLst>
              <a:ext uri="{FF2B5EF4-FFF2-40B4-BE49-F238E27FC236}">
                <a16:creationId xmlns:a16="http://schemas.microsoft.com/office/drawing/2014/main" id="{C332557E-E882-41A1-AE5F-A992054F4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483" y="4412752"/>
            <a:ext cx="2125775" cy="2125775"/>
          </a:xfrm>
          <a:prstGeom prst="rect">
            <a:avLst/>
          </a:prstGeom>
          <a:ln w="15875">
            <a:solidFill>
              <a:schemeClr val="tx1"/>
            </a:solidFill>
          </a:ln>
        </p:spPr>
      </p:pic>
      <p:pic>
        <p:nvPicPr>
          <p:cNvPr id="8" name="図 7">
            <a:extLst>
              <a:ext uri="{FF2B5EF4-FFF2-40B4-BE49-F238E27FC236}">
                <a16:creationId xmlns:a16="http://schemas.microsoft.com/office/drawing/2014/main" id="{1810E012-9189-4913-BA39-1AE909015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316" y="4412751"/>
            <a:ext cx="2125775" cy="2125775"/>
          </a:xfrm>
          <a:prstGeom prst="rect">
            <a:avLst/>
          </a:prstGeom>
          <a:ln w="15875">
            <a:solidFill>
              <a:schemeClr val="tx1"/>
            </a:solidFill>
          </a:ln>
        </p:spPr>
      </p:pic>
      <p:pic>
        <p:nvPicPr>
          <p:cNvPr id="12" name="図 11">
            <a:extLst>
              <a:ext uri="{FF2B5EF4-FFF2-40B4-BE49-F238E27FC236}">
                <a16:creationId xmlns:a16="http://schemas.microsoft.com/office/drawing/2014/main" id="{06EB4143-CF8E-44EA-94F3-D04E9AE05A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48" y="4412751"/>
            <a:ext cx="2127600" cy="2127600"/>
          </a:xfrm>
          <a:prstGeom prst="rect">
            <a:avLst/>
          </a:prstGeom>
          <a:ln w="15875">
            <a:solidFill>
              <a:schemeClr val="tx1"/>
            </a:solidFill>
          </a:ln>
        </p:spPr>
      </p:pic>
      <p:sp>
        <p:nvSpPr>
          <p:cNvPr id="19" name="テキスト ボックス 18">
            <a:extLst>
              <a:ext uri="{FF2B5EF4-FFF2-40B4-BE49-F238E27FC236}">
                <a16:creationId xmlns:a16="http://schemas.microsoft.com/office/drawing/2014/main" id="{DD1E815C-7B2A-42E9-90C7-9B9CBCF9962C}"/>
              </a:ext>
            </a:extLst>
          </p:cNvPr>
          <p:cNvSpPr txBox="1"/>
          <p:nvPr/>
        </p:nvSpPr>
        <p:spPr>
          <a:xfrm>
            <a:off x="3987345" y="4043421"/>
            <a:ext cx="1208049" cy="369332"/>
          </a:xfrm>
          <a:prstGeom prst="rect">
            <a:avLst/>
          </a:prstGeom>
          <a:noFill/>
        </p:spPr>
        <p:txBody>
          <a:bodyPr wrap="square" rtlCol="0">
            <a:spAutoFit/>
          </a:bodyPr>
          <a:lstStyle/>
          <a:p>
            <a:r>
              <a:rPr kumimoji="1" lang="ja-JP" altLang="en-US" b="1" dirty="0">
                <a:solidFill>
                  <a:schemeClr val="accent1"/>
                </a:solidFill>
              </a:rPr>
              <a:t>空間勾配</a:t>
            </a:r>
          </a:p>
        </p:txBody>
      </p:sp>
      <p:sp>
        <p:nvSpPr>
          <p:cNvPr id="25" name="テキスト ボックス 24">
            <a:extLst>
              <a:ext uri="{FF2B5EF4-FFF2-40B4-BE49-F238E27FC236}">
                <a16:creationId xmlns:a16="http://schemas.microsoft.com/office/drawing/2014/main" id="{2A60FD8D-3373-401A-BDE6-958462A629A5}"/>
              </a:ext>
            </a:extLst>
          </p:cNvPr>
          <p:cNvSpPr txBox="1"/>
          <p:nvPr/>
        </p:nvSpPr>
        <p:spPr>
          <a:xfrm>
            <a:off x="7075934" y="4043421"/>
            <a:ext cx="1152577" cy="369332"/>
          </a:xfrm>
          <a:prstGeom prst="rect">
            <a:avLst/>
          </a:prstGeom>
          <a:noFill/>
        </p:spPr>
        <p:txBody>
          <a:bodyPr wrap="square" rtlCol="0">
            <a:spAutoFit/>
          </a:bodyPr>
          <a:lstStyle/>
          <a:p>
            <a:r>
              <a:rPr kumimoji="1" lang="ja-JP" altLang="en-US" b="1" dirty="0">
                <a:solidFill>
                  <a:schemeClr val="accent2"/>
                </a:solidFill>
              </a:rPr>
              <a:t>時間勾配</a:t>
            </a:r>
          </a:p>
        </p:txBody>
      </p:sp>
      <p:sp>
        <p:nvSpPr>
          <p:cNvPr id="26" name="四角形: 角を丸くする 25">
            <a:extLst>
              <a:ext uri="{FF2B5EF4-FFF2-40B4-BE49-F238E27FC236}">
                <a16:creationId xmlns:a16="http://schemas.microsoft.com/office/drawing/2014/main" id="{0A1A48F6-47B5-4B14-97C4-72559D1C9313}"/>
              </a:ext>
            </a:extLst>
          </p:cNvPr>
          <p:cNvSpPr/>
          <p:nvPr/>
        </p:nvSpPr>
        <p:spPr>
          <a:xfrm>
            <a:off x="7201029" y="6145670"/>
            <a:ext cx="1494707" cy="4447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800" dirty="0">
              <a:solidFill>
                <a:schemeClr val="bg2"/>
              </a:solidFill>
            </a:endParaRPr>
          </a:p>
        </p:txBody>
      </p:sp>
      <p:sp>
        <p:nvSpPr>
          <p:cNvPr id="27" name="四角形: 角を丸くする 26">
            <a:extLst>
              <a:ext uri="{FF2B5EF4-FFF2-40B4-BE49-F238E27FC236}">
                <a16:creationId xmlns:a16="http://schemas.microsoft.com/office/drawing/2014/main" id="{6E7E0149-948B-4F78-A595-F1A1F4097F8D}"/>
              </a:ext>
            </a:extLst>
          </p:cNvPr>
          <p:cNvSpPr/>
          <p:nvPr/>
        </p:nvSpPr>
        <p:spPr>
          <a:xfrm>
            <a:off x="4303019" y="6145670"/>
            <a:ext cx="1494707" cy="4447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800" dirty="0">
              <a:solidFill>
                <a:schemeClr val="bg2"/>
              </a:solidFill>
            </a:endParaRPr>
          </a:p>
        </p:txBody>
      </p:sp>
    </p:spTree>
    <p:extLst>
      <p:ext uri="{BB962C8B-B14F-4D97-AF65-F5344CB8AC3E}">
        <p14:creationId xmlns:p14="http://schemas.microsoft.com/office/powerpoint/2010/main" val="3562756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0763A-BE1E-419F-AEC4-8EFEB7F8191E}"/>
              </a:ext>
            </a:extLst>
          </p:cNvPr>
          <p:cNvSpPr>
            <a:spLocks noGrp="1"/>
          </p:cNvSpPr>
          <p:nvPr>
            <p:ph type="title"/>
          </p:nvPr>
        </p:nvSpPr>
        <p:spPr/>
        <p:txBody>
          <a:bodyPr/>
          <a:lstStyle/>
          <a:p>
            <a:r>
              <a:rPr lang="ja-JP" altLang="en-US" dirty="0"/>
              <a:t>解析結果</a:t>
            </a:r>
            <a:r>
              <a:rPr kumimoji="1" lang="ja-JP" altLang="en-US" dirty="0"/>
              <a:t>：時空間断面画像</a:t>
            </a:r>
          </a:p>
        </p:txBody>
      </p:sp>
      <p:sp>
        <p:nvSpPr>
          <p:cNvPr id="4" name="スライド番号プレースホルダー 3">
            <a:extLst>
              <a:ext uri="{FF2B5EF4-FFF2-40B4-BE49-F238E27FC236}">
                <a16:creationId xmlns:a16="http://schemas.microsoft.com/office/drawing/2014/main" id="{C864DF42-3EAB-47C6-92C1-2E9D0D99C9BC}"/>
              </a:ext>
            </a:extLst>
          </p:cNvPr>
          <p:cNvSpPr>
            <a:spLocks noGrp="1"/>
          </p:cNvSpPr>
          <p:nvPr>
            <p:ph type="sldNum" sz="quarter" idx="12"/>
          </p:nvPr>
        </p:nvSpPr>
        <p:spPr/>
        <p:txBody>
          <a:bodyPr/>
          <a:lstStyle/>
          <a:p>
            <a:fld id="{4611F9C2-6641-4325-A1B0-8726CAAFC082}" type="slidenum">
              <a:rPr kumimoji="1" lang="ja-JP" altLang="en-US" smtClean="0"/>
              <a:pPr/>
              <a:t>16</a:t>
            </a:fld>
            <a:endParaRPr kumimoji="1" lang="ja-JP" altLang="en-US" dirty="0"/>
          </a:p>
        </p:txBody>
      </p:sp>
      <p:sp>
        <p:nvSpPr>
          <p:cNvPr id="54" name="Text Box 4">
            <a:extLst>
              <a:ext uri="{FF2B5EF4-FFF2-40B4-BE49-F238E27FC236}">
                <a16:creationId xmlns:a16="http://schemas.microsoft.com/office/drawing/2014/main" id="{423C2858-89CA-41A9-9C49-D97A21AE0975}"/>
              </a:ext>
            </a:extLst>
          </p:cNvPr>
          <p:cNvSpPr txBox="1">
            <a:spLocks noChangeArrowheads="1"/>
          </p:cNvSpPr>
          <p:nvPr/>
        </p:nvSpPr>
        <p:spPr bwMode="auto">
          <a:xfrm>
            <a:off x="2142024" y="6317087"/>
            <a:ext cx="32627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ja-JP" altLang="en-US" sz="2400" dirty="0">
                <a:latin typeface="Arial" panose="020B0604020202020204" pitchFamily="34" charset="0"/>
                <a:sym typeface="HG明朝B" panose="02020809000000000000" pitchFamily="17" charset="-128"/>
              </a:rPr>
              <a:t>時空間断面画像</a:t>
            </a:r>
          </a:p>
        </p:txBody>
      </p:sp>
      <p:sp>
        <p:nvSpPr>
          <p:cNvPr id="55" name="Line 5">
            <a:extLst>
              <a:ext uri="{FF2B5EF4-FFF2-40B4-BE49-F238E27FC236}">
                <a16:creationId xmlns:a16="http://schemas.microsoft.com/office/drawing/2014/main" id="{8351793C-D9EF-4E54-B997-E3BDC8CB0F62}"/>
              </a:ext>
            </a:extLst>
          </p:cNvPr>
          <p:cNvSpPr>
            <a:spLocks noChangeShapeType="1"/>
          </p:cNvSpPr>
          <p:nvPr/>
        </p:nvSpPr>
        <p:spPr bwMode="auto">
          <a:xfrm>
            <a:off x="779006" y="5985335"/>
            <a:ext cx="627992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6" name="Line 6">
            <a:extLst>
              <a:ext uri="{FF2B5EF4-FFF2-40B4-BE49-F238E27FC236}">
                <a16:creationId xmlns:a16="http://schemas.microsoft.com/office/drawing/2014/main" id="{F1817EB7-B8C9-4064-B10B-45C0D341D1D0}"/>
              </a:ext>
            </a:extLst>
          </p:cNvPr>
          <p:cNvSpPr>
            <a:spLocks noChangeShapeType="1"/>
          </p:cNvSpPr>
          <p:nvPr/>
        </p:nvSpPr>
        <p:spPr bwMode="auto">
          <a:xfrm rot="10800000">
            <a:off x="779006" y="3465335"/>
            <a:ext cx="0" cy="2520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7" name="Text Box 280">
            <a:extLst>
              <a:ext uri="{FF2B5EF4-FFF2-40B4-BE49-F238E27FC236}">
                <a16:creationId xmlns:a16="http://schemas.microsoft.com/office/drawing/2014/main" id="{D0762BDB-6BA1-4701-8A4C-5F62283355D8}"/>
              </a:ext>
            </a:extLst>
          </p:cNvPr>
          <p:cNvSpPr>
            <a:spLocks noChangeArrowheads="1"/>
          </p:cNvSpPr>
          <p:nvPr/>
        </p:nvSpPr>
        <p:spPr bwMode="auto">
          <a:xfrm>
            <a:off x="5549550" y="6262023"/>
            <a:ext cx="183103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dirty="0">
                <a:latin typeface="Arial" panose="020B0604020202020204" pitchFamily="34" charset="0"/>
                <a:sym typeface="Georgia" panose="02040502050405020303" pitchFamily="18" charset="0"/>
              </a:rPr>
              <a:t>空間</a:t>
            </a:r>
            <a:r>
              <a:rPr kumimoji="0" lang="en-US" altLang="ja-JP" dirty="0">
                <a:latin typeface="Arial" panose="020B0604020202020204" pitchFamily="34" charset="0"/>
                <a:sym typeface="Georgia" panose="02040502050405020303" pitchFamily="18" charset="0"/>
              </a:rPr>
              <a:t>(</a:t>
            </a:r>
            <a:r>
              <a:rPr kumimoji="0" lang="ja-JP" altLang="en-US" dirty="0">
                <a:latin typeface="Arial" panose="020B0604020202020204" pitchFamily="34" charset="0"/>
                <a:sym typeface="Georgia" panose="02040502050405020303" pitchFamily="18" charset="0"/>
              </a:rPr>
              <a:t>ピクセル</a:t>
            </a:r>
            <a:r>
              <a:rPr kumimoji="0" lang="en-US" altLang="ja-JP" dirty="0">
                <a:latin typeface="Arial" panose="020B0604020202020204" pitchFamily="34" charset="0"/>
                <a:sym typeface="Georgia" panose="02040502050405020303" pitchFamily="18" charset="0"/>
              </a:rPr>
              <a:t>)</a:t>
            </a:r>
            <a:endParaRPr kumimoji="0" lang="ja-JP" altLang="en-US" sz="1600" dirty="0">
              <a:latin typeface="Arial" panose="020B0604020202020204" pitchFamily="34" charset="0"/>
              <a:sym typeface="HG明朝B" panose="02020809000000000000" pitchFamily="17" charset="-128"/>
            </a:endParaRPr>
          </a:p>
        </p:txBody>
      </p:sp>
      <p:sp>
        <p:nvSpPr>
          <p:cNvPr id="59" name="Line 10">
            <a:extLst>
              <a:ext uri="{FF2B5EF4-FFF2-40B4-BE49-F238E27FC236}">
                <a16:creationId xmlns:a16="http://schemas.microsoft.com/office/drawing/2014/main" id="{B10B2FB8-3615-4F3F-86E6-A45594E3B528}"/>
              </a:ext>
            </a:extLst>
          </p:cNvPr>
          <p:cNvSpPr>
            <a:spLocks noChangeShapeType="1"/>
          </p:cNvSpPr>
          <p:nvPr/>
        </p:nvSpPr>
        <p:spPr bwMode="auto">
          <a:xfrm>
            <a:off x="889521" y="5930684"/>
            <a:ext cx="0" cy="1651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0" name="Line 11">
            <a:extLst>
              <a:ext uri="{FF2B5EF4-FFF2-40B4-BE49-F238E27FC236}">
                <a16:creationId xmlns:a16="http://schemas.microsoft.com/office/drawing/2014/main" id="{A39A9F20-BBCA-4256-93EB-482D53C355B7}"/>
              </a:ext>
            </a:extLst>
          </p:cNvPr>
          <p:cNvSpPr>
            <a:spLocks noChangeShapeType="1"/>
          </p:cNvSpPr>
          <p:nvPr/>
        </p:nvSpPr>
        <p:spPr bwMode="auto">
          <a:xfrm>
            <a:off x="6739527" y="5930684"/>
            <a:ext cx="0" cy="1651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 name="Line 12">
            <a:extLst>
              <a:ext uri="{FF2B5EF4-FFF2-40B4-BE49-F238E27FC236}">
                <a16:creationId xmlns:a16="http://schemas.microsoft.com/office/drawing/2014/main" id="{FBECE8E2-08B8-42D2-8CE6-54D7DC237590}"/>
              </a:ext>
            </a:extLst>
          </p:cNvPr>
          <p:cNvSpPr>
            <a:spLocks noChangeShapeType="1"/>
          </p:cNvSpPr>
          <p:nvPr/>
        </p:nvSpPr>
        <p:spPr bwMode="auto">
          <a:xfrm>
            <a:off x="3810273" y="5930684"/>
            <a:ext cx="0" cy="1651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2" name="Line 13">
            <a:extLst>
              <a:ext uri="{FF2B5EF4-FFF2-40B4-BE49-F238E27FC236}">
                <a16:creationId xmlns:a16="http://schemas.microsoft.com/office/drawing/2014/main" id="{FA14553C-67A8-4188-8EF4-2A2EE9ED813E}"/>
              </a:ext>
            </a:extLst>
          </p:cNvPr>
          <p:cNvSpPr>
            <a:spLocks noChangeShapeType="1"/>
          </p:cNvSpPr>
          <p:nvPr/>
        </p:nvSpPr>
        <p:spPr bwMode="auto">
          <a:xfrm>
            <a:off x="678206" y="5867533"/>
            <a:ext cx="1651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5" name="Text Box 16">
            <a:extLst>
              <a:ext uri="{FF2B5EF4-FFF2-40B4-BE49-F238E27FC236}">
                <a16:creationId xmlns:a16="http://schemas.microsoft.com/office/drawing/2014/main" id="{0EC9A8D2-083D-4F74-AEB7-CCEE2AA51D7F}"/>
              </a:ext>
            </a:extLst>
          </p:cNvPr>
          <p:cNvSpPr txBox="1">
            <a:spLocks noChangeArrowheads="1"/>
          </p:cNvSpPr>
          <p:nvPr/>
        </p:nvSpPr>
        <p:spPr bwMode="auto">
          <a:xfrm>
            <a:off x="779006" y="6041199"/>
            <a:ext cx="221030" cy="28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a:t>0</a:t>
            </a:r>
          </a:p>
        </p:txBody>
      </p:sp>
      <p:sp>
        <p:nvSpPr>
          <p:cNvPr id="66" name="Text Box 17">
            <a:extLst>
              <a:ext uri="{FF2B5EF4-FFF2-40B4-BE49-F238E27FC236}">
                <a16:creationId xmlns:a16="http://schemas.microsoft.com/office/drawing/2014/main" id="{4BF9AD71-A5B0-48FF-B353-54F728648E3F}"/>
              </a:ext>
            </a:extLst>
          </p:cNvPr>
          <p:cNvSpPr txBox="1">
            <a:spLocks noChangeArrowheads="1"/>
          </p:cNvSpPr>
          <p:nvPr/>
        </p:nvSpPr>
        <p:spPr bwMode="auto">
          <a:xfrm>
            <a:off x="3501286" y="6042413"/>
            <a:ext cx="6272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sz="1600" dirty="0"/>
              <a:t>200</a:t>
            </a:r>
          </a:p>
        </p:txBody>
      </p:sp>
      <p:sp>
        <p:nvSpPr>
          <p:cNvPr id="67" name="Text Box 18">
            <a:extLst>
              <a:ext uri="{FF2B5EF4-FFF2-40B4-BE49-F238E27FC236}">
                <a16:creationId xmlns:a16="http://schemas.microsoft.com/office/drawing/2014/main" id="{6C129911-E7D9-4DED-9F4F-FA0CA5F41571}"/>
              </a:ext>
            </a:extLst>
          </p:cNvPr>
          <p:cNvSpPr txBox="1">
            <a:spLocks noChangeArrowheads="1"/>
          </p:cNvSpPr>
          <p:nvPr/>
        </p:nvSpPr>
        <p:spPr bwMode="auto">
          <a:xfrm>
            <a:off x="6345076" y="6038094"/>
            <a:ext cx="7889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en-US" altLang="ja-JP" sz="1600" dirty="0"/>
              <a:t>512</a:t>
            </a:r>
          </a:p>
        </p:txBody>
      </p:sp>
      <p:sp>
        <p:nvSpPr>
          <p:cNvPr id="68" name="Text Box 19">
            <a:extLst>
              <a:ext uri="{FF2B5EF4-FFF2-40B4-BE49-F238E27FC236}">
                <a16:creationId xmlns:a16="http://schemas.microsoft.com/office/drawing/2014/main" id="{9D21CA20-41C8-4B08-B054-DB34CDBC6788}"/>
              </a:ext>
            </a:extLst>
          </p:cNvPr>
          <p:cNvSpPr txBox="1">
            <a:spLocks noChangeArrowheads="1"/>
          </p:cNvSpPr>
          <p:nvPr/>
        </p:nvSpPr>
        <p:spPr bwMode="auto">
          <a:xfrm>
            <a:off x="454748" y="5727871"/>
            <a:ext cx="221030" cy="28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a:t>0</a:t>
            </a:r>
          </a:p>
        </p:txBody>
      </p:sp>
      <p:sp>
        <p:nvSpPr>
          <p:cNvPr id="69" name="Text Box 20">
            <a:extLst>
              <a:ext uri="{FF2B5EF4-FFF2-40B4-BE49-F238E27FC236}">
                <a16:creationId xmlns:a16="http://schemas.microsoft.com/office/drawing/2014/main" id="{B66A9696-F8EF-42B5-9ABB-2850C8E6A093}"/>
              </a:ext>
            </a:extLst>
          </p:cNvPr>
          <p:cNvSpPr txBox="1">
            <a:spLocks noChangeArrowheads="1"/>
          </p:cNvSpPr>
          <p:nvPr/>
        </p:nvSpPr>
        <p:spPr bwMode="auto">
          <a:xfrm>
            <a:off x="247212" y="3532042"/>
            <a:ext cx="5961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dirty="0"/>
              <a:t>39</a:t>
            </a:r>
          </a:p>
        </p:txBody>
      </p:sp>
      <p:sp>
        <p:nvSpPr>
          <p:cNvPr id="73" name="テキスト ボックス 72">
            <a:extLst>
              <a:ext uri="{FF2B5EF4-FFF2-40B4-BE49-F238E27FC236}">
                <a16:creationId xmlns:a16="http://schemas.microsoft.com/office/drawing/2014/main" id="{159E6BF1-B156-4D1C-A613-6AC09D6AC599}"/>
              </a:ext>
            </a:extLst>
          </p:cNvPr>
          <p:cNvSpPr txBox="1"/>
          <p:nvPr/>
        </p:nvSpPr>
        <p:spPr>
          <a:xfrm>
            <a:off x="1989118" y="3894710"/>
            <a:ext cx="1512168" cy="400110"/>
          </a:xfrm>
          <a:prstGeom prst="rect">
            <a:avLst/>
          </a:prstGeom>
          <a:noFill/>
        </p:spPr>
        <p:txBody>
          <a:bodyPr wrap="square" rtlCol="0">
            <a:spAutoFit/>
          </a:bodyPr>
          <a:lstStyle/>
          <a:p>
            <a:pPr algn="ctr"/>
            <a:r>
              <a:rPr kumimoji="1" lang="en-US" altLang="ja-JP" sz="2000" dirty="0">
                <a:solidFill>
                  <a:srgbClr val="FF6600"/>
                </a:solidFill>
              </a:rPr>
              <a:t>LED</a:t>
            </a:r>
            <a:r>
              <a:rPr kumimoji="1" lang="ja-JP" altLang="en-US" sz="2000" dirty="0">
                <a:solidFill>
                  <a:srgbClr val="FF6600"/>
                </a:solidFill>
              </a:rPr>
              <a:t>アレイ</a:t>
            </a:r>
          </a:p>
        </p:txBody>
      </p:sp>
      <p:sp>
        <p:nvSpPr>
          <p:cNvPr id="74" name="Text Box 280">
            <a:extLst>
              <a:ext uri="{FF2B5EF4-FFF2-40B4-BE49-F238E27FC236}">
                <a16:creationId xmlns:a16="http://schemas.microsoft.com/office/drawing/2014/main" id="{AC78A567-2859-44A6-A8FC-1D3C7505371A}"/>
              </a:ext>
            </a:extLst>
          </p:cNvPr>
          <p:cNvSpPr>
            <a:spLocks noChangeArrowheads="1"/>
          </p:cNvSpPr>
          <p:nvPr/>
        </p:nvSpPr>
        <p:spPr bwMode="auto">
          <a:xfrm>
            <a:off x="-32445" y="2752246"/>
            <a:ext cx="1620919"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dirty="0">
                <a:latin typeface="Arial" panose="020B0604020202020204" pitchFamily="34" charset="0"/>
              </a:rPr>
              <a:t>時間</a:t>
            </a:r>
            <a:endParaRPr kumimoji="0" lang="en-US" altLang="ja-JP" dirty="0">
              <a:latin typeface="Arial" panose="020B0604020202020204" pitchFamily="34" charset="0"/>
            </a:endParaRPr>
          </a:p>
          <a:p>
            <a:pPr algn="ctr" eaLnBrk="1" hangingPunct="1"/>
            <a:r>
              <a:rPr kumimoji="0" lang="en-US" altLang="ja-JP" dirty="0">
                <a:latin typeface="Arial" panose="020B0604020202020204" pitchFamily="34" charset="0"/>
              </a:rPr>
              <a:t>(</a:t>
            </a:r>
            <a:r>
              <a:rPr kumimoji="0" lang="ja-JP" altLang="en-US" dirty="0">
                <a:latin typeface="Arial" panose="020B0604020202020204" pitchFamily="34" charset="0"/>
              </a:rPr>
              <a:t>フレーム</a:t>
            </a:r>
            <a:r>
              <a:rPr kumimoji="0" lang="en-US" altLang="ja-JP" dirty="0">
                <a:latin typeface="Arial" panose="020B0604020202020204" pitchFamily="34" charset="0"/>
              </a:rPr>
              <a:t>)</a:t>
            </a:r>
            <a:endParaRPr kumimoji="0" lang="ja-JP" altLang="ja-JP" sz="1600" dirty="0">
              <a:latin typeface="Arial" panose="020B0604020202020204" pitchFamily="34" charset="0"/>
              <a:sym typeface="HG明朝B" panose="02020809000000000000" pitchFamily="17" charset="-128"/>
            </a:endParaRPr>
          </a:p>
        </p:txBody>
      </p:sp>
      <p:pic>
        <p:nvPicPr>
          <p:cNvPr id="6" name="図 5">
            <a:extLst>
              <a:ext uri="{FF2B5EF4-FFF2-40B4-BE49-F238E27FC236}">
                <a16:creationId xmlns:a16="http://schemas.microsoft.com/office/drawing/2014/main" id="{E3727DBE-B26A-4D8C-89D0-76C2CFA27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28" y="3703743"/>
            <a:ext cx="5936926" cy="2261134"/>
          </a:xfrm>
          <a:prstGeom prst="rect">
            <a:avLst/>
          </a:prstGeom>
          <a:ln w="15875">
            <a:solidFill>
              <a:schemeClr val="tx1"/>
            </a:solidFill>
          </a:ln>
        </p:spPr>
      </p:pic>
      <p:pic>
        <p:nvPicPr>
          <p:cNvPr id="16" name="図 15">
            <a:extLst>
              <a:ext uri="{FF2B5EF4-FFF2-40B4-BE49-F238E27FC236}">
                <a16:creationId xmlns:a16="http://schemas.microsoft.com/office/drawing/2014/main" id="{E299D401-7083-49A5-87DB-95C4374DC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882" y="4367062"/>
            <a:ext cx="1620000" cy="1620000"/>
          </a:xfrm>
          <a:prstGeom prst="rect">
            <a:avLst/>
          </a:prstGeom>
          <a:ln w="15875">
            <a:solidFill>
              <a:schemeClr val="tx1"/>
            </a:solidFill>
          </a:ln>
        </p:spPr>
      </p:pic>
      <p:pic>
        <p:nvPicPr>
          <p:cNvPr id="18" name="図 17">
            <a:extLst>
              <a:ext uri="{FF2B5EF4-FFF2-40B4-BE49-F238E27FC236}">
                <a16:creationId xmlns:a16="http://schemas.microsoft.com/office/drawing/2014/main" id="{9069DB79-A865-400A-8667-8782F35A45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882" y="1076388"/>
            <a:ext cx="1620000" cy="1620000"/>
          </a:xfrm>
          <a:prstGeom prst="rect">
            <a:avLst/>
          </a:prstGeom>
          <a:ln w="15875">
            <a:solidFill>
              <a:schemeClr val="tx1"/>
            </a:solidFill>
          </a:ln>
        </p:spPr>
      </p:pic>
      <p:pic>
        <p:nvPicPr>
          <p:cNvPr id="24" name="図 23">
            <a:extLst>
              <a:ext uri="{FF2B5EF4-FFF2-40B4-BE49-F238E27FC236}">
                <a16:creationId xmlns:a16="http://schemas.microsoft.com/office/drawing/2014/main" id="{FBD333AD-C6ED-4C16-A2C2-97A31AF73F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4882" y="2721725"/>
            <a:ext cx="1620000" cy="1620000"/>
          </a:xfrm>
          <a:prstGeom prst="rect">
            <a:avLst/>
          </a:prstGeom>
          <a:ln w="15875">
            <a:solidFill>
              <a:schemeClr val="tx1"/>
            </a:solidFill>
          </a:ln>
        </p:spPr>
      </p:pic>
      <p:cxnSp>
        <p:nvCxnSpPr>
          <p:cNvPr id="49" name="直線コネクタ 48">
            <a:extLst>
              <a:ext uri="{FF2B5EF4-FFF2-40B4-BE49-F238E27FC236}">
                <a16:creationId xmlns:a16="http://schemas.microsoft.com/office/drawing/2014/main" id="{BAEC97E4-50ED-4139-9CAB-37923998DA4A}"/>
              </a:ext>
            </a:extLst>
          </p:cNvPr>
          <p:cNvCxnSpPr>
            <a:cxnSpLocks/>
          </p:cNvCxnSpPr>
          <p:nvPr/>
        </p:nvCxnSpPr>
        <p:spPr>
          <a:xfrm>
            <a:off x="8973981" y="2553658"/>
            <a:ext cx="0" cy="2125548"/>
          </a:xfrm>
          <a:prstGeom prst="line">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0" name="コンテンツ プレースホルダー 2">
            <a:extLst>
              <a:ext uri="{FF2B5EF4-FFF2-40B4-BE49-F238E27FC236}">
                <a16:creationId xmlns:a16="http://schemas.microsoft.com/office/drawing/2014/main" id="{5E59F7E8-B539-4870-BB21-33289508E8F3}"/>
              </a:ext>
            </a:extLst>
          </p:cNvPr>
          <p:cNvSpPr txBox="1">
            <a:spLocks/>
          </p:cNvSpPr>
          <p:nvPr/>
        </p:nvSpPr>
        <p:spPr>
          <a:xfrm>
            <a:off x="628647" y="925033"/>
            <a:ext cx="6358639" cy="5251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B0F0"/>
              </a:buClr>
              <a:buSzPct val="80000"/>
              <a:buFont typeface="Wingdings" panose="05000000000000000000" pitchFamily="2" charset="2"/>
              <a:buChar char="Ø"/>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SzPct val="80000"/>
              <a:buFont typeface="Wingdings" panose="05000000000000000000" pitchFamily="2" charset="2"/>
              <a:buChar char="ü"/>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撮影距離が近いため，</a:t>
            </a:r>
            <a:r>
              <a:rPr lang="en-US" altLang="ja-JP" dirty="0"/>
              <a:t>LED</a:t>
            </a:r>
            <a:r>
              <a:rPr lang="ja-JP" altLang="en-US" dirty="0"/>
              <a:t>アレイが画像の大部分を占めている</a:t>
            </a:r>
            <a:endParaRPr lang="en-US" altLang="ja-JP" dirty="0"/>
          </a:p>
          <a:p>
            <a:r>
              <a:rPr lang="ja-JP" altLang="en-US" dirty="0"/>
              <a:t>時間に対して</a:t>
            </a:r>
            <a:r>
              <a:rPr lang="en-US" altLang="ja-JP" dirty="0"/>
              <a:t>LED</a:t>
            </a:r>
            <a:r>
              <a:rPr lang="ja-JP" altLang="en-US" dirty="0"/>
              <a:t>アレイが移動している</a:t>
            </a:r>
            <a:endParaRPr lang="en-US" altLang="ja-JP" dirty="0"/>
          </a:p>
        </p:txBody>
      </p:sp>
      <p:cxnSp>
        <p:nvCxnSpPr>
          <p:cNvPr id="51" name="直線矢印コネクタ 50">
            <a:extLst>
              <a:ext uri="{FF2B5EF4-FFF2-40B4-BE49-F238E27FC236}">
                <a16:creationId xmlns:a16="http://schemas.microsoft.com/office/drawing/2014/main" id="{A53C30F1-73D8-4C85-9C5A-848BA60338AB}"/>
              </a:ext>
            </a:extLst>
          </p:cNvPr>
          <p:cNvCxnSpPr>
            <a:cxnSpLocks/>
          </p:cNvCxnSpPr>
          <p:nvPr/>
        </p:nvCxnSpPr>
        <p:spPr bwMode="auto">
          <a:xfrm flipH="1">
            <a:off x="5152898" y="4679206"/>
            <a:ext cx="1076369" cy="828201"/>
          </a:xfrm>
          <a:prstGeom prst="straightConnector1">
            <a:avLst/>
          </a:prstGeom>
          <a:noFill/>
          <a:ln w="5715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356840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70B2F-DF4C-4EBC-BBE9-9B2A51A08FBF}"/>
              </a:ext>
            </a:extLst>
          </p:cNvPr>
          <p:cNvSpPr>
            <a:spLocks noGrp="1"/>
          </p:cNvSpPr>
          <p:nvPr>
            <p:ph type="title"/>
          </p:nvPr>
        </p:nvSpPr>
        <p:spPr/>
        <p:txBody>
          <a:bodyPr/>
          <a:lstStyle/>
          <a:p>
            <a:r>
              <a:rPr kumimoji="1" lang="ja-JP" altLang="en-US" dirty="0"/>
              <a:t>ノイズの除去方法を考察</a:t>
            </a:r>
          </a:p>
        </p:txBody>
      </p:sp>
      <p:sp>
        <p:nvSpPr>
          <p:cNvPr id="3" name="コンテンツ プレースホルダー 2">
            <a:extLst>
              <a:ext uri="{FF2B5EF4-FFF2-40B4-BE49-F238E27FC236}">
                <a16:creationId xmlns:a16="http://schemas.microsoft.com/office/drawing/2014/main" id="{496D91B9-7068-4C71-BEDE-0BE2C2ED95CF}"/>
              </a:ext>
            </a:extLst>
          </p:cNvPr>
          <p:cNvSpPr>
            <a:spLocks noGrp="1"/>
          </p:cNvSpPr>
          <p:nvPr>
            <p:ph idx="1"/>
          </p:nvPr>
        </p:nvSpPr>
        <p:spPr>
          <a:xfrm>
            <a:off x="628648" y="925033"/>
            <a:ext cx="8067088" cy="5251930"/>
          </a:xfrm>
        </p:spPr>
        <p:txBody>
          <a:bodyPr/>
          <a:lstStyle/>
          <a:p>
            <a:pPr marL="514350" indent="-514350">
              <a:buFont typeface="+mj-lt"/>
              <a:buAutoNum type="romanUcPeriod"/>
            </a:pPr>
            <a:r>
              <a:rPr lang="ja-JP" altLang="en-US" dirty="0"/>
              <a:t>空間勾配で，</a:t>
            </a:r>
            <a:r>
              <a:rPr lang="en-US" altLang="ja-JP" dirty="0"/>
              <a:t>LED</a:t>
            </a:r>
            <a:r>
              <a:rPr lang="ja-JP" altLang="en-US" dirty="0"/>
              <a:t>部分に円形のエッジが見られるため，　　　　画像中の円を検出する</a:t>
            </a:r>
            <a:endParaRPr lang="en-US" altLang="ja-JP" dirty="0"/>
          </a:p>
          <a:p>
            <a:pPr marL="514350" indent="-514350">
              <a:buFont typeface="+mj-lt"/>
              <a:buAutoNum type="romanUcPeriod"/>
            </a:pPr>
            <a:endParaRPr lang="en-US" altLang="ja-JP" dirty="0"/>
          </a:p>
          <a:p>
            <a:pPr marL="514350" indent="-514350">
              <a:buFont typeface="+mj-lt"/>
              <a:buAutoNum type="romanUcPeriod"/>
            </a:pPr>
            <a:r>
              <a:rPr lang="ja-JP" altLang="en-US" dirty="0"/>
              <a:t>連続画像のフレームを補完する画像を作成する．　　　この画像は</a:t>
            </a:r>
            <a:r>
              <a:rPr lang="en-US" altLang="ja-JP" dirty="0"/>
              <a:t>LED</a:t>
            </a:r>
            <a:r>
              <a:rPr lang="ja-JP" altLang="en-US" dirty="0"/>
              <a:t>部分のみが変化しており，脚立を含む背景がほとんど変化しない画像が作れる？</a:t>
            </a:r>
            <a:endParaRPr lang="en-US" altLang="ja-JP" dirty="0"/>
          </a:p>
        </p:txBody>
      </p:sp>
      <p:sp>
        <p:nvSpPr>
          <p:cNvPr id="4" name="スライド番号プレースホルダー 3">
            <a:extLst>
              <a:ext uri="{FF2B5EF4-FFF2-40B4-BE49-F238E27FC236}">
                <a16:creationId xmlns:a16="http://schemas.microsoft.com/office/drawing/2014/main" id="{6CA36355-79D1-489A-B7DE-2252C8FD26FF}"/>
              </a:ext>
            </a:extLst>
          </p:cNvPr>
          <p:cNvSpPr>
            <a:spLocks noGrp="1"/>
          </p:cNvSpPr>
          <p:nvPr>
            <p:ph type="sldNum" sz="quarter" idx="12"/>
          </p:nvPr>
        </p:nvSpPr>
        <p:spPr/>
        <p:txBody>
          <a:bodyPr/>
          <a:lstStyle/>
          <a:p>
            <a:fld id="{4611F9C2-6641-4325-A1B0-8726CAAFC082}" type="slidenum">
              <a:rPr kumimoji="1" lang="ja-JP" altLang="en-US" smtClean="0"/>
              <a:pPr/>
              <a:t>17</a:t>
            </a:fld>
            <a:endParaRPr kumimoji="1" lang="ja-JP" altLang="en-US" dirty="0"/>
          </a:p>
        </p:txBody>
      </p:sp>
      <p:pic>
        <p:nvPicPr>
          <p:cNvPr id="13" name="図 12">
            <a:extLst>
              <a:ext uri="{FF2B5EF4-FFF2-40B4-BE49-F238E27FC236}">
                <a16:creationId xmlns:a16="http://schemas.microsoft.com/office/drawing/2014/main" id="{1014A99E-C743-4B7C-B0ED-57A4ABE1A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64" y="4136248"/>
            <a:ext cx="2125775" cy="2125775"/>
          </a:xfrm>
          <a:prstGeom prst="rect">
            <a:avLst/>
          </a:prstGeom>
          <a:ln w="15875">
            <a:solidFill>
              <a:schemeClr val="tx1"/>
            </a:solidFill>
          </a:ln>
        </p:spPr>
      </p:pic>
      <p:sp>
        <p:nvSpPr>
          <p:cNvPr id="16" name="テキスト ボックス 15">
            <a:extLst>
              <a:ext uri="{FF2B5EF4-FFF2-40B4-BE49-F238E27FC236}">
                <a16:creationId xmlns:a16="http://schemas.microsoft.com/office/drawing/2014/main" id="{0B53D997-F26C-4A4D-88F0-905A8D271622}"/>
              </a:ext>
            </a:extLst>
          </p:cNvPr>
          <p:cNvSpPr txBox="1"/>
          <p:nvPr/>
        </p:nvSpPr>
        <p:spPr>
          <a:xfrm>
            <a:off x="907126" y="3766917"/>
            <a:ext cx="1208049" cy="369332"/>
          </a:xfrm>
          <a:prstGeom prst="rect">
            <a:avLst/>
          </a:prstGeom>
          <a:noFill/>
        </p:spPr>
        <p:txBody>
          <a:bodyPr wrap="square" rtlCol="0">
            <a:spAutoFit/>
          </a:bodyPr>
          <a:lstStyle/>
          <a:p>
            <a:r>
              <a:rPr kumimoji="1" lang="ja-JP" altLang="en-US" b="1" dirty="0">
                <a:solidFill>
                  <a:schemeClr val="accent1"/>
                </a:solidFill>
              </a:rPr>
              <a:t>空間勾配</a:t>
            </a:r>
          </a:p>
        </p:txBody>
      </p:sp>
      <p:sp>
        <p:nvSpPr>
          <p:cNvPr id="20" name="四角形: 角を丸くする 19">
            <a:extLst>
              <a:ext uri="{FF2B5EF4-FFF2-40B4-BE49-F238E27FC236}">
                <a16:creationId xmlns:a16="http://schemas.microsoft.com/office/drawing/2014/main" id="{3049896E-7205-4085-8246-B9F5A861F492}"/>
              </a:ext>
            </a:extLst>
          </p:cNvPr>
          <p:cNvSpPr/>
          <p:nvPr/>
        </p:nvSpPr>
        <p:spPr>
          <a:xfrm>
            <a:off x="1222800" y="5869166"/>
            <a:ext cx="1494707" cy="44473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800" dirty="0">
              <a:solidFill>
                <a:schemeClr val="bg2"/>
              </a:solidFill>
            </a:endParaRPr>
          </a:p>
        </p:txBody>
      </p:sp>
      <p:pic>
        <p:nvPicPr>
          <p:cNvPr id="21" name="図 20">
            <a:extLst>
              <a:ext uri="{FF2B5EF4-FFF2-40B4-BE49-F238E27FC236}">
                <a16:creationId xmlns:a16="http://schemas.microsoft.com/office/drawing/2014/main" id="{98CFC17F-60BC-4400-8D54-3DBAE7B71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4724" y="4418910"/>
            <a:ext cx="1800000" cy="1800000"/>
          </a:xfrm>
          <a:prstGeom prst="rect">
            <a:avLst/>
          </a:prstGeom>
          <a:ln w="15875">
            <a:solidFill>
              <a:schemeClr val="tx1"/>
            </a:solidFill>
          </a:ln>
        </p:spPr>
      </p:pic>
      <p:pic>
        <p:nvPicPr>
          <p:cNvPr id="22" name="図 21">
            <a:extLst>
              <a:ext uri="{FF2B5EF4-FFF2-40B4-BE49-F238E27FC236}">
                <a16:creationId xmlns:a16="http://schemas.microsoft.com/office/drawing/2014/main" id="{0B33B130-366B-4152-9B20-C56B7DD1E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495" y="4419493"/>
            <a:ext cx="1800000" cy="1800000"/>
          </a:xfrm>
          <a:prstGeom prst="rect">
            <a:avLst/>
          </a:prstGeom>
          <a:ln w="15875">
            <a:solidFill>
              <a:schemeClr val="tx1"/>
            </a:solidFill>
          </a:ln>
        </p:spPr>
      </p:pic>
      <p:pic>
        <p:nvPicPr>
          <p:cNvPr id="23" name="図 22">
            <a:extLst>
              <a:ext uri="{FF2B5EF4-FFF2-40B4-BE49-F238E27FC236}">
                <a16:creationId xmlns:a16="http://schemas.microsoft.com/office/drawing/2014/main" id="{5324B5B5-745E-4D76-9801-F7CE073C0C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9441" y="4418910"/>
            <a:ext cx="1800000" cy="1800000"/>
          </a:xfrm>
          <a:prstGeom prst="rect">
            <a:avLst/>
          </a:prstGeom>
          <a:ln w="15875">
            <a:solidFill>
              <a:schemeClr val="tx1"/>
            </a:solidFill>
          </a:ln>
        </p:spPr>
      </p:pic>
    </p:spTree>
    <p:extLst>
      <p:ext uri="{BB962C8B-B14F-4D97-AF65-F5344CB8AC3E}">
        <p14:creationId xmlns:p14="http://schemas.microsoft.com/office/powerpoint/2010/main" val="1082090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0250C-8329-4C86-B726-D55F679F5902}"/>
              </a:ext>
            </a:extLst>
          </p:cNvPr>
          <p:cNvSpPr>
            <a:spLocks noGrp="1"/>
          </p:cNvSpPr>
          <p:nvPr>
            <p:ph type="title"/>
          </p:nvPr>
        </p:nvSpPr>
        <p:spPr/>
        <p:txBody>
          <a:bodyPr>
            <a:normAutofit/>
          </a:bodyPr>
          <a:lstStyle/>
          <a:p>
            <a:r>
              <a:rPr lang="ja-JP" altLang="en-US" dirty="0"/>
              <a:t>まとめと課題</a:t>
            </a:r>
            <a:endParaRPr kumimoji="1" lang="ja-JP" altLang="en-US" sz="4400" dirty="0"/>
          </a:p>
        </p:txBody>
      </p:sp>
      <p:sp>
        <p:nvSpPr>
          <p:cNvPr id="3" name="コンテンツ プレースホルダー 2">
            <a:extLst>
              <a:ext uri="{FF2B5EF4-FFF2-40B4-BE49-F238E27FC236}">
                <a16:creationId xmlns:a16="http://schemas.microsoft.com/office/drawing/2014/main" id="{B9E8C19D-C6E0-439E-A0D3-567F0EFC42BE}"/>
              </a:ext>
            </a:extLst>
          </p:cNvPr>
          <p:cNvSpPr>
            <a:spLocks noGrp="1"/>
          </p:cNvSpPr>
          <p:nvPr>
            <p:ph idx="1"/>
          </p:nvPr>
        </p:nvSpPr>
        <p:spPr>
          <a:xfrm>
            <a:off x="628649" y="925032"/>
            <a:ext cx="8008005" cy="5688145"/>
          </a:xfrm>
        </p:spPr>
        <p:txBody>
          <a:bodyPr/>
          <a:lstStyle/>
          <a:p>
            <a:pPr marL="0" indent="0">
              <a:buNone/>
            </a:pPr>
            <a:r>
              <a:rPr kumimoji="1" lang="ja-JP" altLang="en-US" b="1" dirty="0"/>
              <a:t>まとめ</a:t>
            </a:r>
            <a:endParaRPr kumimoji="1" lang="en-US" altLang="ja-JP" b="1" dirty="0"/>
          </a:p>
          <a:p>
            <a:r>
              <a:rPr lang="ja-JP" altLang="en-US" dirty="0"/>
              <a:t>撮影画像に対し，先行研究のプログラムを適用させ，特徴量の検出と解析を行った．</a:t>
            </a:r>
            <a:endParaRPr lang="en-US" altLang="ja-JP" dirty="0"/>
          </a:p>
          <a:p>
            <a:endParaRPr lang="en-US" altLang="ja-JP" dirty="0"/>
          </a:p>
          <a:p>
            <a:pPr marL="0" indent="0">
              <a:buNone/>
            </a:pPr>
            <a:r>
              <a:rPr kumimoji="1" lang="ja-JP" altLang="en-US" b="1" dirty="0"/>
              <a:t>課題</a:t>
            </a:r>
            <a:endParaRPr kumimoji="1" lang="en-US" altLang="ja-JP" b="1" dirty="0"/>
          </a:p>
          <a:p>
            <a:r>
              <a:rPr kumimoji="1" lang="ja-JP" altLang="en-US" dirty="0"/>
              <a:t>背景のノイズが非常に大きい</a:t>
            </a:r>
            <a:endParaRPr kumimoji="1" lang="en-US" altLang="ja-JP" dirty="0"/>
          </a:p>
          <a:p>
            <a:pPr lvl="1"/>
            <a:r>
              <a:rPr lang="ja-JP" altLang="en-US" dirty="0"/>
              <a:t>今回は背景の輝度値が大きかったために</a:t>
            </a:r>
            <a:r>
              <a:rPr lang="en-US" altLang="ja-JP" dirty="0"/>
              <a:t>LED</a:t>
            </a:r>
            <a:r>
              <a:rPr lang="ja-JP" altLang="en-US" dirty="0"/>
              <a:t>アレイの脚立が　浮き彫りになった．（背景が黒ければ脚立は識別できない）</a:t>
            </a:r>
            <a:endParaRPr lang="en-US" altLang="ja-JP" dirty="0"/>
          </a:p>
          <a:p>
            <a:pPr lvl="1"/>
            <a:endParaRPr kumimoji="1" lang="en-US" altLang="ja-JP" dirty="0"/>
          </a:p>
          <a:p>
            <a:r>
              <a:rPr kumimoji="1" lang="ja-JP" altLang="en-US" dirty="0"/>
              <a:t>送信機が移動しているため，時間勾配の活用法が先行研究と異なる</a:t>
            </a:r>
            <a:endParaRPr kumimoji="1" lang="en-US" altLang="ja-JP" dirty="0"/>
          </a:p>
          <a:p>
            <a:pPr lvl="1"/>
            <a:r>
              <a:rPr kumimoji="1" lang="ja-JP" altLang="en-US" dirty="0"/>
              <a:t>移動しているという条件をうまく有効活用したい</a:t>
            </a:r>
            <a:endParaRPr kumimoji="1" lang="en-US" altLang="ja-JP" dirty="0"/>
          </a:p>
        </p:txBody>
      </p:sp>
      <p:sp>
        <p:nvSpPr>
          <p:cNvPr id="4" name="スライド番号プレースホルダー 3">
            <a:extLst>
              <a:ext uri="{FF2B5EF4-FFF2-40B4-BE49-F238E27FC236}">
                <a16:creationId xmlns:a16="http://schemas.microsoft.com/office/drawing/2014/main" id="{B874E959-FB89-40C2-B2F7-496FB2270260}"/>
              </a:ext>
            </a:extLst>
          </p:cNvPr>
          <p:cNvSpPr>
            <a:spLocks noGrp="1"/>
          </p:cNvSpPr>
          <p:nvPr>
            <p:ph type="sldNum" sz="quarter" idx="12"/>
          </p:nvPr>
        </p:nvSpPr>
        <p:spPr/>
        <p:txBody>
          <a:bodyPr/>
          <a:lstStyle/>
          <a:p>
            <a:fld id="{4611F9C2-6641-4325-A1B0-8726CAAFC082}" type="slidenum">
              <a:rPr kumimoji="1" lang="ja-JP" altLang="en-US" smtClean="0"/>
              <a:pPr/>
              <a:t>18</a:t>
            </a:fld>
            <a:endParaRPr kumimoji="1" lang="ja-JP" altLang="en-US" dirty="0"/>
          </a:p>
        </p:txBody>
      </p:sp>
    </p:spTree>
    <p:extLst>
      <p:ext uri="{BB962C8B-B14F-4D97-AF65-F5344CB8AC3E}">
        <p14:creationId xmlns:p14="http://schemas.microsoft.com/office/powerpoint/2010/main" val="156539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82180-CAA0-47BE-B6DB-B93850DF13AF}"/>
              </a:ext>
            </a:extLst>
          </p:cNvPr>
          <p:cNvSpPr>
            <a:spLocks noGrp="1"/>
          </p:cNvSpPr>
          <p:nvPr>
            <p:ph type="title"/>
          </p:nvPr>
        </p:nvSpPr>
        <p:spPr/>
        <p:txBody>
          <a:bodyPr/>
          <a:lstStyle/>
          <a:p>
            <a:r>
              <a:rPr kumimoji="1" lang="ja-JP" altLang="en-US" dirty="0"/>
              <a:t>全体のまとめ</a:t>
            </a:r>
          </a:p>
        </p:txBody>
      </p:sp>
      <p:sp>
        <p:nvSpPr>
          <p:cNvPr id="3" name="コンテンツ プレースホルダー 2">
            <a:extLst>
              <a:ext uri="{FF2B5EF4-FFF2-40B4-BE49-F238E27FC236}">
                <a16:creationId xmlns:a16="http://schemas.microsoft.com/office/drawing/2014/main" id="{3F89BF2A-E2E3-4294-BCAD-B15518AD687F}"/>
              </a:ext>
            </a:extLst>
          </p:cNvPr>
          <p:cNvSpPr>
            <a:spLocks noGrp="1"/>
          </p:cNvSpPr>
          <p:nvPr>
            <p:ph sz="half" idx="1"/>
          </p:nvPr>
        </p:nvSpPr>
        <p:spPr>
          <a:xfrm>
            <a:off x="628650" y="925200"/>
            <a:ext cx="7886700" cy="5233534"/>
          </a:xfrm>
        </p:spPr>
        <p:txBody>
          <a:bodyPr/>
          <a:lstStyle/>
          <a:p>
            <a:r>
              <a:rPr kumimoji="1" lang="ja-JP" altLang="en-US" dirty="0"/>
              <a:t>本研究の目的</a:t>
            </a:r>
            <a:endParaRPr kumimoji="1" lang="en-US" altLang="ja-JP" dirty="0"/>
          </a:p>
          <a:p>
            <a:pPr lvl="1"/>
            <a:r>
              <a:rPr lang="ja-JP" altLang="en-US" dirty="0"/>
              <a:t>高速移動する車両と側方の送信機との通信の実現</a:t>
            </a:r>
            <a:endParaRPr kumimoji="1" lang="en-US" altLang="ja-JP" dirty="0"/>
          </a:p>
          <a:p>
            <a:pPr lvl="1"/>
            <a:r>
              <a:rPr kumimoji="1" lang="ja-JP" altLang="en-US" dirty="0"/>
              <a:t>高速移動する送信光源を追尾するアルゴリズムの構築</a:t>
            </a:r>
            <a:endParaRPr kumimoji="1" lang="en-US" altLang="ja-JP" dirty="0"/>
          </a:p>
          <a:p>
            <a:pPr lvl="1"/>
            <a:endParaRPr lang="en-US" altLang="ja-JP" dirty="0"/>
          </a:p>
          <a:p>
            <a:r>
              <a:rPr kumimoji="1" lang="ja-JP" altLang="en-US" dirty="0"/>
              <a:t>経過</a:t>
            </a:r>
            <a:endParaRPr kumimoji="1" lang="en-US" altLang="ja-JP" dirty="0"/>
          </a:p>
          <a:p>
            <a:pPr lvl="1"/>
            <a:r>
              <a:rPr lang="ja-JP" altLang="en-US" dirty="0"/>
              <a:t>撮影画像の解析を行った</a:t>
            </a:r>
            <a:endParaRPr lang="en-US" altLang="ja-JP" dirty="0"/>
          </a:p>
          <a:p>
            <a:pPr lvl="1"/>
            <a:endParaRPr lang="en-US" altLang="ja-JP" dirty="0"/>
          </a:p>
          <a:p>
            <a:r>
              <a:rPr lang="ja-JP" altLang="en-US" dirty="0"/>
              <a:t>今後の予定</a:t>
            </a:r>
            <a:endParaRPr lang="en-US" altLang="ja-JP" dirty="0"/>
          </a:p>
          <a:p>
            <a:pPr lvl="1"/>
            <a:r>
              <a:rPr lang="ja-JP" altLang="en-US" dirty="0"/>
              <a:t>ノイズ除去の方法を考察</a:t>
            </a:r>
            <a:endParaRPr lang="en-US" altLang="ja-JP" dirty="0"/>
          </a:p>
          <a:p>
            <a:pPr lvl="1"/>
            <a:r>
              <a:rPr lang="ja-JP" altLang="en-US" dirty="0"/>
              <a:t>追尾アルゴリズムについての論文調査</a:t>
            </a:r>
            <a:endParaRPr lang="en-US" altLang="ja-JP" dirty="0"/>
          </a:p>
          <a:p>
            <a:pPr lvl="1"/>
            <a:endParaRPr lang="en-US" altLang="ja-JP" dirty="0"/>
          </a:p>
        </p:txBody>
      </p:sp>
      <p:sp>
        <p:nvSpPr>
          <p:cNvPr id="5" name="スライド番号プレースホルダー 4">
            <a:extLst>
              <a:ext uri="{FF2B5EF4-FFF2-40B4-BE49-F238E27FC236}">
                <a16:creationId xmlns:a16="http://schemas.microsoft.com/office/drawing/2014/main" id="{821BABF9-83EC-445C-A0CA-13C0051010EC}"/>
              </a:ext>
            </a:extLst>
          </p:cNvPr>
          <p:cNvSpPr>
            <a:spLocks noGrp="1"/>
          </p:cNvSpPr>
          <p:nvPr>
            <p:ph type="sldNum" sz="quarter" idx="12"/>
          </p:nvPr>
        </p:nvSpPr>
        <p:spPr/>
        <p:txBody>
          <a:bodyPr/>
          <a:lstStyle/>
          <a:p>
            <a:fld id="{4611F9C2-6641-4325-A1B0-8726CAAFC082}" type="slidenum">
              <a:rPr kumimoji="1" lang="ja-JP" altLang="en-US" smtClean="0"/>
              <a:t>19</a:t>
            </a:fld>
            <a:endParaRPr kumimoji="1" lang="ja-JP" altLang="en-US"/>
          </a:p>
        </p:txBody>
      </p:sp>
    </p:spTree>
    <p:extLst>
      <p:ext uri="{BB962C8B-B14F-4D97-AF65-F5344CB8AC3E}">
        <p14:creationId xmlns:p14="http://schemas.microsoft.com/office/powerpoint/2010/main" val="350681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16B54-9EE3-4B95-8C1E-0387512493BF}"/>
              </a:ext>
            </a:extLst>
          </p:cNvPr>
          <p:cNvSpPr>
            <a:spLocks noGrp="1"/>
          </p:cNvSpPr>
          <p:nvPr>
            <p:ph type="title"/>
          </p:nvPr>
        </p:nvSpPr>
        <p:spPr/>
        <p:txBody>
          <a:bodyPr>
            <a:normAutofit/>
          </a:bodyPr>
          <a:lstStyle/>
          <a:p>
            <a:r>
              <a:rPr kumimoji="1" lang="ja-JP" altLang="en-US" dirty="0"/>
              <a:t>研究</a:t>
            </a:r>
            <a:r>
              <a:rPr lang="ja-JP" altLang="en-US" dirty="0"/>
              <a:t>背景：</a:t>
            </a:r>
            <a:r>
              <a:rPr lang="en-US" altLang="ja-JP" dirty="0"/>
              <a:t>ITS</a:t>
            </a:r>
            <a:r>
              <a:rPr lang="ja-JP" altLang="en-US" dirty="0"/>
              <a:t>可視光通信</a:t>
            </a:r>
            <a:endParaRPr kumimoji="1" lang="ja-JP" altLang="en-US" dirty="0"/>
          </a:p>
        </p:txBody>
      </p:sp>
      <p:sp>
        <p:nvSpPr>
          <p:cNvPr id="3" name="コンテンツ プレースホルダー 2">
            <a:extLst>
              <a:ext uri="{FF2B5EF4-FFF2-40B4-BE49-F238E27FC236}">
                <a16:creationId xmlns:a16="http://schemas.microsoft.com/office/drawing/2014/main" id="{27BB9FC5-9A76-4C41-99EE-AE8B2DE8DC5F}"/>
              </a:ext>
            </a:extLst>
          </p:cNvPr>
          <p:cNvSpPr>
            <a:spLocks noGrp="1"/>
          </p:cNvSpPr>
          <p:nvPr>
            <p:ph idx="1"/>
          </p:nvPr>
        </p:nvSpPr>
        <p:spPr/>
        <p:txBody>
          <a:bodyPr/>
          <a:lstStyle/>
          <a:p>
            <a:r>
              <a:rPr lang="en-US" altLang="ja-JP" dirty="0"/>
              <a:t>ITS</a:t>
            </a:r>
            <a:r>
              <a:rPr lang="ja-JP" altLang="en-US" dirty="0"/>
              <a:t>可視光通信に関する研究のほとんどは　　　　　　　　送信機が受信機の前後にあるモデルで，　　　　　　　　　　　　受信機が送信機を横切るモデルは少ない</a:t>
            </a:r>
            <a:endParaRPr lang="en-US" altLang="ja-JP" dirty="0"/>
          </a:p>
          <a:p>
            <a:pPr marL="0" indent="0">
              <a:buNone/>
            </a:pPr>
            <a:r>
              <a:rPr lang="ja-JP" altLang="en-US" dirty="0"/>
              <a:t>→本研究では，車両と側方の送信機との通信を目指す</a:t>
            </a:r>
            <a:endParaRPr lang="en-US" altLang="ja-JP" dirty="0"/>
          </a:p>
        </p:txBody>
      </p:sp>
      <p:sp>
        <p:nvSpPr>
          <p:cNvPr id="4" name="スライド番号プレースホルダー 3">
            <a:extLst>
              <a:ext uri="{FF2B5EF4-FFF2-40B4-BE49-F238E27FC236}">
                <a16:creationId xmlns:a16="http://schemas.microsoft.com/office/drawing/2014/main" id="{7D05EEAF-16A0-49AC-A02F-2785CE29E4DF}"/>
              </a:ext>
            </a:extLst>
          </p:cNvPr>
          <p:cNvSpPr>
            <a:spLocks noGrp="1"/>
          </p:cNvSpPr>
          <p:nvPr>
            <p:ph type="sldNum" sz="quarter" idx="12"/>
          </p:nvPr>
        </p:nvSpPr>
        <p:spPr/>
        <p:txBody>
          <a:bodyPr/>
          <a:lstStyle/>
          <a:p>
            <a:fld id="{4611F9C2-6641-4325-A1B0-8726CAAFC082}" type="slidenum">
              <a:rPr kumimoji="1" lang="ja-JP" altLang="en-US" smtClean="0"/>
              <a:pPr/>
              <a:t>2</a:t>
            </a:fld>
            <a:endParaRPr kumimoji="1" lang="ja-JP" altLang="en-US" dirty="0"/>
          </a:p>
        </p:txBody>
      </p:sp>
      <p:pic>
        <p:nvPicPr>
          <p:cNvPr id="28" name="図 27">
            <a:extLst>
              <a:ext uri="{FF2B5EF4-FFF2-40B4-BE49-F238E27FC236}">
                <a16:creationId xmlns:a16="http://schemas.microsoft.com/office/drawing/2014/main" id="{604A7FE0-7CE8-42AD-9F47-06083AE4D6FF}"/>
              </a:ext>
            </a:extLst>
          </p:cNvPr>
          <p:cNvPicPr>
            <a:picLocks noChangeAspect="1"/>
          </p:cNvPicPr>
          <p:nvPr/>
        </p:nvPicPr>
        <p:blipFill rotWithShape="1">
          <a:blip r:embed="rId2">
            <a:extLst>
              <a:ext uri="{28A0092B-C50C-407E-A947-70E740481C1C}">
                <a14:useLocalDpi xmlns:a14="http://schemas.microsoft.com/office/drawing/2010/main" val="0"/>
              </a:ext>
            </a:extLst>
          </a:blip>
          <a:srcRect l="8068" r="51127"/>
          <a:stretch/>
        </p:blipFill>
        <p:spPr>
          <a:xfrm rot="5400000">
            <a:off x="1327570" y="4225071"/>
            <a:ext cx="2685678" cy="1093537"/>
          </a:xfrm>
          <a:prstGeom prst="rect">
            <a:avLst/>
          </a:prstGeom>
        </p:spPr>
      </p:pic>
      <p:pic>
        <p:nvPicPr>
          <p:cNvPr id="29" name="図 28">
            <a:extLst>
              <a:ext uri="{FF2B5EF4-FFF2-40B4-BE49-F238E27FC236}">
                <a16:creationId xmlns:a16="http://schemas.microsoft.com/office/drawing/2014/main" id="{8C734838-A38A-4570-B138-3713F7AD5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892937" y="4438434"/>
            <a:ext cx="1041400" cy="1010252"/>
          </a:xfrm>
          <a:prstGeom prst="rect">
            <a:avLst/>
          </a:prstGeom>
        </p:spPr>
      </p:pic>
      <p:pic>
        <p:nvPicPr>
          <p:cNvPr id="30" name="図 29">
            <a:extLst>
              <a:ext uri="{FF2B5EF4-FFF2-40B4-BE49-F238E27FC236}">
                <a16:creationId xmlns:a16="http://schemas.microsoft.com/office/drawing/2014/main" id="{E3D7E0B8-9D37-4041-B5E1-11DF03EB5444}"/>
              </a:ext>
            </a:extLst>
          </p:cNvPr>
          <p:cNvPicPr>
            <a:picLocks noChangeAspect="1"/>
          </p:cNvPicPr>
          <p:nvPr/>
        </p:nvPicPr>
        <p:blipFill rotWithShape="1">
          <a:blip r:embed="rId2">
            <a:extLst>
              <a:ext uri="{28A0092B-C50C-407E-A947-70E740481C1C}">
                <a14:useLocalDpi xmlns:a14="http://schemas.microsoft.com/office/drawing/2010/main" val="0"/>
              </a:ext>
            </a:extLst>
          </a:blip>
          <a:srcRect l="8070" r="51125"/>
          <a:stretch/>
        </p:blipFill>
        <p:spPr>
          <a:xfrm rot="5400000">
            <a:off x="5129988" y="4225068"/>
            <a:ext cx="2685678" cy="1093537"/>
          </a:xfrm>
          <a:prstGeom prst="rect">
            <a:avLst/>
          </a:prstGeom>
        </p:spPr>
      </p:pic>
      <p:pic>
        <p:nvPicPr>
          <p:cNvPr id="31" name="図 30">
            <a:extLst>
              <a:ext uri="{FF2B5EF4-FFF2-40B4-BE49-F238E27FC236}">
                <a16:creationId xmlns:a16="http://schemas.microsoft.com/office/drawing/2014/main" id="{8CB94872-1314-4A35-AD07-A8596E088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693131" y="4438434"/>
            <a:ext cx="1041400" cy="1010252"/>
          </a:xfrm>
          <a:prstGeom prst="rect">
            <a:avLst/>
          </a:prstGeom>
        </p:spPr>
      </p:pic>
      <p:pic>
        <p:nvPicPr>
          <p:cNvPr id="32" name="図 31">
            <a:extLst>
              <a:ext uri="{FF2B5EF4-FFF2-40B4-BE49-F238E27FC236}">
                <a16:creationId xmlns:a16="http://schemas.microsoft.com/office/drawing/2014/main" id="{0F50933B-6402-448C-AB16-E92F176DEE62}"/>
              </a:ext>
            </a:extLst>
          </p:cNvPr>
          <p:cNvPicPr>
            <a:picLocks noChangeAspect="1"/>
          </p:cNvPicPr>
          <p:nvPr/>
        </p:nvPicPr>
        <p:blipFill rotWithShape="1">
          <a:blip r:embed="rId4">
            <a:extLst>
              <a:ext uri="{28A0092B-C50C-407E-A947-70E740481C1C}">
                <a14:useLocalDpi xmlns:a14="http://schemas.microsoft.com/office/drawing/2010/main" val="0"/>
              </a:ext>
            </a:extLst>
          </a:blip>
          <a:srcRect b="28770"/>
          <a:stretch/>
        </p:blipFill>
        <p:spPr>
          <a:xfrm>
            <a:off x="2123639" y="3354568"/>
            <a:ext cx="561400" cy="566268"/>
          </a:xfrm>
          <a:prstGeom prst="rect">
            <a:avLst/>
          </a:prstGeom>
        </p:spPr>
      </p:pic>
      <p:pic>
        <p:nvPicPr>
          <p:cNvPr id="33" name="図 32">
            <a:extLst>
              <a:ext uri="{FF2B5EF4-FFF2-40B4-BE49-F238E27FC236}">
                <a16:creationId xmlns:a16="http://schemas.microsoft.com/office/drawing/2014/main" id="{B3BAA691-3679-496A-8B34-033F170AD665}"/>
              </a:ext>
            </a:extLst>
          </p:cNvPr>
          <p:cNvPicPr>
            <a:picLocks noChangeAspect="1"/>
          </p:cNvPicPr>
          <p:nvPr/>
        </p:nvPicPr>
        <p:blipFill rotWithShape="1">
          <a:blip r:embed="rId4">
            <a:extLst>
              <a:ext uri="{28A0092B-C50C-407E-A947-70E740481C1C}">
                <a14:useLocalDpi xmlns:a14="http://schemas.microsoft.com/office/drawing/2010/main" val="0"/>
              </a:ext>
            </a:extLst>
          </a:blip>
          <a:srcRect b="28770"/>
          <a:stretch/>
        </p:blipFill>
        <p:spPr>
          <a:xfrm>
            <a:off x="4831852" y="4160828"/>
            <a:ext cx="561400" cy="566268"/>
          </a:xfrm>
          <a:prstGeom prst="rect">
            <a:avLst/>
          </a:prstGeom>
        </p:spPr>
      </p:pic>
      <p:cxnSp>
        <p:nvCxnSpPr>
          <p:cNvPr id="34" name="直線矢印コネクタ 33">
            <a:extLst>
              <a:ext uri="{FF2B5EF4-FFF2-40B4-BE49-F238E27FC236}">
                <a16:creationId xmlns:a16="http://schemas.microsoft.com/office/drawing/2014/main" id="{594765A4-5358-479B-99FE-3203DA6C6A44}"/>
              </a:ext>
            </a:extLst>
          </p:cNvPr>
          <p:cNvCxnSpPr>
            <a:cxnSpLocks/>
          </p:cNvCxnSpPr>
          <p:nvPr/>
        </p:nvCxnSpPr>
        <p:spPr>
          <a:xfrm>
            <a:off x="2413637" y="3968479"/>
            <a:ext cx="0" cy="406738"/>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5" name="直線矢印コネクタ 34">
            <a:extLst>
              <a:ext uri="{FF2B5EF4-FFF2-40B4-BE49-F238E27FC236}">
                <a16:creationId xmlns:a16="http://schemas.microsoft.com/office/drawing/2014/main" id="{99D26FF1-8832-4FDF-80B7-C67FD5839C6F}"/>
              </a:ext>
            </a:extLst>
          </p:cNvPr>
          <p:cNvCxnSpPr>
            <a:cxnSpLocks/>
          </p:cNvCxnSpPr>
          <p:nvPr/>
        </p:nvCxnSpPr>
        <p:spPr>
          <a:xfrm>
            <a:off x="5341298" y="4422860"/>
            <a:ext cx="506278" cy="0"/>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pic>
        <p:nvPicPr>
          <p:cNvPr id="36" name="図 35">
            <a:extLst>
              <a:ext uri="{FF2B5EF4-FFF2-40B4-BE49-F238E27FC236}">
                <a16:creationId xmlns:a16="http://schemas.microsoft.com/office/drawing/2014/main" id="{916442A5-1CD3-41D6-B2E8-D01B123F014C}"/>
              </a:ext>
            </a:extLst>
          </p:cNvPr>
          <p:cNvPicPr>
            <a:picLocks noChangeAspect="1"/>
          </p:cNvPicPr>
          <p:nvPr/>
        </p:nvPicPr>
        <p:blipFill rotWithShape="1">
          <a:blip r:embed="rId4">
            <a:extLst>
              <a:ext uri="{28A0092B-C50C-407E-A947-70E740481C1C}">
                <a14:useLocalDpi xmlns:a14="http://schemas.microsoft.com/office/drawing/2010/main" val="0"/>
              </a:ext>
            </a:extLst>
          </a:blip>
          <a:srcRect b="28770"/>
          <a:stretch/>
        </p:blipFill>
        <p:spPr>
          <a:xfrm>
            <a:off x="2132937" y="5966284"/>
            <a:ext cx="561400" cy="566268"/>
          </a:xfrm>
          <a:prstGeom prst="rect">
            <a:avLst/>
          </a:prstGeom>
        </p:spPr>
      </p:pic>
      <p:cxnSp>
        <p:nvCxnSpPr>
          <p:cNvPr id="37" name="直線矢印コネクタ 36">
            <a:extLst>
              <a:ext uri="{FF2B5EF4-FFF2-40B4-BE49-F238E27FC236}">
                <a16:creationId xmlns:a16="http://schemas.microsoft.com/office/drawing/2014/main" id="{C22CC186-00A8-4D04-910C-97923F4AD0AE}"/>
              </a:ext>
            </a:extLst>
          </p:cNvPr>
          <p:cNvCxnSpPr>
            <a:cxnSpLocks/>
          </p:cNvCxnSpPr>
          <p:nvPr/>
        </p:nvCxnSpPr>
        <p:spPr>
          <a:xfrm flipV="1">
            <a:off x="2412425" y="5502885"/>
            <a:ext cx="0" cy="406738"/>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4306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C9023-F03F-4967-8242-C3001004D16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FC9C2B7-E2F5-4B83-A413-19297D600EAA}"/>
              </a:ext>
            </a:extLst>
          </p:cNvPr>
          <p:cNvSpPr>
            <a:spLocks noGrp="1"/>
          </p:cNvSpPr>
          <p:nvPr>
            <p:ph sz="half"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09E317CE-4028-46C4-90CE-D120B5DD33C9}"/>
              </a:ext>
            </a:extLst>
          </p:cNvPr>
          <p:cNvSpPr>
            <a:spLocks noGrp="1"/>
          </p:cNvSpPr>
          <p:nvPr>
            <p:ph sz="half" idx="2"/>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F3A9C6D8-DD1A-435F-BF0D-E6DC214D52C2}"/>
              </a:ext>
            </a:extLst>
          </p:cNvPr>
          <p:cNvSpPr>
            <a:spLocks noGrp="1"/>
          </p:cNvSpPr>
          <p:nvPr>
            <p:ph type="sldNum" sz="quarter" idx="12"/>
          </p:nvPr>
        </p:nvSpPr>
        <p:spPr/>
        <p:txBody>
          <a:bodyPr/>
          <a:lstStyle/>
          <a:p>
            <a:fld id="{4611F9C2-6641-4325-A1B0-8726CAAFC082}" type="slidenum">
              <a:rPr kumimoji="1" lang="ja-JP" altLang="en-US" smtClean="0"/>
              <a:t>20</a:t>
            </a:fld>
            <a:endParaRPr kumimoji="1" lang="ja-JP" altLang="en-US"/>
          </a:p>
        </p:txBody>
      </p:sp>
      <p:graphicFrame>
        <p:nvGraphicFramePr>
          <p:cNvPr id="6" name="表 5">
            <a:extLst>
              <a:ext uri="{FF2B5EF4-FFF2-40B4-BE49-F238E27FC236}">
                <a16:creationId xmlns:a16="http://schemas.microsoft.com/office/drawing/2014/main" id="{3D018B4B-229C-4618-BBB4-5D94C17CFD8F}"/>
              </a:ext>
            </a:extLst>
          </p:cNvPr>
          <p:cNvGraphicFramePr>
            <a:graphicFrameLocks noGrp="1"/>
          </p:cNvGraphicFramePr>
          <p:nvPr>
            <p:extLst>
              <p:ext uri="{D42A27DB-BD31-4B8C-83A1-F6EECF244321}">
                <p14:modId xmlns:p14="http://schemas.microsoft.com/office/powerpoint/2010/main" val="3583553586"/>
              </p:ext>
            </p:extLst>
          </p:nvPr>
        </p:nvGraphicFramePr>
        <p:xfrm>
          <a:off x="1923571" y="4240609"/>
          <a:ext cx="3478634" cy="2225040"/>
        </p:xfrm>
        <a:graphic>
          <a:graphicData uri="http://schemas.openxmlformats.org/drawingml/2006/table">
            <a:tbl>
              <a:tblPr firstRow="1" bandRow="1">
                <a:tableStyleId>{616DA210-FB5B-4158-B5E0-FEB733F419BA}</a:tableStyleId>
              </a:tblPr>
              <a:tblGrid>
                <a:gridCol w="1739317">
                  <a:extLst>
                    <a:ext uri="{9D8B030D-6E8A-4147-A177-3AD203B41FA5}">
                      <a16:colId xmlns:a16="http://schemas.microsoft.com/office/drawing/2014/main" val="432297810"/>
                    </a:ext>
                  </a:extLst>
                </a:gridCol>
                <a:gridCol w="1739317">
                  <a:extLst>
                    <a:ext uri="{9D8B030D-6E8A-4147-A177-3AD203B41FA5}">
                      <a16:colId xmlns:a16="http://schemas.microsoft.com/office/drawing/2014/main" val="1756635863"/>
                    </a:ext>
                  </a:extLst>
                </a:gridCol>
              </a:tblGrid>
              <a:tr h="370840">
                <a:tc>
                  <a:txBody>
                    <a:bodyPr/>
                    <a:lstStyle/>
                    <a:p>
                      <a:pPr algn="ctr"/>
                      <a:r>
                        <a:rPr kumimoji="1" lang="ja-JP" altLang="en-US" b="1" dirty="0"/>
                        <a:t>受信機</a:t>
                      </a:r>
                      <a:endParaRPr kumimoji="1" lang="en-US" altLang="ja-JP" b="1" dirty="0"/>
                    </a:p>
                  </a:txBody>
                  <a:tcPr>
                    <a:noFill/>
                  </a:tcPr>
                </a:tc>
                <a:tc>
                  <a:txBody>
                    <a:bodyPr/>
                    <a:lstStyle/>
                    <a:p>
                      <a:pPr algn="ctr"/>
                      <a:r>
                        <a:rPr kumimoji="1" lang="ja-JP" altLang="en-US" b="1" dirty="0"/>
                        <a:t>高速度カメラ</a:t>
                      </a:r>
                      <a:endParaRPr kumimoji="1" lang="en-US" altLang="ja-JP" b="1" dirty="0"/>
                    </a:p>
                  </a:txBody>
                  <a:tcPr>
                    <a:noFill/>
                  </a:tcPr>
                </a:tc>
                <a:extLst>
                  <a:ext uri="{0D108BD9-81ED-4DB2-BD59-A6C34878D82A}">
                    <a16:rowId xmlns:a16="http://schemas.microsoft.com/office/drawing/2014/main" val="1632386925"/>
                  </a:ext>
                </a:extLst>
              </a:tr>
              <a:tr h="370840">
                <a:tc>
                  <a:txBody>
                    <a:bodyPr/>
                    <a:lstStyle/>
                    <a:p>
                      <a:pPr algn="ctr"/>
                      <a:r>
                        <a:rPr kumimoji="1" lang="ja-JP" altLang="en-US" b="1" dirty="0"/>
                        <a:t>送信機</a:t>
                      </a:r>
                      <a:endParaRPr kumimoji="1" lang="en-US" altLang="ja-JP" b="1" dirty="0"/>
                    </a:p>
                  </a:txBody>
                  <a:tcPr>
                    <a:noFill/>
                  </a:tcPr>
                </a:tc>
                <a:tc>
                  <a:txBody>
                    <a:bodyPr/>
                    <a:lstStyle/>
                    <a:p>
                      <a:pPr algn="ctr"/>
                      <a:r>
                        <a:rPr kumimoji="1" lang="en-US" altLang="ja-JP" b="1" dirty="0"/>
                        <a:t>LED</a:t>
                      </a:r>
                      <a:r>
                        <a:rPr kumimoji="1" lang="ja-JP" altLang="en-US" b="1" dirty="0"/>
                        <a:t>アレイ</a:t>
                      </a:r>
                      <a:endParaRPr kumimoji="1" lang="en-US" altLang="ja-JP" b="1" dirty="0"/>
                    </a:p>
                  </a:txBody>
                  <a:tcPr>
                    <a:noFill/>
                  </a:tcPr>
                </a:tc>
                <a:extLst>
                  <a:ext uri="{0D108BD9-81ED-4DB2-BD59-A6C34878D82A}">
                    <a16:rowId xmlns:a16="http://schemas.microsoft.com/office/drawing/2014/main" val="3346374874"/>
                  </a:ext>
                </a:extLst>
              </a:tr>
              <a:tr h="370840">
                <a:tc>
                  <a:txBody>
                    <a:bodyPr/>
                    <a:lstStyle/>
                    <a:p>
                      <a:pPr algn="ctr"/>
                      <a:r>
                        <a:rPr kumimoji="1" lang="en-US" altLang="ja-JP" b="1" dirty="0"/>
                        <a:t>LED</a:t>
                      </a:r>
                      <a:r>
                        <a:rPr kumimoji="1" lang="ja-JP" altLang="en-US" b="1" dirty="0"/>
                        <a:t>表示速度</a:t>
                      </a:r>
                    </a:p>
                  </a:txBody>
                  <a:tcPr>
                    <a:noFill/>
                  </a:tcPr>
                </a:tc>
                <a:tc>
                  <a:txBody>
                    <a:bodyPr/>
                    <a:lstStyle/>
                    <a:p>
                      <a:pPr algn="ctr"/>
                      <a:r>
                        <a:rPr kumimoji="1" lang="en-US" altLang="ja-JP" b="1" dirty="0"/>
                        <a:t>500Hz</a:t>
                      </a:r>
                      <a:endParaRPr kumimoji="1" lang="ja-JP" altLang="en-US" b="1" dirty="0"/>
                    </a:p>
                  </a:txBody>
                  <a:tcPr>
                    <a:noFill/>
                  </a:tcPr>
                </a:tc>
                <a:extLst>
                  <a:ext uri="{0D108BD9-81ED-4DB2-BD59-A6C34878D82A}">
                    <a16:rowId xmlns:a16="http://schemas.microsoft.com/office/drawing/2014/main" val="3531874267"/>
                  </a:ext>
                </a:extLst>
              </a:tr>
              <a:tr h="370840">
                <a:tc>
                  <a:txBody>
                    <a:bodyPr/>
                    <a:lstStyle/>
                    <a:p>
                      <a:pPr algn="ctr"/>
                      <a:r>
                        <a:rPr kumimoji="1" lang="ja-JP" altLang="en-US" b="1" dirty="0"/>
                        <a:t>撮影速度</a:t>
                      </a:r>
                    </a:p>
                  </a:txBody>
                  <a:tcPr>
                    <a:noFill/>
                  </a:tcPr>
                </a:tc>
                <a:tc>
                  <a:txBody>
                    <a:bodyPr/>
                    <a:lstStyle/>
                    <a:p>
                      <a:pPr algn="ctr"/>
                      <a:r>
                        <a:rPr kumimoji="1" lang="en-US" altLang="ja-JP" b="1" dirty="0"/>
                        <a:t>1000Hz</a:t>
                      </a:r>
                      <a:endParaRPr kumimoji="1" lang="ja-JP" altLang="en-US" b="1" dirty="0"/>
                    </a:p>
                  </a:txBody>
                  <a:tcPr>
                    <a:noFill/>
                  </a:tcPr>
                </a:tc>
                <a:extLst>
                  <a:ext uri="{0D108BD9-81ED-4DB2-BD59-A6C34878D82A}">
                    <a16:rowId xmlns:a16="http://schemas.microsoft.com/office/drawing/2014/main" val="2629730710"/>
                  </a:ext>
                </a:extLst>
              </a:tr>
              <a:tr h="370840">
                <a:tc>
                  <a:txBody>
                    <a:bodyPr/>
                    <a:lstStyle/>
                    <a:p>
                      <a:pPr algn="ctr"/>
                      <a:r>
                        <a:rPr kumimoji="1" lang="ja-JP" altLang="en-US" b="1" dirty="0"/>
                        <a:t>受信解像度</a:t>
                      </a:r>
                    </a:p>
                  </a:txBody>
                  <a:tcPr>
                    <a:noFill/>
                  </a:tcPr>
                </a:tc>
                <a:tc>
                  <a:txBody>
                    <a:bodyPr/>
                    <a:lstStyle/>
                    <a:p>
                      <a:pPr algn="ctr"/>
                      <a:r>
                        <a:rPr kumimoji="1" lang="en-US" altLang="ja-JP" b="1" dirty="0"/>
                        <a:t>512×512</a:t>
                      </a:r>
                      <a:endParaRPr kumimoji="1" lang="ja-JP" altLang="en-US" b="1" dirty="0"/>
                    </a:p>
                  </a:txBody>
                  <a:tcPr>
                    <a:noFill/>
                  </a:tcPr>
                </a:tc>
                <a:extLst>
                  <a:ext uri="{0D108BD9-81ED-4DB2-BD59-A6C34878D82A}">
                    <a16:rowId xmlns:a16="http://schemas.microsoft.com/office/drawing/2014/main" val="1408354219"/>
                  </a:ext>
                </a:extLst>
              </a:tr>
              <a:tr h="370840">
                <a:tc>
                  <a:txBody>
                    <a:bodyPr/>
                    <a:lstStyle/>
                    <a:p>
                      <a:pPr algn="ctr"/>
                      <a:r>
                        <a:rPr kumimoji="1" lang="ja-JP" altLang="en-US" b="1" dirty="0"/>
                        <a:t>車両速度</a:t>
                      </a:r>
                    </a:p>
                  </a:txBody>
                  <a:tcPr>
                    <a:noFill/>
                  </a:tcPr>
                </a:tc>
                <a:tc>
                  <a:txBody>
                    <a:bodyPr/>
                    <a:lstStyle/>
                    <a:p>
                      <a:pPr algn="ctr"/>
                      <a:r>
                        <a:rPr kumimoji="1" lang="en-US" altLang="ja-JP" b="1" dirty="0"/>
                        <a:t>25km/h</a:t>
                      </a:r>
                      <a:endParaRPr kumimoji="1" lang="ja-JP" altLang="en-US" b="1" dirty="0"/>
                    </a:p>
                  </a:txBody>
                  <a:tcPr>
                    <a:noFill/>
                  </a:tcPr>
                </a:tc>
                <a:extLst>
                  <a:ext uri="{0D108BD9-81ED-4DB2-BD59-A6C34878D82A}">
                    <a16:rowId xmlns:a16="http://schemas.microsoft.com/office/drawing/2014/main" val="4056546529"/>
                  </a:ext>
                </a:extLst>
              </a:tr>
            </a:tbl>
          </a:graphicData>
        </a:graphic>
      </p:graphicFrame>
      <p:graphicFrame>
        <p:nvGraphicFramePr>
          <p:cNvPr id="7" name="表 5">
            <a:extLst>
              <a:ext uri="{FF2B5EF4-FFF2-40B4-BE49-F238E27FC236}">
                <a16:creationId xmlns:a16="http://schemas.microsoft.com/office/drawing/2014/main" id="{152588FF-4610-4BB7-BBAE-FA641A57E00F}"/>
              </a:ext>
            </a:extLst>
          </p:cNvPr>
          <p:cNvGraphicFramePr>
            <a:graphicFrameLocks noGrp="1"/>
          </p:cNvGraphicFramePr>
          <p:nvPr>
            <p:extLst>
              <p:ext uri="{D42A27DB-BD31-4B8C-83A1-F6EECF244321}">
                <p14:modId xmlns:p14="http://schemas.microsoft.com/office/powerpoint/2010/main" val="1478930787"/>
              </p:ext>
            </p:extLst>
          </p:nvPr>
        </p:nvGraphicFramePr>
        <p:xfrm>
          <a:off x="5402205" y="1915468"/>
          <a:ext cx="2724244" cy="2325141"/>
        </p:xfrm>
        <a:graphic>
          <a:graphicData uri="http://schemas.openxmlformats.org/drawingml/2006/table">
            <a:tbl>
              <a:tblPr firstRow="1" bandRow="1">
                <a:tableStyleId>{5940675A-B579-460E-94D1-54222C63F5DA}</a:tableStyleId>
              </a:tblPr>
              <a:tblGrid>
                <a:gridCol w="1362122">
                  <a:extLst>
                    <a:ext uri="{9D8B030D-6E8A-4147-A177-3AD203B41FA5}">
                      <a16:colId xmlns:a16="http://schemas.microsoft.com/office/drawing/2014/main" val="432297810"/>
                    </a:ext>
                  </a:extLst>
                </a:gridCol>
                <a:gridCol w="1362122">
                  <a:extLst>
                    <a:ext uri="{9D8B030D-6E8A-4147-A177-3AD203B41FA5}">
                      <a16:colId xmlns:a16="http://schemas.microsoft.com/office/drawing/2014/main" val="1756635863"/>
                    </a:ext>
                  </a:extLst>
                </a:gridCol>
              </a:tblGrid>
              <a:tr h="332163">
                <a:tc>
                  <a:txBody>
                    <a:bodyPr/>
                    <a:lstStyle/>
                    <a:p>
                      <a:pPr algn="ctr"/>
                      <a:r>
                        <a:rPr kumimoji="1" lang="ja-JP" altLang="en-US" sz="1400" b="1" dirty="0"/>
                        <a:t>受信機</a:t>
                      </a:r>
                      <a:endParaRPr kumimoji="1" lang="en-US" altLang="ja-JP" sz="1400" b="1" dirty="0"/>
                    </a:p>
                  </a:txBody>
                  <a:tcPr/>
                </a:tc>
                <a:tc>
                  <a:txBody>
                    <a:bodyPr/>
                    <a:lstStyle/>
                    <a:p>
                      <a:pPr algn="ctr"/>
                      <a:r>
                        <a:rPr kumimoji="1" lang="ja-JP" altLang="en-US" sz="1400" b="1" dirty="0"/>
                        <a:t>高速度カメラ</a:t>
                      </a:r>
                      <a:endParaRPr kumimoji="1" lang="en-US" altLang="ja-JP" sz="1400" b="1" dirty="0"/>
                    </a:p>
                  </a:txBody>
                  <a:tcPr/>
                </a:tc>
                <a:extLst>
                  <a:ext uri="{0D108BD9-81ED-4DB2-BD59-A6C34878D82A}">
                    <a16:rowId xmlns:a16="http://schemas.microsoft.com/office/drawing/2014/main" val="1632386925"/>
                  </a:ext>
                </a:extLst>
              </a:tr>
              <a:tr h="332163">
                <a:tc>
                  <a:txBody>
                    <a:bodyPr/>
                    <a:lstStyle/>
                    <a:p>
                      <a:pPr algn="ctr"/>
                      <a:r>
                        <a:rPr kumimoji="1" lang="ja-JP" altLang="en-US" sz="1400" b="1" dirty="0"/>
                        <a:t>送信機</a:t>
                      </a:r>
                      <a:endParaRPr kumimoji="1" lang="en-US" altLang="ja-JP" sz="1400" b="1" dirty="0"/>
                    </a:p>
                  </a:txBody>
                  <a:tcPr/>
                </a:tc>
                <a:tc>
                  <a:txBody>
                    <a:bodyPr/>
                    <a:lstStyle/>
                    <a:p>
                      <a:pPr algn="ctr"/>
                      <a:r>
                        <a:rPr kumimoji="1" lang="en-US" altLang="ja-JP" sz="1400" b="1" dirty="0"/>
                        <a:t>LED</a:t>
                      </a:r>
                      <a:r>
                        <a:rPr kumimoji="1" lang="ja-JP" altLang="en-US" sz="1400" b="1" dirty="0"/>
                        <a:t>アレイ</a:t>
                      </a:r>
                      <a:endParaRPr kumimoji="1" lang="en-US" altLang="ja-JP" sz="1400" b="1" dirty="0"/>
                    </a:p>
                  </a:txBody>
                  <a:tcPr/>
                </a:tc>
                <a:extLst>
                  <a:ext uri="{0D108BD9-81ED-4DB2-BD59-A6C34878D82A}">
                    <a16:rowId xmlns:a16="http://schemas.microsoft.com/office/drawing/2014/main" val="3346374874"/>
                  </a:ext>
                </a:extLst>
              </a:tr>
              <a:tr h="332163">
                <a:tc>
                  <a:txBody>
                    <a:bodyPr/>
                    <a:lstStyle/>
                    <a:p>
                      <a:pPr algn="ctr"/>
                      <a:r>
                        <a:rPr kumimoji="1" lang="en-US" altLang="ja-JP" sz="1400" b="1" dirty="0"/>
                        <a:t>LED</a:t>
                      </a:r>
                      <a:r>
                        <a:rPr kumimoji="1" lang="ja-JP" altLang="en-US" sz="1400" b="1" dirty="0"/>
                        <a:t>表示速度</a:t>
                      </a:r>
                    </a:p>
                  </a:txBody>
                  <a:tcPr/>
                </a:tc>
                <a:tc>
                  <a:txBody>
                    <a:bodyPr/>
                    <a:lstStyle/>
                    <a:p>
                      <a:pPr algn="ctr"/>
                      <a:r>
                        <a:rPr kumimoji="1" lang="en-US" altLang="ja-JP" sz="1400" b="1" dirty="0"/>
                        <a:t>500Hz</a:t>
                      </a:r>
                      <a:endParaRPr kumimoji="1" lang="ja-JP" altLang="en-US" sz="1400" b="1" dirty="0"/>
                    </a:p>
                  </a:txBody>
                  <a:tcPr/>
                </a:tc>
                <a:extLst>
                  <a:ext uri="{0D108BD9-81ED-4DB2-BD59-A6C34878D82A}">
                    <a16:rowId xmlns:a16="http://schemas.microsoft.com/office/drawing/2014/main" val="3531874267"/>
                  </a:ext>
                </a:extLst>
              </a:tr>
              <a:tr h="332163">
                <a:tc>
                  <a:txBody>
                    <a:bodyPr/>
                    <a:lstStyle/>
                    <a:p>
                      <a:pPr algn="ctr"/>
                      <a:r>
                        <a:rPr kumimoji="1" lang="ja-JP" altLang="en-US" sz="1400" b="1" dirty="0"/>
                        <a:t>撮影速度</a:t>
                      </a:r>
                    </a:p>
                  </a:txBody>
                  <a:tcPr/>
                </a:tc>
                <a:tc>
                  <a:txBody>
                    <a:bodyPr/>
                    <a:lstStyle/>
                    <a:p>
                      <a:pPr algn="ctr"/>
                      <a:r>
                        <a:rPr kumimoji="1" lang="en-US" altLang="ja-JP" sz="1400" b="1" dirty="0"/>
                        <a:t>1000fps</a:t>
                      </a:r>
                      <a:endParaRPr kumimoji="1" lang="ja-JP" altLang="en-US" sz="1400" b="1" dirty="0"/>
                    </a:p>
                  </a:txBody>
                  <a:tcPr/>
                </a:tc>
                <a:extLst>
                  <a:ext uri="{0D108BD9-81ED-4DB2-BD59-A6C34878D82A}">
                    <a16:rowId xmlns:a16="http://schemas.microsoft.com/office/drawing/2014/main" val="2629730710"/>
                  </a:ext>
                </a:extLst>
              </a:tr>
              <a:tr h="332163">
                <a:tc>
                  <a:txBody>
                    <a:bodyPr/>
                    <a:lstStyle/>
                    <a:p>
                      <a:pPr algn="ctr"/>
                      <a:r>
                        <a:rPr kumimoji="1" lang="ja-JP" altLang="en-US" sz="1400" b="1" dirty="0"/>
                        <a:t>受信解像度</a:t>
                      </a:r>
                    </a:p>
                  </a:txBody>
                  <a:tcPr/>
                </a:tc>
                <a:tc>
                  <a:txBody>
                    <a:bodyPr/>
                    <a:lstStyle/>
                    <a:p>
                      <a:pPr algn="ctr"/>
                      <a:r>
                        <a:rPr kumimoji="1" lang="en-US" altLang="ja-JP" sz="1400" b="1" dirty="0"/>
                        <a:t>512×512</a:t>
                      </a:r>
                      <a:endParaRPr kumimoji="1" lang="ja-JP" altLang="en-US" sz="1400" b="1" dirty="0"/>
                    </a:p>
                  </a:txBody>
                  <a:tcPr/>
                </a:tc>
                <a:extLst>
                  <a:ext uri="{0D108BD9-81ED-4DB2-BD59-A6C34878D82A}">
                    <a16:rowId xmlns:a16="http://schemas.microsoft.com/office/drawing/2014/main" val="1408354219"/>
                  </a:ext>
                </a:extLst>
              </a:tr>
              <a:tr h="332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t>撮影距離</a:t>
                      </a:r>
                    </a:p>
                  </a:txBody>
                  <a:tcPr/>
                </a:tc>
                <a:tc>
                  <a:txBody>
                    <a:bodyPr/>
                    <a:lstStyle/>
                    <a:p>
                      <a:pPr algn="ctr"/>
                      <a:r>
                        <a:rPr kumimoji="1" lang="en-US" altLang="ja-JP" sz="1400" b="1" dirty="0"/>
                        <a:t>4~5m</a:t>
                      </a:r>
                      <a:endParaRPr kumimoji="1" lang="ja-JP" altLang="en-US" sz="1400" b="1" dirty="0"/>
                    </a:p>
                  </a:txBody>
                  <a:tcPr/>
                </a:tc>
                <a:extLst>
                  <a:ext uri="{0D108BD9-81ED-4DB2-BD59-A6C34878D82A}">
                    <a16:rowId xmlns:a16="http://schemas.microsoft.com/office/drawing/2014/main" val="4056546529"/>
                  </a:ext>
                </a:extLst>
              </a:tr>
              <a:tr h="332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t>車両速度</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t>25km/h</a:t>
                      </a:r>
                      <a:endParaRPr kumimoji="1" lang="ja-JP" altLang="en-US" sz="1400" b="1" dirty="0"/>
                    </a:p>
                  </a:txBody>
                  <a:tcPr/>
                </a:tc>
                <a:extLst>
                  <a:ext uri="{0D108BD9-81ED-4DB2-BD59-A6C34878D82A}">
                    <a16:rowId xmlns:a16="http://schemas.microsoft.com/office/drawing/2014/main" val="1868574623"/>
                  </a:ext>
                </a:extLst>
              </a:tr>
            </a:tbl>
          </a:graphicData>
        </a:graphic>
      </p:graphicFrame>
      <p:graphicFrame>
        <p:nvGraphicFramePr>
          <p:cNvPr id="8" name="表 5">
            <a:extLst>
              <a:ext uri="{FF2B5EF4-FFF2-40B4-BE49-F238E27FC236}">
                <a16:creationId xmlns:a16="http://schemas.microsoft.com/office/drawing/2014/main" id="{6FB989F4-8438-44E5-BEB8-CFE13C8842A7}"/>
              </a:ext>
            </a:extLst>
          </p:cNvPr>
          <p:cNvGraphicFramePr>
            <a:graphicFrameLocks noGrp="1"/>
          </p:cNvGraphicFramePr>
          <p:nvPr>
            <p:extLst>
              <p:ext uri="{D42A27DB-BD31-4B8C-83A1-F6EECF244321}">
                <p14:modId xmlns:p14="http://schemas.microsoft.com/office/powerpoint/2010/main" val="1116867276"/>
              </p:ext>
            </p:extLst>
          </p:nvPr>
        </p:nvGraphicFramePr>
        <p:xfrm>
          <a:off x="1108008" y="1915468"/>
          <a:ext cx="2724244" cy="1984332"/>
        </p:xfrm>
        <a:graphic>
          <a:graphicData uri="http://schemas.openxmlformats.org/drawingml/2006/table">
            <a:tbl>
              <a:tblPr firstRow="1" bandRow="1">
                <a:tableStyleId>{5940675A-B579-460E-94D1-54222C63F5DA}</a:tableStyleId>
              </a:tblPr>
              <a:tblGrid>
                <a:gridCol w="1362122">
                  <a:extLst>
                    <a:ext uri="{9D8B030D-6E8A-4147-A177-3AD203B41FA5}">
                      <a16:colId xmlns:a16="http://schemas.microsoft.com/office/drawing/2014/main" val="432297810"/>
                    </a:ext>
                  </a:extLst>
                </a:gridCol>
                <a:gridCol w="1362122">
                  <a:extLst>
                    <a:ext uri="{9D8B030D-6E8A-4147-A177-3AD203B41FA5}">
                      <a16:colId xmlns:a16="http://schemas.microsoft.com/office/drawing/2014/main" val="1756635863"/>
                    </a:ext>
                  </a:extLst>
                </a:gridCol>
              </a:tblGrid>
              <a:tr h="330722">
                <a:tc>
                  <a:txBody>
                    <a:bodyPr/>
                    <a:lstStyle/>
                    <a:p>
                      <a:pPr algn="ctr"/>
                      <a:r>
                        <a:rPr kumimoji="1" lang="ja-JP" altLang="en-US" sz="1400" b="1" dirty="0"/>
                        <a:t>受信機</a:t>
                      </a:r>
                      <a:endParaRPr kumimoji="1" lang="en-US" altLang="ja-JP" sz="1400" b="1" dirty="0"/>
                    </a:p>
                  </a:txBody>
                  <a:tcPr/>
                </a:tc>
                <a:tc>
                  <a:txBody>
                    <a:bodyPr/>
                    <a:lstStyle/>
                    <a:p>
                      <a:pPr algn="ctr"/>
                      <a:r>
                        <a:rPr kumimoji="1" lang="ja-JP" altLang="en-US" sz="1400" b="1" dirty="0"/>
                        <a:t>高速度カメラ</a:t>
                      </a:r>
                      <a:endParaRPr kumimoji="1" lang="en-US" altLang="ja-JP" sz="1400" b="1" dirty="0"/>
                    </a:p>
                  </a:txBody>
                  <a:tcPr/>
                </a:tc>
                <a:extLst>
                  <a:ext uri="{0D108BD9-81ED-4DB2-BD59-A6C34878D82A}">
                    <a16:rowId xmlns:a16="http://schemas.microsoft.com/office/drawing/2014/main" val="1632386925"/>
                  </a:ext>
                </a:extLst>
              </a:tr>
              <a:tr h="330722">
                <a:tc>
                  <a:txBody>
                    <a:bodyPr/>
                    <a:lstStyle/>
                    <a:p>
                      <a:pPr algn="ctr"/>
                      <a:r>
                        <a:rPr kumimoji="1" lang="ja-JP" altLang="en-US" sz="1400" b="1" dirty="0"/>
                        <a:t>送信機</a:t>
                      </a:r>
                      <a:endParaRPr kumimoji="1" lang="en-US" altLang="ja-JP" sz="1400" b="1" dirty="0"/>
                    </a:p>
                  </a:txBody>
                  <a:tcPr/>
                </a:tc>
                <a:tc>
                  <a:txBody>
                    <a:bodyPr/>
                    <a:lstStyle/>
                    <a:p>
                      <a:pPr algn="ctr"/>
                      <a:r>
                        <a:rPr kumimoji="1" lang="en-US" altLang="ja-JP" sz="1400" b="1" dirty="0"/>
                        <a:t>LED</a:t>
                      </a:r>
                      <a:r>
                        <a:rPr kumimoji="1" lang="ja-JP" altLang="en-US" sz="1400" b="1" dirty="0"/>
                        <a:t>アレイ</a:t>
                      </a:r>
                      <a:endParaRPr kumimoji="1" lang="en-US" altLang="ja-JP" sz="1400" b="1" dirty="0"/>
                    </a:p>
                  </a:txBody>
                  <a:tcPr/>
                </a:tc>
                <a:extLst>
                  <a:ext uri="{0D108BD9-81ED-4DB2-BD59-A6C34878D82A}">
                    <a16:rowId xmlns:a16="http://schemas.microsoft.com/office/drawing/2014/main" val="3346374874"/>
                  </a:ext>
                </a:extLst>
              </a:tr>
              <a:tr h="330722">
                <a:tc>
                  <a:txBody>
                    <a:bodyPr/>
                    <a:lstStyle/>
                    <a:p>
                      <a:pPr algn="ctr"/>
                      <a:r>
                        <a:rPr kumimoji="1" lang="en-US" altLang="ja-JP" sz="1400" b="1" dirty="0"/>
                        <a:t>LED</a:t>
                      </a:r>
                      <a:r>
                        <a:rPr kumimoji="1" lang="ja-JP" altLang="en-US" sz="1400" b="1" dirty="0"/>
                        <a:t>表示速度</a:t>
                      </a:r>
                    </a:p>
                  </a:txBody>
                  <a:tcPr/>
                </a:tc>
                <a:tc>
                  <a:txBody>
                    <a:bodyPr/>
                    <a:lstStyle/>
                    <a:p>
                      <a:pPr algn="ctr"/>
                      <a:r>
                        <a:rPr kumimoji="1" lang="en-US" altLang="ja-JP" sz="1400" b="1" dirty="0"/>
                        <a:t>250Hz</a:t>
                      </a:r>
                      <a:endParaRPr kumimoji="1" lang="ja-JP" altLang="en-US" sz="1400" b="1" dirty="0"/>
                    </a:p>
                  </a:txBody>
                  <a:tcPr/>
                </a:tc>
                <a:extLst>
                  <a:ext uri="{0D108BD9-81ED-4DB2-BD59-A6C34878D82A}">
                    <a16:rowId xmlns:a16="http://schemas.microsoft.com/office/drawing/2014/main" val="3531874267"/>
                  </a:ext>
                </a:extLst>
              </a:tr>
              <a:tr h="330722">
                <a:tc>
                  <a:txBody>
                    <a:bodyPr/>
                    <a:lstStyle/>
                    <a:p>
                      <a:pPr algn="ctr"/>
                      <a:r>
                        <a:rPr kumimoji="1" lang="ja-JP" altLang="en-US" sz="1400" b="1" dirty="0"/>
                        <a:t>撮影速度</a:t>
                      </a:r>
                    </a:p>
                  </a:txBody>
                  <a:tcPr/>
                </a:tc>
                <a:tc>
                  <a:txBody>
                    <a:bodyPr/>
                    <a:lstStyle/>
                    <a:p>
                      <a:pPr algn="ctr"/>
                      <a:r>
                        <a:rPr kumimoji="1" lang="en-US" altLang="ja-JP" sz="1400" b="1" dirty="0"/>
                        <a:t>500fps</a:t>
                      </a:r>
                      <a:endParaRPr kumimoji="1" lang="ja-JP" altLang="en-US" sz="1400" b="1" dirty="0"/>
                    </a:p>
                  </a:txBody>
                  <a:tcPr/>
                </a:tc>
                <a:extLst>
                  <a:ext uri="{0D108BD9-81ED-4DB2-BD59-A6C34878D82A}">
                    <a16:rowId xmlns:a16="http://schemas.microsoft.com/office/drawing/2014/main" val="2629730710"/>
                  </a:ext>
                </a:extLst>
              </a:tr>
              <a:tr h="330722">
                <a:tc>
                  <a:txBody>
                    <a:bodyPr/>
                    <a:lstStyle/>
                    <a:p>
                      <a:pPr algn="ctr"/>
                      <a:r>
                        <a:rPr kumimoji="1" lang="ja-JP" altLang="en-US" sz="1400" b="1" dirty="0"/>
                        <a:t>受信解像度</a:t>
                      </a:r>
                    </a:p>
                  </a:txBody>
                  <a:tcPr/>
                </a:tc>
                <a:tc>
                  <a:txBody>
                    <a:bodyPr/>
                    <a:lstStyle/>
                    <a:p>
                      <a:pPr algn="ctr"/>
                      <a:r>
                        <a:rPr kumimoji="1" lang="en-US" altLang="ja-JP" sz="1400" b="1" dirty="0"/>
                        <a:t>512×512</a:t>
                      </a:r>
                      <a:endParaRPr kumimoji="1" lang="ja-JP" altLang="en-US" sz="1400" b="1" dirty="0"/>
                    </a:p>
                  </a:txBody>
                  <a:tcPr/>
                </a:tc>
                <a:extLst>
                  <a:ext uri="{0D108BD9-81ED-4DB2-BD59-A6C34878D82A}">
                    <a16:rowId xmlns:a16="http://schemas.microsoft.com/office/drawing/2014/main" val="1408354219"/>
                  </a:ext>
                </a:extLst>
              </a:tr>
              <a:tr h="330722">
                <a:tc>
                  <a:txBody>
                    <a:bodyPr/>
                    <a:lstStyle/>
                    <a:p>
                      <a:pPr algn="ctr"/>
                      <a:r>
                        <a:rPr kumimoji="1" lang="ja-JP" altLang="en-US" sz="1400" b="1" dirty="0"/>
                        <a:t>撮影距離</a:t>
                      </a:r>
                    </a:p>
                  </a:txBody>
                  <a:tcPr/>
                </a:tc>
                <a:tc>
                  <a:txBody>
                    <a:bodyPr/>
                    <a:lstStyle/>
                    <a:p>
                      <a:pPr algn="ctr"/>
                      <a:r>
                        <a:rPr kumimoji="1" lang="en-US" altLang="ja-JP" sz="1400" b="1" dirty="0"/>
                        <a:t>3m</a:t>
                      </a:r>
                      <a:endParaRPr kumimoji="1" lang="ja-JP" altLang="en-US" sz="1400" b="1" dirty="0"/>
                    </a:p>
                  </a:txBody>
                  <a:tcPr/>
                </a:tc>
                <a:extLst>
                  <a:ext uri="{0D108BD9-81ED-4DB2-BD59-A6C34878D82A}">
                    <a16:rowId xmlns:a16="http://schemas.microsoft.com/office/drawing/2014/main" val="786003000"/>
                  </a:ext>
                </a:extLst>
              </a:tr>
            </a:tbl>
          </a:graphicData>
        </a:graphic>
      </p:graphicFrame>
    </p:spTree>
    <p:extLst>
      <p:ext uri="{BB962C8B-B14F-4D97-AF65-F5344CB8AC3E}">
        <p14:creationId xmlns:p14="http://schemas.microsoft.com/office/powerpoint/2010/main" val="308406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16B54-9EE3-4B95-8C1E-0387512493BF}"/>
              </a:ext>
            </a:extLst>
          </p:cNvPr>
          <p:cNvSpPr>
            <a:spLocks noGrp="1"/>
          </p:cNvSpPr>
          <p:nvPr>
            <p:ph type="title"/>
          </p:nvPr>
        </p:nvSpPr>
        <p:spPr/>
        <p:txBody>
          <a:bodyPr>
            <a:normAutofit/>
          </a:bodyPr>
          <a:lstStyle/>
          <a:p>
            <a:r>
              <a:rPr kumimoji="1" lang="ja-JP" altLang="en-US" dirty="0"/>
              <a:t>研究</a:t>
            </a:r>
            <a:r>
              <a:rPr lang="ja-JP" altLang="en-US" dirty="0"/>
              <a:t>背景：可視光通信</a:t>
            </a:r>
            <a:endParaRPr kumimoji="1" lang="ja-JP" altLang="en-US" dirty="0"/>
          </a:p>
        </p:txBody>
      </p:sp>
      <p:sp>
        <p:nvSpPr>
          <p:cNvPr id="3" name="コンテンツ プレースホルダー 2">
            <a:extLst>
              <a:ext uri="{FF2B5EF4-FFF2-40B4-BE49-F238E27FC236}">
                <a16:creationId xmlns:a16="http://schemas.microsoft.com/office/drawing/2014/main" id="{27BB9FC5-9A76-4C41-99EE-AE8B2DE8DC5F}"/>
              </a:ext>
            </a:extLst>
          </p:cNvPr>
          <p:cNvSpPr>
            <a:spLocks noGrp="1"/>
          </p:cNvSpPr>
          <p:nvPr>
            <p:ph idx="1"/>
          </p:nvPr>
        </p:nvSpPr>
        <p:spPr/>
        <p:txBody>
          <a:bodyPr/>
          <a:lstStyle/>
          <a:p>
            <a:r>
              <a:rPr lang="ja-JP" altLang="en-US" dirty="0"/>
              <a:t>側方との通信において，送信機になり得るのは</a:t>
            </a:r>
            <a:endParaRPr lang="en-US" altLang="ja-JP" dirty="0"/>
          </a:p>
          <a:p>
            <a:pPr marL="457200" lvl="1" indent="0">
              <a:buNone/>
            </a:pPr>
            <a:r>
              <a:rPr lang="ja-JP" altLang="en-US" dirty="0"/>
              <a:t>・歩行者信号　・交差点の信号　・対向車</a:t>
            </a:r>
            <a:endParaRPr lang="en-US" altLang="ja-JP" dirty="0"/>
          </a:p>
          <a:p>
            <a:r>
              <a:rPr lang="ja-JP" altLang="en-US" dirty="0"/>
              <a:t>対向車は，自車両が通る経路を既に通過している可能性が高く，道路の情報を持っていると考えられる</a:t>
            </a:r>
            <a:endParaRPr lang="en-US" altLang="ja-JP" dirty="0"/>
          </a:p>
          <a:p>
            <a:r>
              <a:rPr lang="ja-JP" altLang="en-US" dirty="0"/>
              <a:t>高速撮影技術により，高速で移動する物体からでも　鮮明な画像を撮影することが出来る</a:t>
            </a:r>
            <a:endParaRPr lang="en-US" altLang="ja-JP" dirty="0"/>
          </a:p>
        </p:txBody>
      </p:sp>
      <p:sp>
        <p:nvSpPr>
          <p:cNvPr id="4" name="スライド番号プレースホルダー 3">
            <a:extLst>
              <a:ext uri="{FF2B5EF4-FFF2-40B4-BE49-F238E27FC236}">
                <a16:creationId xmlns:a16="http://schemas.microsoft.com/office/drawing/2014/main" id="{7D05EEAF-16A0-49AC-A02F-2785CE29E4DF}"/>
              </a:ext>
            </a:extLst>
          </p:cNvPr>
          <p:cNvSpPr>
            <a:spLocks noGrp="1"/>
          </p:cNvSpPr>
          <p:nvPr>
            <p:ph type="sldNum" sz="quarter" idx="12"/>
          </p:nvPr>
        </p:nvSpPr>
        <p:spPr/>
        <p:txBody>
          <a:bodyPr/>
          <a:lstStyle/>
          <a:p>
            <a:fld id="{4611F9C2-6641-4325-A1B0-8726CAAFC082}" type="slidenum">
              <a:rPr kumimoji="1" lang="ja-JP" altLang="en-US" smtClean="0"/>
              <a:pPr/>
              <a:t>3</a:t>
            </a:fld>
            <a:endParaRPr kumimoji="1" lang="ja-JP" altLang="en-US" dirty="0"/>
          </a:p>
        </p:txBody>
      </p:sp>
      <p:sp>
        <p:nvSpPr>
          <p:cNvPr id="5" name="四角形: 角を丸くする 4">
            <a:extLst>
              <a:ext uri="{FF2B5EF4-FFF2-40B4-BE49-F238E27FC236}">
                <a16:creationId xmlns:a16="http://schemas.microsoft.com/office/drawing/2014/main" id="{B9A9F783-B3C8-432C-A4A8-14937CC24428}"/>
              </a:ext>
            </a:extLst>
          </p:cNvPr>
          <p:cNvSpPr/>
          <p:nvPr/>
        </p:nvSpPr>
        <p:spPr>
          <a:xfrm>
            <a:off x="497840" y="4097750"/>
            <a:ext cx="8148320" cy="1094359"/>
          </a:xfrm>
          <a:prstGeom prst="roundRect">
            <a:avLst/>
          </a:prstGeom>
          <a:solidFill>
            <a:schemeClr val="accent5">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高速度カメラを用いて，</a:t>
            </a:r>
            <a:endParaRPr kumimoji="1" lang="en-US" altLang="ja-JP" sz="2800" b="1" dirty="0">
              <a:solidFill>
                <a:schemeClr val="tx1"/>
              </a:solidFill>
            </a:endParaRPr>
          </a:p>
          <a:p>
            <a:pPr algn="ctr"/>
            <a:r>
              <a:rPr kumimoji="1" lang="ja-JP" altLang="en-US" sz="2800" b="1" dirty="0">
                <a:solidFill>
                  <a:schemeClr val="tx1"/>
                </a:solidFill>
              </a:rPr>
              <a:t>高速移動する物体との可視光通信を可能にする</a:t>
            </a:r>
          </a:p>
        </p:txBody>
      </p:sp>
    </p:spTree>
    <p:extLst>
      <p:ext uri="{BB962C8B-B14F-4D97-AF65-F5344CB8AC3E}">
        <p14:creationId xmlns:p14="http://schemas.microsoft.com/office/powerpoint/2010/main" val="181227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AA04F2-4BB1-4F30-8691-5D494E7D41DE}"/>
              </a:ext>
            </a:extLst>
          </p:cNvPr>
          <p:cNvSpPr>
            <a:spLocks noGrp="1"/>
          </p:cNvSpPr>
          <p:nvPr>
            <p:ph type="title"/>
          </p:nvPr>
        </p:nvSpPr>
        <p:spPr/>
        <p:txBody>
          <a:bodyPr/>
          <a:lstStyle/>
          <a:p>
            <a:r>
              <a:rPr kumimoji="1" lang="ja-JP" altLang="en-US" dirty="0"/>
              <a:t>研究</a:t>
            </a:r>
            <a:r>
              <a:rPr lang="ja-JP" altLang="en-US" dirty="0"/>
              <a:t>背景：</a:t>
            </a:r>
            <a:r>
              <a:rPr kumimoji="1" lang="ja-JP" altLang="en-US" dirty="0"/>
              <a:t>可視光通信の手順</a:t>
            </a:r>
          </a:p>
        </p:txBody>
      </p:sp>
      <p:graphicFrame>
        <p:nvGraphicFramePr>
          <p:cNvPr id="6" name="コンテンツ プレースホルダー 5">
            <a:extLst>
              <a:ext uri="{FF2B5EF4-FFF2-40B4-BE49-F238E27FC236}">
                <a16:creationId xmlns:a16="http://schemas.microsoft.com/office/drawing/2014/main" id="{5EA4D4CB-EF08-4A05-BF2A-EA864C48AF5C}"/>
              </a:ext>
            </a:extLst>
          </p:cNvPr>
          <p:cNvGraphicFramePr>
            <a:graphicFrameLocks noGrp="1"/>
          </p:cNvGraphicFramePr>
          <p:nvPr>
            <p:ph sz="half" idx="1"/>
          </p:nvPr>
        </p:nvGraphicFramePr>
        <p:xfrm>
          <a:off x="628650" y="1408113"/>
          <a:ext cx="7886700" cy="1929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スライド番号プレースホルダー 4">
            <a:extLst>
              <a:ext uri="{FF2B5EF4-FFF2-40B4-BE49-F238E27FC236}">
                <a16:creationId xmlns:a16="http://schemas.microsoft.com/office/drawing/2014/main" id="{21FA628E-AB35-481E-9277-B059EEE55E03}"/>
              </a:ext>
            </a:extLst>
          </p:cNvPr>
          <p:cNvSpPr>
            <a:spLocks noGrp="1"/>
          </p:cNvSpPr>
          <p:nvPr>
            <p:ph type="sldNum" sz="quarter" idx="12"/>
          </p:nvPr>
        </p:nvSpPr>
        <p:spPr/>
        <p:txBody>
          <a:bodyPr/>
          <a:lstStyle/>
          <a:p>
            <a:fld id="{4611F9C2-6641-4325-A1B0-8726CAAFC082}" type="slidenum">
              <a:rPr kumimoji="1" lang="ja-JP" altLang="en-US" smtClean="0"/>
              <a:t>4</a:t>
            </a:fld>
            <a:endParaRPr kumimoji="1" lang="ja-JP" altLang="en-US"/>
          </a:p>
        </p:txBody>
      </p:sp>
      <p:graphicFrame>
        <p:nvGraphicFramePr>
          <p:cNvPr id="7" name="コンテンツ プレースホルダー 5">
            <a:extLst>
              <a:ext uri="{FF2B5EF4-FFF2-40B4-BE49-F238E27FC236}">
                <a16:creationId xmlns:a16="http://schemas.microsoft.com/office/drawing/2014/main" id="{4F68783A-F93C-4070-AD18-6B2692EF55A5}"/>
              </a:ext>
            </a:extLst>
          </p:cNvPr>
          <p:cNvGraphicFramePr>
            <a:graphicFrameLocks/>
          </p:cNvGraphicFramePr>
          <p:nvPr/>
        </p:nvGraphicFramePr>
        <p:xfrm>
          <a:off x="628650" y="4130516"/>
          <a:ext cx="7886700" cy="1390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8" name="グループ化 7">
            <a:extLst>
              <a:ext uri="{FF2B5EF4-FFF2-40B4-BE49-F238E27FC236}">
                <a16:creationId xmlns:a16="http://schemas.microsoft.com/office/drawing/2014/main" id="{EC461059-99A6-4F6B-8EB2-2528B47C3577}"/>
              </a:ext>
            </a:extLst>
          </p:cNvPr>
          <p:cNvGrpSpPr/>
          <p:nvPr/>
        </p:nvGrpSpPr>
        <p:grpSpPr>
          <a:xfrm rot="16200000">
            <a:off x="7247992" y="3375251"/>
            <a:ext cx="439221" cy="513806"/>
            <a:chOff x="5161567" y="438580"/>
            <a:chExt cx="439221" cy="513806"/>
          </a:xfrm>
        </p:grpSpPr>
        <p:sp>
          <p:nvSpPr>
            <p:cNvPr id="9" name="矢印: 右 8">
              <a:extLst>
                <a:ext uri="{FF2B5EF4-FFF2-40B4-BE49-F238E27FC236}">
                  <a16:creationId xmlns:a16="http://schemas.microsoft.com/office/drawing/2014/main" id="{E03FE178-694B-4B94-A4C7-13025613EE56}"/>
                </a:ext>
              </a:extLst>
            </p:cNvPr>
            <p:cNvSpPr/>
            <p:nvPr/>
          </p:nvSpPr>
          <p:spPr>
            <a:xfrm rot="10800000">
              <a:off x="5161567" y="438580"/>
              <a:ext cx="439221" cy="5138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矢印: 右 4">
              <a:extLst>
                <a:ext uri="{FF2B5EF4-FFF2-40B4-BE49-F238E27FC236}">
                  <a16:creationId xmlns:a16="http://schemas.microsoft.com/office/drawing/2014/main" id="{35B0FEAA-45BF-4E3E-8191-B555CD504D49}"/>
                </a:ext>
              </a:extLst>
            </p:cNvPr>
            <p:cNvSpPr txBox="1"/>
            <p:nvPr/>
          </p:nvSpPr>
          <p:spPr>
            <a:xfrm rot="21600000">
              <a:off x="5293333" y="541341"/>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p:txBody>
        </p:sp>
      </p:grpSp>
      <p:sp>
        <p:nvSpPr>
          <p:cNvPr id="3" name="吹き出し: 角を丸めた四角形 2">
            <a:extLst>
              <a:ext uri="{FF2B5EF4-FFF2-40B4-BE49-F238E27FC236}">
                <a16:creationId xmlns:a16="http://schemas.microsoft.com/office/drawing/2014/main" id="{5ECB6558-DCF0-4237-BC37-63A2DE73EF81}"/>
              </a:ext>
            </a:extLst>
          </p:cNvPr>
          <p:cNvSpPr/>
          <p:nvPr/>
        </p:nvSpPr>
        <p:spPr>
          <a:xfrm>
            <a:off x="328930" y="1834356"/>
            <a:ext cx="8486140" cy="2387600"/>
          </a:xfrm>
          <a:prstGeom prst="wedgeRoundRectCallout">
            <a:avLst>
              <a:gd name="adj1" fmla="val 18170"/>
              <a:gd name="adj2" fmla="val 73777"/>
              <a:gd name="adj3" fmla="val 16667"/>
            </a:avLst>
          </a:prstGeom>
          <a:solidFill>
            <a:schemeClr val="accent5">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取得画像から送信信号を復調するためには，</a:t>
            </a:r>
            <a:endParaRPr kumimoji="1" lang="en-US" altLang="ja-JP" sz="2800" dirty="0">
              <a:solidFill>
                <a:schemeClr val="tx1"/>
              </a:solidFill>
            </a:endParaRPr>
          </a:p>
          <a:p>
            <a:pPr algn="ctr"/>
            <a:r>
              <a:rPr kumimoji="1" lang="ja-JP" altLang="en-US" sz="2800" b="1" dirty="0">
                <a:solidFill>
                  <a:schemeClr val="tx1"/>
                </a:solidFill>
              </a:rPr>
              <a:t>送信機の位置を捕捉・追尾</a:t>
            </a:r>
            <a:r>
              <a:rPr kumimoji="1" lang="ja-JP" altLang="en-US" sz="2800" dirty="0">
                <a:solidFill>
                  <a:schemeClr val="tx1"/>
                </a:solidFill>
              </a:rPr>
              <a:t>する必要がある</a:t>
            </a:r>
            <a:endParaRPr kumimoji="1" lang="en-US" altLang="ja-JP" sz="2800" dirty="0">
              <a:solidFill>
                <a:schemeClr val="tx1"/>
              </a:solidFill>
            </a:endParaRPr>
          </a:p>
        </p:txBody>
      </p:sp>
    </p:spTree>
    <p:extLst>
      <p:ext uri="{BB962C8B-B14F-4D97-AF65-F5344CB8AC3E}">
        <p14:creationId xmlns:p14="http://schemas.microsoft.com/office/powerpoint/2010/main" val="338671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16B54-9EE3-4B95-8C1E-0387512493BF}"/>
              </a:ext>
            </a:extLst>
          </p:cNvPr>
          <p:cNvSpPr>
            <a:spLocks noGrp="1"/>
          </p:cNvSpPr>
          <p:nvPr>
            <p:ph type="title"/>
          </p:nvPr>
        </p:nvSpPr>
        <p:spPr/>
        <p:txBody>
          <a:bodyPr>
            <a:normAutofit/>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27BB9FC5-9A76-4C41-99EE-AE8B2DE8DC5F}"/>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r>
              <a:rPr lang="ja-JP" altLang="en-US" dirty="0"/>
              <a:t>高速移動する車両と側方の送信機との通信を実現する</a:t>
            </a:r>
            <a:endParaRPr lang="en-US" altLang="ja-JP" dirty="0"/>
          </a:p>
          <a:p>
            <a:r>
              <a:rPr lang="ja-JP" altLang="en-US" dirty="0"/>
              <a:t>高速移動する物体から得られた取得画像内の送信光源を捕捉・追尾するアルゴリズムを構築する</a:t>
            </a:r>
            <a:endParaRPr lang="en-US" altLang="ja-JP" dirty="0"/>
          </a:p>
        </p:txBody>
      </p:sp>
      <p:sp>
        <p:nvSpPr>
          <p:cNvPr id="4" name="スライド番号プレースホルダー 3">
            <a:extLst>
              <a:ext uri="{FF2B5EF4-FFF2-40B4-BE49-F238E27FC236}">
                <a16:creationId xmlns:a16="http://schemas.microsoft.com/office/drawing/2014/main" id="{7D05EEAF-16A0-49AC-A02F-2785CE29E4DF}"/>
              </a:ext>
            </a:extLst>
          </p:cNvPr>
          <p:cNvSpPr>
            <a:spLocks noGrp="1"/>
          </p:cNvSpPr>
          <p:nvPr>
            <p:ph type="sldNum" sz="quarter" idx="12"/>
          </p:nvPr>
        </p:nvSpPr>
        <p:spPr/>
        <p:txBody>
          <a:bodyPr/>
          <a:lstStyle/>
          <a:p>
            <a:fld id="{4611F9C2-6641-4325-A1B0-8726CAAFC082}"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CF2A1108-95FB-4C59-BE05-9BF92D9458BC}"/>
              </a:ext>
            </a:extLst>
          </p:cNvPr>
          <p:cNvSpPr/>
          <p:nvPr/>
        </p:nvSpPr>
        <p:spPr>
          <a:xfrm>
            <a:off x="497840" y="1706648"/>
            <a:ext cx="8148320" cy="839972"/>
          </a:xfrm>
          <a:prstGeom prst="roundRect">
            <a:avLst/>
          </a:prstGeom>
          <a:solidFill>
            <a:schemeClr val="accent5">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高速移動する物体との可視光通信を可能にする</a:t>
            </a:r>
          </a:p>
        </p:txBody>
      </p:sp>
      <p:sp>
        <p:nvSpPr>
          <p:cNvPr id="7" name="矢印: 右 6">
            <a:extLst>
              <a:ext uri="{FF2B5EF4-FFF2-40B4-BE49-F238E27FC236}">
                <a16:creationId xmlns:a16="http://schemas.microsoft.com/office/drawing/2014/main" id="{2B16EFAE-4A5A-4430-9106-B5CBC749BE90}"/>
              </a:ext>
            </a:extLst>
          </p:cNvPr>
          <p:cNvSpPr/>
          <p:nvPr/>
        </p:nvSpPr>
        <p:spPr>
          <a:xfrm rot="5400000">
            <a:off x="4266634" y="3016744"/>
            <a:ext cx="610732" cy="91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896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D24B0-DF0F-47FA-973C-595F93BD6898}"/>
              </a:ext>
            </a:extLst>
          </p:cNvPr>
          <p:cNvSpPr>
            <a:spLocks noGrp="1"/>
          </p:cNvSpPr>
          <p:nvPr>
            <p:ph type="title"/>
          </p:nvPr>
        </p:nvSpPr>
        <p:spPr/>
        <p:txBody>
          <a:bodyPr/>
          <a:lstStyle/>
          <a:p>
            <a:r>
              <a:rPr kumimoji="1" lang="ja-JP" altLang="en-US" dirty="0"/>
              <a:t>研究内容</a:t>
            </a:r>
          </a:p>
        </p:txBody>
      </p:sp>
      <p:sp>
        <p:nvSpPr>
          <p:cNvPr id="3" name="コンテンツ プレースホルダー 2">
            <a:extLst>
              <a:ext uri="{FF2B5EF4-FFF2-40B4-BE49-F238E27FC236}">
                <a16:creationId xmlns:a16="http://schemas.microsoft.com/office/drawing/2014/main" id="{51ED832F-6F5D-4261-9231-577189779A1E}"/>
              </a:ext>
            </a:extLst>
          </p:cNvPr>
          <p:cNvSpPr>
            <a:spLocks noGrp="1"/>
          </p:cNvSpPr>
          <p:nvPr>
            <p:ph idx="1"/>
          </p:nvPr>
        </p:nvSpPr>
        <p:spPr/>
        <p:txBody>
          <a:bodyPr/>
          <a:lstStyle/>
          <a:p>
            <a:r>
              <a:rPr kumimoji="1" lang="ja-JP" altLang="en-US" dirty="0"/>
              <a:t>高速移動体から撮影した画像から以下のことを行う</a:t>
            </a:r>
            <a:endParaRPr kumimoji="1" lang="en-US" altLang="ja-JP" dirty="0"/>
          </a:p>
          <a:p>
            <a:pPr lvl="1"/>
            <a:r>
              <a:rPr lang="ja-JP" altLang="en-US" dirty="0"/>
              <a:t>送信信号の復調</a:t>
            </a:r>
            <a:endParaRPr lang="en-US" altLang="ja-JP" dirty="0"/>
          </a:p>
          <a:p>
            <a:pPr lvl="1"/>
            <a:r>
              <a:rPr kumimoji="1" lang="ja-JP" altLang="en-US" dirty="0"/>
              <a:t>送信機の追尾</a:t>
            </a:r>
            <a:r>
              <a:rPr lang="ja-JP" altLang="en-US" dirty="0"/>
              <a:t>方式の検討</a:t>
            </a:r>
            <a:endParaRPr lang="en-US" altLang="ja-JP" dirty="0"/>
          </a:p>
          <a:p>
            <a:r>
              <a:rPr lang="ja-JP" altLang="en-US" dirty="0"/>
              <a:t>送信機の捕捉を手動で行い，　　　　　　　　　　　取得画像から復調が可能かどうか調べる</a:t>
            </a:r>
            <a:endParaRPr lang="en-US" altLang="ja-JP" dirty="0"/>
          </a:p>
          <a:p>
            <a:r>
              <a:rPr kumimoji="1" lang="ja-JP" altLang="en-US" dirty="0"/>
              <a:t>取得画像から送信機を捕捉・追尾する　　　　　　　　　　アルゴリズムを検討する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0CB54694-63DA-460E-B4E5-12AE71ABBBAD}"/>
              </a:ext>
            </a:extLst>
          </p:cNvPr>
          <p:cNvSpPr>
            <a:spLocks noGrp="1"/>
          </p:cNvSpPr>
          <p:nvPr>
            <p:ph type="sldNum" sz="quarter" idx="12"/>
          </p:nvPr>
        </p:nvSpPr>
        <p:spPr/>
        <p:txBody>
          <a:bodyPr/>
          <a:lstStyle/>
          <a:p>
            <a:fld id="{4611F9C2-6641-4325-A1B0-8726CAAFC082}" type="slidenum">
              <a:rPr kumimoji="1" lang="ja-JP" altLang="en-US" smtClean="0"/>
              <a:pPr/>
              <a:t>6</a:t>
            </a:fld>
            <a:endParaRPr kumimoji="1" lang="ja-JP" altLang="en-US" dirty="0"/>
          </a:p>
        </p:txBody>
      </p:sp>
      <p:sp>
        <p:nvSpPr>
          <p:cNvPr id="5" name="四角形: 角を丸くする 4">
            <a:extLst>
              <a:ext uri="{FF2B5EF4-FFF2-40B4-BE49-F238E27FC236}">
                <a16:creationId xmlns:a16="http://schemas.microsoft.com/office/drawing/2014/main" id="{0E7E79CE-CB03-48BB-B6FF-640DEF812EED}"/>
              </a:ext>
            </a:extLst>
          </p:cNvPr>
          <p:cNvSpPr/>
          <p:nvPr/>
        </p:nvSpPr>
        <p:spPr>
          <a:xfrm>
            <a:off x="902104" y="2781481"/>
            <a:ext cx="5244374" cy="8145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DC7AC7B6-1A61-493D-89FB-49E86D9B82B2}"/>
              </a:ext>
            </a:extLst>
          </p:cNvPr>
          <p:cNvSpPr/>
          <p:nvPr/>
        </p:nvSpPr>
        <p:spPr>
          <a:xfrm>
            <a:off x="497840" y="4556112"/>
            <a:ext cx="8017510" cy="1819521"/>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kumimoji="1" lang="ja-JP" altLang="en-US" sz="2800" dirty="0">
                <a:solidFill>
                  <a:schemeClr val="tx1"/>
                </a:solidFill>
              </a:rPr>
              <a:t>先行研究の捕捉プログラムを撮影画像に適応し，本研究の課題を調べた．</a:t>
            </a:r>
          </a:p>
        </p:txBody>
      </p:sp>
      <p:sp>
        <p:nvSpPr>
          <p:cNvPr id="7" name="テキスト ボックス 6">
            <a:extLst>
              <a:ext uri="{FF2B5EF4-FFF2-40B4-BE49-F238E27FC236}">
                <a16:creationId xmlns:a16="http://schemas.microsoft.com/office/drawing/2014/main" id="{B4AEBC70-4C18-43C9-8AA5-16B65AC568E2}"/>
              </a:ext>
            </a:extLst>
          </p:cNvPr>
          <p:cNvSpPr txBox="1"/>
          <p:nvPr/>
        </p:nvSpPr>
        <p:spPr>
          <a:xfrm>
            <a:off x="964734" y="4204277"/>
            <a:ext cx="1929468" cy="584775"/>
          </a:xfrm>
          <a:prstGeom prst="rect">
            <a:avLst/>
          </a:prstGeom>
          <a:solidFill>
            <a:schemeClr val="bg1"/>
          </a:solidFill>
        </p:spPr>
        <p:txBody>
          <a:bodyPr wrap="square" rtlCol="0">
            <a:spAutoFit/>
          </a:bodyPr>
          <a:lstStyle/>
          <a:p>
            <a:r>
              <a:rPr kumimoji="1" lang="ja-JP" altLang="en-US" sz="3200" dirty="0"/>
              <a:t>発表内容</a:t>
            </a:r>
          </a:p>
        </p:txBody>
      </p:sp>
    </p:spTree>
    <p:extLst>
      <p:ext uri="{BB962C8B-B14F-4D97-AF65-F5344CB8AC3E}">
        <p14:creationId xmlns:p14="http://schemas.microsoft.com/office/powerpoint/2010/main" val="7018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20A993-A384-4300-89A2-400ECA681E76}"/>
              </a:ext>
            </a:extLst>
          </p:cNvPr>
          <p:cNvSpPr>
            <a:spLocks noGrp="1"/>
          </p:cNvSpPr>
          <p:nvPr>
            <p:ph type="title"/>
          </p:nvPr>
        </p:nvSpPr>
        <p:spPr/>
        <p:txBody>
          <a:bodyPr/>
          <a:lstStyle/>
          <a:p>
            <a:r>
              <a:rPr kumimoji="1" lang="ja-JP" altLang="en-US" dirty="0"/>
              <a:t>実験内容</a:t>
            </a:r>
          </a:p>
        </p:txBody>
      </p:sp>
      <p:sp>
        <p:nvSpPr>
          <p:cNvPr id="3" name="コンテンツ プレースホルダー 2">
            <a:extLst>
              <a:ext uri="{FF2B5EF4-FFF2-40B4-BE49-F238E27FC236}">
                <a16:creationId xmlns:a16="http://schemas.microsoft.com/office/drawing/2014/main" id="{7A7B2875-0CAD-47D6-9820-4E2387A5049A}"/>
              </a:ext>
            </a:extLst>
          </p:cNvPr>
          <p:cNvSpPr>
            <a:spLocks noGrp="1"/>
          </p:cNvSpPr>
          <p:nvPr>
            <p:ph idx="1"/>
          </p:nvPr>
        </p:nvSpPr>
        <p:spPr/>
        <p:txBody>
          <a:bodyPr/>
          <a:lstStyle/>
          <a:p>
            <a:r>
              <a:rPr kumimoji="1" lang="ja-JP" altLang="en-US" dirty="0"/>
              <a:t>送信機には</a:t>
            </a:r>
            <a:r>
              <a:rPr kumimoji="1" lang="en-US" altLang="ja-JP" dirty="0"/>
              <a:t>LED</a:t>
            </a:r>
            <a:r>
              <a:rPr kumimoji="1" lang="ja-JP" altLang="en-US" dirty="0"/>
              <a:t>アレイ，受信機には高速度カメラ　「</a:t>
            </a:r>
            <a:r>
              <a:rPr kumimoji="1" lang="en-US" altLang="ja-JP" dirty="0"/>
              <a:t>IDP-Express R2000</a:t>
            </a:r>
            <a:r>
              <a:rPr kumimoji="1" lang="ja-JP" altLang="en-US" dirty="0"/>
              <a:t>」を用いる</a:t>
            </a:r>
            <a:endParaRPr lang="en-US" altLang="ja-JP" dirty="0"/>
          </a:p>
          <a:p>
            <a:r>
              <a:rPr kumimoji="1" lang="ja-JP" altLang="en-US" dirty="0"/>
              <a:t>送信データは</a:t>
            </a:r>
            <a:r>
              <a:rPr kumimoji="1" lang="en-US" altLang="ja-JP" dirty="0"/>
              <a:t>OOK</a:t>
            </a:r>
            <a:r>
              <a:rPr lang="ja-JP" altLang="en-US" dirty="0"/>
              <a:t>変調を行い，</a:t>
            </a:r>
            <a:r>
              <a:rPr lang="en-US" altLang="ja-JP" dirty="0"/>
              <a:t>LED</a:t>
            </a:r>
            <a:r>
              <a:rPr lang="ja-JP" altLang="en-US" dirty="0"/>
              <a:t>を高速点滅させ受信機でデータを取得する</a:t>
            </a:r>
            <a:endParaRPr kumimoji="1" lang="en-US" altLang="ja-JP" dirty="0"/>
          </a:p>
          <a:p>
            <a:r>
              <a:rPr lang="ja-JP" altLang="en-US" dirty="0"/>
              <a:t>今回行った撮影実験では，</a:t>
            </a:r>
            <a:r>
              <a:rPr lang="en-US" altLang="ja-JP" dirty="0"/>
              <a:t>LED</a:t>
            </a:r>
            <a:r>
              <a:rPr lang="ja-JP" altLang="en-US" dirty="0"/>
              <a:t>に直接点灯情報を書き込み点滅させた</a:t>
            </a:r>
            <a:endParaRPr kumimoji="1" lang="ja-JP" altLang="en-US" dirty="0"/>
          </a:p>
        </p:txBody>
      </p:sp>
      <p:sp>
        <p:nvSpPr>
          <p:cNvPr id="4" name="スライド番号プレースホルダー 3">
            <a:extLst>
              <a:ext uri="{FF2B5EF4-FFF2-40B4-BE49-F238E27FC236}">
                <a16:creationId xmlns:a16="http://schemas.microsoft.com/office/drawing/2014/main" id="{B7C7EB41-0C80-4BBF-A63E-C1A7CFE4855D}"/>
              </a:ext>
            </a:extLst>
          </p:cNvPr>
          <p:cNvSpPr>
            <a:spLocks noGrp="1"/>
          </p:cNvSpPr>
          <p:nvPr>
            <p:ph type="sldNum" sz="quarter" idx="12"/>
          </p:nvPr>
        </p:nvSpPr>
        <p:spPr/>
        <p:txBody>
          <a:bodyPr/>
          <a:lstStyle/>
          <a:p>
            <a:fld id="{4611F9C2-6641-4325-A1B0-8726CAAFC082}" type="slidenum">
              <a:rPr kumimoji="1" lang="ja-JP" altLang="en-US" smtClean="0"/>
              <a:pPr/>
              <a:t>7</a:t>
            </a:fld>
            <a:endParaRPr kumimoji="1" lang="ja-JP" altLang="en-US" dirty="0"/>
          </a:p>
        </p:txBody>
      </p:sp>
      <p:pic>
        <p:nvPicPr>
          <p:cNvPr id="6" name="図 5">
            <a:extLst>
              <a:ext uri="{FF2B5EF4-FFF2-40B4-BE49-F238E27FC236}">
                <a16:creationId xmlns:a16="http://schemas.microsoft.com/office/drawing/2014/main" id="{0C5BF68B-2E44-4497-A65A-C34541969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670" y="3788979"/>
            <a:ext cx="2610000" cy="2610000"/>
          </a:xfrm>
          <a:prstGeom prst="rect">
            <a:avLst/>
          </a:prstGeom>
        </p:spPr>
      </p:pic>
      <p:pic>
        <p:nvPicPr>
          <p:cNvPr id="8" name="図 7">
            <a:extLst>
              <a:ext uri="{FF2B5EF4-FFF2-40B4-BE49-F238E27FC236}">
                <a16:creationId xmlns:a16="http://schemas.microsoft.com/office/drawing/2014/main" id="{DCA9982B-1978-4BB2-ADD7-F72594DD6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517" y="3788979"/>
            <a:ext cx="2609193" cy="2609193"/>
          </a:xfrm>
          <a:prstGeom prst="rect">
            <a:avLst/>
          </a:prstGeom>
        </p:spPr>
      </p:pic>
    </p:spTree>
    <p:extLst>
      <p:ext uri="{BB962C8B-B14F-4D97-AF65-F5344CB8AC3E}">
        <p14:creationId xmlns:p14="http://schemas.microsoft.com/office/powerpoint/2010/main" val="420696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0250C-8329-4C86-B726-D55F679F5902}"/>
              </a:ext>
            </a:extLst>
          </p:cNvPr>
          <p:cNvSpPr>
            <a:spLocks noGrp="1"/>
          </p:cNvSpPr>
          <p:nvPr>
            <p:ph type="title"/>
          </p:nvPr>
        </p:nvSpPr>
        <p:spPr/>
        <p:txBody>
          <a:bodyPr/>
          <a:lstStyle/>
          <a:p>
            <a:r>
              <a:rPr lang="ja-JP" altLang="en-US" dirty="0"/>
              <a:t>撮影</a:t>
            </a:r>
            <a:r>
              <a:rPr kumimoji="1" lang="ja-JP" altLang="en-US" dirty="0"/>
              <a:t>実験</a:t>
            </a:r>
          </a:p>
        </p:txBody>
      </p:sp>
      <p:sp>
        <p:nvSpPr>
          <p:cNvPr id="3" name="コンテンツ プレースホルダー 2">
            <a:extLst>
              <a:ext uri="{FF2B5EF4-FFF2-40B4-BE49-F238E27FC236}">
                <a16:creationId xmlns:a16="http://schemas.microsoft.com/office/drawing/2014/main" id="{B9E8C19D-C6E0-439E-A0D3-567F0EFC42BE}"/>
              </a:ext>
            </a:extLst>
          </p:cNvPr>
          <p:cNvSpPr>
            <a:spLocks noGrp="1"/>
          </p:cNvSpPr>
          <p:nvPr>
            <p:ph idx="1"/>
          </p:nvPr>
        </p:nvSpPr>
        <p:spPr>
          <a:xfrm>
            <a:off x="628650" y="925033"/>
            <a:ext cx="8002106" cy="5251930"/>
          </a:xfrm>
        </p:spPr>
        <p:txBody>
          <a:bodyPr/>
          <a:lstStyle/>
          <a:p>
            <a:r>
              <a:rPr kumimoji="1" lang="ja-JP" altLang="en-US" dirty="0"/>
              <a:t>送信機</a:t>
            </a:r>
            <a:r>
              <a:rPr kumimoji="1" lang="en-US" altLang="ja-JP" dirty="0"/>
              <a:t>LED</a:t>
            </a:r>
            <a:r>
              <a:rPr kumimoji="1" lang="ja-JP" altLang="en-US" dirty="0"/>
              <a:t>は以下のように分割して点灯させた</a:t>
            </a:r>
            <a:endParaRPr kumimoji="1" lang="en-US" altLang="ja-JP" dirty="0"/>
          </a:p>
          <a:p>
            <a:pPr lvl="1"/>
            <a:r>
              <a:rPr kumimoji="1" lang="ja-JP" altLang="en-US" dirty="0"/>
              <a:t>①静止環境では</a:t>
            </a:r>
            <a:r>
              <a:rPr kumimoji="1" lang="en-US" altLang="ja-JP" dirty="0"/>
              <a:t>16×</a:t>
            </a:r>
            <a:r>
              <a:rPr lang="en-US" altLang="ja-JP" dirty="0"/>
              <a:t>4</a:t>
            </a:r>
            <a:r>
              <a:rPr lang="ja-JP" altLang="en-US" dirty="0"/>
              <a:t>の縦アレイに</a:t>
            </a:r>
            <a:r>
              <a:rPr lang="en-US" altLang="ja-JP" dirty="0"/>
              <a:t>4</a:t>
            </a:r>
            <a:r>
              <a:rPr lang="ja-JP" altLang="en-US" dirty="0"/>
              <a:t>分割</a:t>
            </a:r>
            <a:endParaRPr lang="en-US" altLang="ja-JP" dirty="0"/>
          </a:p>
          <a:p>
            <a:pPr lvl="1"/>
            <a:r>
              <a:rPr kumimoji="1" lang="ja-JP" altLang="en-US" dirty="0"/>
              <a:t>②移動環境では</a:t>
            </a:r>
            <a:r>
              <a:rPr lang="en-US" altLang="ja-JP" dirty="0"/>
              <a:t>4×4</a:t>
            </a:r>
            <a:r>
              <a:rPr lang="ja-JP" altLang="en-US" dirty="0"/>
              <a:t>の格子状に</a:t>
            </a:r>
            <a:r>
              <a:rPr lang="en-US" altLang="ja-JP" dirty="0"/>
              <a:t>16</a:t>
            </a:r>
            <a:r>
              <a:rPr lang="ja-JP" altLang="en-US" dirty="0"/>
              <a:t>分割，</a:t>
            </a:r>
            <a:r>
              <a:rPr lang="en-US" altLang="ja-JP" dirty="0"/>
              <a:t>			</a:t>
            </a:r>
            <a:r>
              <a:rPr kumimoji="1" lang="en-US" altLang="ja-JP" dirty="0"/>
              <a:t>16×</a:t>
            </a:r>
            <a:r>
              <a:rPr lang="en-US" altLang="ja-JP" dirty="0"/>
              <a:t>4</a:t>
            </a:r>
            <a:r>
              <a:rPr lang="ja-JP" altLang="en-US" dirty="0"/>
              <a:t>の縦アレイ，横アレイに</a:t>
            </a:r>
            <a:r>
              <a:rPr lang="en-US" altLang="ja-JP" dirty="0"/>
              <a:t>4</a:t>
            </a:r>
            <a:r>
              <a:rPr lang="ja-JP" altLang="en-US" dirty="0"/>
              <a:t>分割の</a:t>
            </a:r>
            <a:r>
              <a:rPr lang="en-US" altLang="ja-JP" dirty="0"/>
              <a:t>3</a:t>
            </a:r>
            <a:r>
              <a:rPr lang="ja-JP" altLang="en-US" dirty="0"/>
              <a:t>パターン</a:t>
            </a:r>
            <a:endParaRPr kumimoji="1" lang="en-US" altLang="ja-JP" dirty="0"/>
          </a:p>
        </p:txBody>
      </p:sp>
      <p:sp>
        <p:nvSpPr>
          <p:cNvPr id="4" name="スライド番号プレースホルダー 3">
            <a:extLst>
              <a:ext uri="{FF2B5EF4-FFF2-40B4-BE49-F238E27FC236}">
                <a16:creationId xmlns:a16="http://schemas.microsoft.com/office/drawing/2014/main" id="{B874E959-FB89-40C2-B2F7-496FB2270260}"/>
              </a:ext>
            </a:extLst>
          </p:cNvPr>
          <p:cNvSpPr>
            <a:spLocks noGrp="1"/>
          </p:cNvSpPr>
          <p:nvPr>
            <p:ph type="sldNum" sz="quarter" idx="12"/>
          </p:nvPr>
        </p:nvSpPr>
        <p:spPr/>
        <p:txBody>
          <a:bodyPr/>
          <a:lstStyle/>
          <a:p>
            <a:fld id="{4611F9C2-6641-4325-A1B0-8726CAAFC082}" type="slidenum">
              <a:rPr kumimoji="1" lang="ja-JP" altLang="en-US" smtClean="0"/>
              <a:pPr/>
              <a:t>8</a:t>
            </a:fld>
            <a:endParaRPr kumimoji="1" lang="ja-JP" altLang="en-US" dirty="0"/>
          </a:p>
        </p:txBody>
      </p:sp>
      <p:graphicFrame>
        <p:nvGraphicFramePr>
          <p:cNvPr id="5" name="表 5">
            <a:extLst>
              <a:ext uri="{FF2B5EF4-FFF2-40B4-BE49-F238E27FC236}">
                <a16:creationId xmlns:a16="http://schemas.microsoft.com/office/drawing/2014/main" id="{C952A953-219B-4567-B29A-C92C5CA20B1C}"/>
              </a:ext>
            </a:extLst>
          </p:cNvPr>
          <p:cNvGraphicFramePr>
            <a:graphicFrameLocks noGrp="1"/>
          </p:cNvGraphicFramePr>
          <p:nvPr>
            <p:extLst>
              <p:ext uri="{D42A27DB-BD31-4B8C-83A1-F6EECF244321}">
                <p14:modId xmlns:p14="http://schemas.microsoft.com/office/powerpoint/2010/main" val="2452660785"/>
              </p:ext>
            </p:extLst>
          </p:nvPr>
        </p:nvGraphicFramePr>
        <p:xfrm>
          <a:off x="4203041" y="4307735"/>
          <a:ext cx="2724244" cy="2325141"/>
        </p:xfrm>
        <a:graphic>
          <a:graphicData uri="http://schemas.openxmlformats.org/drawingml/2006/table">
            <a:tbl>
              <a:tblPr firstRow="1" bandRow="1">
                <a:tableStyleId>{22838BEF-8BB2-4498-84A7-C5851F593DF1}</a:tableStyleId>
              </a:tblPr>
              <a:tblGrid>
                <a:gridCol w="1362122">
                  <a:extLst>
                    <a:ext uri="{9D8B030D-6E8A-4147-A177-3AD203B41FA5}">
                      <a16:colId xmlns:a16="http://schemas.microsoft.com/office/drawing/2014/main" val="432297810"/>
                    </a:ext>
                  </a:extLst>
                </a:gridCol>
                <a:gridCol w="1362122">
                  <a:extLst>
                    <a:ext uri="{9D8B030D-6E8A-4147-A177-3AD203B41FA5}">
                      <a16:colId xmlns:a16="http://schemas.microsoft.com/office/drawing/2014/main" val="1756635863"/>
                    </a:ext>
                  </a:extLst>
                </a:gridCol>
              </a:tblGrid>
              <a:tr h="332163">
                <a:tc>
                  <a:txBody>
                    <a:bodyPr/>
                    <a:lstStyle/>
                    <a:p>
                      <a:pPr algn="ctr"/>
                      <a:r>
                        <a:rPr kumimoji="1" lang="ja-JP" altLang="en-US" sz="1400" b="1" dirty="0"/>
                        <a:t>受信機</a:t>
                      </a:r>
                      <a:endParaRPr kumimoji="1" lang="en-US" altLang="ja-JP" sz="1400" b="1" dirty="0"/>
                    </a:p>
                  </a:txBody>
                  <a:tcPr/>
                </a:tc>
                <a:tc>
                  <a:txBody>
                    <a:bodyPr/>
                    <a:lstStyle/>
                    <a:p>
                      <a:pPr algn="ctr"/>
                      <a:r>
                        <a:rPr kumimoji="1" lang="ja-JP" altLang="en-US" sz="1400" b="1" dirty="0"/>
                        <a:t>高速度カメラ</a:t>
                      </a:r>
                      <a:endParaRPr kumimoji="1" lang="en-US" altLang="ja-JP" sz="1400" b="1" dirty="0"/>
                    </a:p>
                  </a:txBody>
                  <a:tcPr/>
                </a:tc>
                <a:extLst>
                  <a:ext uri="{0D108BD9-81ED-4DB2-BD59-A6C34878D82A}">
                    <a16:rowId xmlns:a16="http://schemas.microsoft.com/office/drawing/2014/main" val="1632386925"/>
                  </a:ext>
                </a:extLst>
              </a:tr>
              <a:tr h="332163">
                <a:tc>
                  <a:txBody>
                    <a:bodyPr/>
                    <a:lstStyle/>
                    <a:p>
                      <a:pPr algn="ctr"/>
                      <a:r>
                        <a:rPr kumimoji="1" lang="ja-JP" altLang="en-US" sz="1400" b="1" dirty="0"/>
                        <a:t>送信機</a:t>
                      </a:r>
                      <a:endParaRPr kumimoji="1" lang="en-US" altLang="ja-JP" sz="1400" b="1" dirty="0"/>
                    </a:p>
                  </a:txBody>
                  <a:tcPr/>
                </a:tc>
                <a:tc>
                  <a:txBody>
                    <a:bodyPr/>
                    <a:lstStyle/>
                    <a:p>
                      <a:pPr algn="ctr"/>
                      <a:r>
                        <a:rPr kumimoji="1" lang="en-US" altLang="ja-JP" sz="1400" b="1" dirty="0"/>
                        <a:t>LED</a:t>
                      </a:r>
                      <a:r>
                        <a:rPr kumimoji="1" lang="ja-JP" altLang="en-US" sz="1400" b="1" dirty="0"/>
                        <a:t>アレイ</a:t>
                      </a:r>
                      <a:endParaRPr kumimoji="1" lang="en-US" altLang="ja-JP" sz="1400" b="1" dirty="0"/>
                    </a:p>
                  </a:txBody>
                  <a:tcPr/>
                </a:tc>
                <a:extLst>
                  <a:ext uri="{0D108BD9-81ED-4DB2-BD59-A6C34878D82A}">
                    <a16:rowId xmlns:a16="http://schemas.microsoft.com/office/drawing/2014/main" val="3346374874"/>
                  </a:ext>
                </a:extLst>
              </a:tr>
              <a:tr h="332163">
                <a:tc>
                  <a:txBody>
                    <a:bodyPr/>
                    <a:lstStyle/>
                    <a:p>
                      <a:pPr algn="ctr"/>
                      <a:r>
                        <a:rPr kumimoji="1" lang="en-US" altLang="ja-JP" sz="1400" b="1" dirty="0"/>
                        <a:t>LED</a:t>
                      </a:r>
                      <a:r>
                        <a:rPr kumimoji="1" lang="ja-JP" altLang="en-US" sz="1400" b="1" dirty="0"/>
                        <a:t>表示速度</a:t>
                      </a:r>
                    </a:p>
                  </a:txBody>
                  <a:tcPr/>
                </a:tc>
                <a:tc>
                  <a:txBody>
                    <a:bodyPr/>
                    <a:lstStyle/>
                    <a:p>
                      <a:pPr algn="ctr"/>
                      <a:r>
                        <a:rPr kumimoji="1" lang="en-US" altLang="ja-JP" sz="1400" b="1" dirty="0"/>
                        <a:t>500Hz</a:t>
                      </a:r>
                      <a:endParaRPr kumimoji="1" lang="ja-JP" altLang="en-US" sz="1400" b="1" dirty="0"/>
                    </a:p>
                  </a:txBody>
                  <a:tcPr/>
                </a:tc>
                <a:extLst>
                  <a:ext uri="{0D108BD9-81ED-4DB2-BD59-A6C34878D82A}">
                    <a16:rowId xmlns:a16="http://schemas.microsoft.com/office/drawing/2014/main" val="3531874267"/>
                  </a:ext>
                </a:extLst>
              </a:tr>
              <a:tr h="332163">
                <a:tc>
                  <a:txBody>
                    <a:bodyPr/>
                    <a:lstStyle/>
                    <a:p>
                      <a:pPr algn="ctr"/>
                      <a:r>
                        <a:rPr kumimoji="1" lang="ja-JP" altLang="en-US" sz="1400" b="1" dirty="0"/>
                        <a:t>撮影速度</a:t>
                      </a:r>
                    </a:p>
                  </a:txBody>
                  <a:tcPr/>
                </a:tc>
                <a:tc>
                  <a:txBody>
                    <a:bodyPr/>
                    <a:lstStyle/>
                    <a:p>
                      <a:pPr algn="ctr"/>
                      <a:r>
                        <a:rPr kumimoji="1" lang="en-US" altLang="ja-JP" sz="1400" b="1" dirty="0"/>
                        <a:t>1000fps</a:t>
                      </a:r>
                      <a:endParaRPr kumimoji="1" lang="ja-JP" altLang="en-US" sz="1400" b="1" dirty="0"/>
                    </a:p>
                  </a:txBody>
                  <a:tcPr/>
                </a:tc>
                <a:extLst>
                  <a:ext uri="{0D108BD9-81ED-4DB2-BD59-A6C34878D82A}">
                    <a16:rowId xmlns:a16="http://schemas.microsoft.com/office/drawing/2014/main" val="2629730710"/>
                  </a:ext>
                </a:extLst>
              </a:tr>
              <a:tr h="332163">
                <a:tc>
                  <a:txBody>
                    <a:bodyPr/>
                    <a:lstStyle/>
                    <a:p>
                      <a:pPr algn="ctr"/>
                      <a:r>
                        <a:rPr kumimoji="1" lang="ja-JP" altLang="en-US" sz="1400" b="1" dirty="0"/>
                        <a:t>受信解像度</a:t>
                      </a:r>
                    </a:p>
                  </a:txBody>
                  <a:tcPr/>
                </a:tc>
                <a:tc>
                  <a:txBody>
                    <a:bodyPr/>
                    <a:lstStyle/>
                    <a:p>
                      <a:pPr algn="ctr"/>
                      <a:r>
                        <a:rPr kumimoji="1" lang="en-US" altLang="ja-JP" sz="1400" b="1" dirty="0"/>
                        <a:t>512×512</a:t>
                      </a:r>
                      <a:endParaRPr kumimoji="1" lang="ja-JP" altLang="en-US" sz="1400" b="1" dirty="0"/>
                    </a:p>
                  </a:txBody>
                  <a:tcPr/>
                </a:tc>
                <a:extLst>
                  <a:ext uri="{0D108BD9-81ED-4DB2-BD59-A6C34878D82A}">
                    <a16:rowId xmlns:a16="http://schemas.microsoft.com/office/drawing/2014/main" val="1408354219"/>
                  </a:ext>
                </a:extLst>
              </a:tr>
              <a:tr h="332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t>撮影距離</a:t>
                      </a:r>
                    </a:p>
                  </a:txBody>
                  <a:tcPr/>
                </a:tc>
                <a:tc>
                  <a:txBody>
                    <a:bodyPr/>
                    <a:lstStyle/>
                    <a:p>
                      <a:pPr algn="ctr"/>
                      <a:r>
                        <a:rPr kumimoji="1" lang="en-US" altLang="ja-JP" sz="1400" b="1" dirty="0"/>
                        <a:t>4~5m</a:t>
                      </a:r>
                      <a:endParaRPr kumimoji="1" lang="ja-JP" altLang="en-US" sz="1400" b="1" dirty="0"/>
                    </a:p>
                  </a:txBody>
                  <a:tcPr/>
                </a:tc>
                <a:extLst>
                  <a:ext uri="{0D108BD9-81ED-4DB2-BD59-A6C34878D82A}">
                    <a16:rowId xmlns:a16="http://schemas.microsoft.com/office/drawing/2014/main" val="4056546529"/>
                  </a:ext>
                </a:extLst>
              </a:tr>
              <a:tr h="332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t>車両速度</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t>25km/h</a:t>
                      </a:r>
                      <a:endParaRPr kumimoji="1" lang="ja-JP" altLang="en-US" sz="1400" b="1" dirty="0"/>
                    </a:p>
                  </a:txBody>
                  <a:tcPr/>
                </a:tc>
                <a:extLst>
                  <a:ext uri="{0D108BD9-81ED-4DB2-BD59-A6C34878D82A}">
                    <a16:rowId xmlns:a16="http://schemas.microsoft.com/office/drawing/2014/main" val="1868574623"/>
                  </a:ext>
                </a:extLst>
              </a:tr>
            </a:tbl>
          </a:graphicData>
        </a:graphic>
      </p:graphicFrame>
      <p:pic>
        <p:nvPicPr>
          <p:cNvPr id="9" name="図 8">
            <a:extLst>
              <a:ext uri="{FF2B5EF4-FFF2-40B4-BE49-F238E27FC236}">
                <a16:creationId xmlns:a16="http://schemas.microsoft.com/office/drawing/2014/main" id="{426388C4-51FA-4132-B6C1-03E80FAE4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158" y="2663524"/>
            <a:ext cx="1122119" cy="1082468"/>
          </a:xfrm>
          <a:prstGeom prst="rect">
            <a:avLst/>
          </a:prstGeom>
        </p:spPr>
      </p:pic>
      <p:pic>
        <p:nvPicPr>
          <p:cNvPr id="10" name="図 9">
            <a:extLst>
              <a:ext uri="{FF2B5EF4-FFF2-40B4-BE49-F238E27FC236}">
                <a16:creationId xmlns:a16="http://schemas.microsoft.com/office/drawing/2014/main" id="{98D55684-0A6B-41F0-9EAF-225A0B3F6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812" y="2663524"/>
            <a:ext cx="1060290" cy="1060290"/>
          </a:xfrm>
          <a:prstGeom prst="rect">
            <a:avLst/>
          </a:prstGeom>
        </p:spPr>
      </p:pic>
      <p:sp>
        <p:nvSpPr>
          <p:cNvPr id="11" name="テキスト ボックス 10">
            <a:extLst>
              <a:ext uri="{FF2B5EF4-FFF2-40B4-BE49-F238E27FC236}">
                <a16:creationId xmlns:a16="http://schemas.microsoft.com/office/drawing/2014/main" id="{C8811206-2256-4AB2-8C98-D0E57FEE6EDF}"/>
              </a:ext>
            </a:extLst>
          </p:cNvPr>
          <p:cNvSpPr txBox="1"/>
          <p:nvPr/>
        </p:nvSpPr>
        <p:spPr>
          <a:xfrm>
            <a:off x="919189" y="3926651"/>
            <a:ext cx="2387536" cy="307777"/>
          </a:xfrm>
          <a:prstGeom prst="rect">
            <a:avLst/>
          </a:prstGeom>
          <a:noFill/>
        </p:spPr>
        <p:txBody>
          <a:bodyPr wrap="square" rtlCol="0">
            <a:spAutoFit/>
          </a:bodyPr>
          <a:lstStyle/>
          <a:p>
            <a:pPr algn="ctr"/>
            <a:r>
              <a:rPr kumimoji="1" lang="ja-JP" altLang="en-US" sz="1400" b="1" dirty="0"/>
              <a:t>実験諸元  ①静止環境</a:t>
            </a:r>
          </a:p>
        </p:txBody>
      </p:sp>
      <p:graphicFrame>
        <p:nvGraphicFramePr>
          <p:cNvPr id="12" name="表 5">
            <a:extLst>
              <a:ext uri="{FF2B5EF4-FFF2-40B4-BE49-F238E27FC236}">
                <a16:creationId xmlns:a16="http://schemas.microsoft.com/office/drawing/2014/main" id="{82DCDFB4-328A-4013-9DBC-7154C9E4404D}"/>
              </a:ext>
            </a:extLst>
          </p:cNvPr>
          <p:cNvGraphicFramePr>
            <a:graphicFrameLocks noGrp="1"/>
          </p:cNvGraphicFramePr>
          <p:nvPr>
            <p:extLst>
              <p:ext uri="{D42A27DB-BD31-4B8C-83A1-F6EECF244321}">
                <p14:modId xmlns:p14="http://schemas.microsoft.com/office/powerpoint/2010/main" val="345738022"/>
              </p:ext>
            </p:extLst>
          </p:nvPr>
        </p:nvGraphicFramePr>
        <p:xfrm>
          <a:off x="750837" y="4307735"/>
          <a:ext cx="2724244" cy="1984332"/>
        </p:xfrm>
        <a:graphic>
          <a:graphicData uri="http://schemas.openxmlformats.org/drawingml/2006/table">
            <a:tbl>
              <a:tblPr firstRow="1" bandRow="1">
                <a:tableStyleId>{22838BEF-8BB2-4498-84A7-C5851F593DF1}</a:tableStyleId>
              </a:tblPr>
              <a:tblGrid>
                <a:gridCol w="1362122">
                  <a:extLst>
                    <a:ext uri="{9D8B030D-6E8A-4147-A177-3AD203B41FA5}">
                      <a16:colId xmlns:a16="http://schemas.microsoft.com/office/drawing/2014/main" val="432297810"/>
                    </a:ext>
                  </a:extLst>
                </a:gridCol>
                <a:gridCol w="1362122">
                  <a:extLst>
                    <a:ext uri="{9D8B030D-6E8A-4147-A177-3AD203B41FA5}">
                      <a16:colId xmlns:a16="http://schemas.microsoft.com/office/drawing/2014/main" val="1756635863"/>
                    </a:ext>
                  </a:extLst>
                </a:gridCol>
              </a:tblGrid>
              <a:tr h="330722">
                <a:tc>
                  <a:txBody>
                    <a:bodyPr/>
                    <a:lstStyle/>
                    <a:p>
                      <a:pPr algn="ctr"/>
                      <a:r>
                        <a:rPr kumimoji="1" lang="ja-JP" altLang="en-US" sz="1400" b="1" dirty="0"/>
                        <a:t>受信機</a:t>
                      </a:r>
                      <a:endParaRPr kumimoji="1" lang="en-US" altLang="ja-JP" sz="1400" b="1" dirty="0"/>
                    </a:p>
                  </a:txBody>
                  <a:tcPr/>
                </a:tc>
                <a:tc>
                  <a:txBody>
                    <a:bodyPr/>
                    <a:lstStyle/>
                    <a:p>
                      <a:pPr algn="ctr"/>
                      <a:r>
                        <a:rPr kumimoji="1" lang="ja-JP" altLang="en-US" sz="1400" b="1" dirty="0"/>
                        <a:t>高速度カメラ</a:t>
                      </a:r>
                      <a:endParaRPr kumimoji="1" lang="en-US" altLang="ja-JP" sz="1400" b="1" dirty="0"/>
                    </a:p>
                  </a:txBody>
                  <a:tcPr/>
                </a:tc>
                <a:extLst>
                  <a:ext uri="{0D108BD9-81ED-4DB2-BD59-A6C34878D82A}">
                    <a16:rowId xmlns:a16="http://schemas.microsoft.com/office/drawing/2014/main" val="1632386925"/>
                  </a:ext>
                </a:extLst>
              </a:tr>
              <a:tr h="330722">
                <a:tc>
                  <a:txBody>
                    <a:bodyPr/>
                    <a:lstStyle/>
                    <a:p>
                      <a:pPr algn="ctr"/>
                      <a:r>
                        <a:rPr kumimoji="1" lang="ja-JP" altLang="en-US" sz="1400" b="1" dirty="0"/>
                        <a:t>送信機</a:t>
                      </a:r>
                      <a:endParaRPr kumimoji="1" lang="en-US" altLang="ja-JP" sz="1400" b="1" dirty="0"/>
                    </a:p>
                  </a:txBody>
                  <a:tcPr/>
                </a:tc>
                <a:tc>
                  <a:txBody>
                    <a:bodyPr/>
                    <a:lstStyle/>
                    <a:p>
                      <a:pPr algn="ctr"/>
                      <a:r>
                        <a:rPr kumimoji="1" lang="en-US" altLang="ja-JP" sz="1400" b="1" dirty="0"/>
                        <a:t>LED</a:t>
                      </a:r>
                      <a:r>
                        <a:rPr kumimoji="1" lang="ja-JP" altLang="en-US" sz="1400" b="1" dirty="0"/>
                        <a:t>アレイ</a:t>
                      </a:r>
                      <a:endParaRPr kumimoji="1" lang="en-US" altLang="ja-JP" sz="1400" b="1" dirty="0"/>
                    </a:p>
                  </a:txBody>
                  <a:tcPr/>
                </a:tc>
                <a:extLst>
                  <a:ext uri="{0D108BD9-81ED-4DB2-BD59-A6C34878D82A}">
                    <a16:rowId xmlns:a16="http://schemas.microsoft.com/office/drawing/2014/main" val="3346374874"/>
                  </a:ext>
                </a:extLst>
              </a:tr>
              <a:tr h="330722">
                <a:tc>
                  <a:txBody>
                    <a:bodyPr/>
                    <a:lstStyle/>
                    <a:p>
                      <a:pPr algn="ctr"/>
                      <a:r>
                        <a:rPr kumimoji="1" lang="en-US" altLang="ja-JP" sz="1400" b="1" dirty="0"/>
                        <a:t>LED</a:t>
                      </a:r>
                      <a:r>
                        <a:rPr kumimoji="1" lang="ja-JP" altLang="en-US" sz="1400" b="1" dirty="0"/>
                        <a:t>表示速度</a:t>
                      </a:r>
                    </a:p>
                  </a:txBody>
                  <a:tcPr/>
                </a:tc>
                <a:tc>
                  <a:txBody>
                    <a:bodyPr/>
                    <a:lstStyle/>
                    <a:p>
                      <a:pPr algn="ctr"/>
                      <a:r>
                        <a:rPr kumimoji="1" lang="en-US" altLang="ja-JP" sz="1400" b="1" dirty="0"/>
                        <a:t>250Hz</a:t>
                      </a:r>
                      <a:endParaRPr kumimoji="1" lang="ja-JP" altLang="en-US" sz="1400" b="1" dirty="0"/>
                    </a:p>
                  </a:txBody>
                  <a:tcPr/>
                </a:tc>
                <a:extLst>
                  <a:ext uri="{0D108BD9-81ED-4DB2-BD59-A6C34878D82A}">
                    <a16:rowId xmlns:a16="http://schemas.microsoft.com/office/drawing/2014/main" val="3531874267"/>
                  </a:ext>
                </a:extLst>
              </a:tr>
              <a:tr h="330722">
                <a:tc>
                  <a:txBody>
                    <a:bodyPr/>
                    <a:lstStyle/>
                    <a:p>
                      <a:pPr algn="ctr"/>
                      <a:r>
                        <a:rPr kumimoji="1" lang="ja-JP" altLang="en-US" sz="1400" b="1" dirty="0"/>
                        <a:t>撮影速度</a:t>
                      </a:r>
                    </a:p>
                  </a:txBody>
                  <a:tcPr/>
                </a:tc>
                <a:tc>
                  <a:txBody>
                    <a:bodyPr/>
                    <a:lstStyle/>
                    <a:p>
                      <a:pPr algn="ctr"/>
                      <a:r>
                        <a:rPr kumimoji="1" lang="en-US" altLang="ja-JP" sz="1400" b="1" dirty="0"/>
                        <a:t>500fps</a:t>
                      </a:r>
                      <a:endParaRPr kumimoji="1" lang="ja-JP" altLang="en-US" sz="1400" b="1" dirty="0"/>
                    </a:p>
                  </a:txBody>
                  <a:tcPr/>
                </a:tc>
                <a:extLst>
                  <a:ext uri="{0D108BD9-81ED-4DB2-BD59-A6C34878D82A}">
                    <a16:rowId xmlns:a16="http://schemas.microsoft.com/office/drawing/2014/main" val="2629730710"/>
                  </a:ext>
                </a:extLst>
              </a:tr>
              <a:tr h="330722">
                <a:tc>
                  <a:txBody>
                    <a:bodyPr/>
                    <a:lstStyle/>
                    <a:p>
                      <a:pPr algn="ctr"/>
                      <a:r>
                        <a:rPr kumimoji="1" lang="ja-JP" altLang="en-US" sz="1400" b="1" dirty="0"/>
                        <a:t>受信解像度</a:t>
                      </a:r>
                    </a:p>
                  </a:txBody>
                  <a:tcPr/>
                </a:tc>
                <a:tc>
                  <a:txBody>
                    <a:bodyPr/>
                    <a:lstStyle/>
                    <a:p>
                      <a:pPr algn="ctr"/>
                      <a:r>
                        <a:rPr kumimoji="1" lang="en-US" altLang="ja-JP" sz="1400" b="1" dirty="0"/>
                        <a:t>512×512</a:t>
                      </a:r>
                      <a:endParaRPr kumimoji="1" lang="ja-JP" altLang="en-US" sz="1400" b="1" dirty="0"/>
                    </a:p>
                  </a:txBody>
                  <a:tcPr/>
                </a:tc>
                <a:extLst>
                  <a:ext uri="{0D108BD9-81ED-4DB2-BD59-A6C34878D82A}">
                    <a16:rowId xmlns:a16="http://schemas.microsoft.com/office/drawing/2014/main" val="1408354219"/>
                  </a:ext>
                </a:extLst>
              </a:tr>
              <a:tr h="330722">
                <a:tc>
                  <a:txBody>
                    <a:bodyPr/>
                    <a:lstStyle/>
                    <a:p>
                      <a:pPr algn="ctr"/>
                      <a:r>
                        <a:rPr kumimoji="1" lang="ja-JP" altLang="en-US" sz="1400" b="1" dirty="0"/>
                        <a:t>撮影距離</a:t>
                      </a:r>
                    </a:p>
                  </a:txBody>
                  <a:tcPr/>
                </a:tc>
                <a:tc>
                  <a:txBody>
                    <a:bodyPr/>
                    <a:lstStyle/>
                    <a:p>
                      <a:pPr algn="ctr"/>
                      <a:r>
                        <a:rPr kumimoji="1" lang="en-US" altLang="ja-JP" sz="1400" b="1" dirty="0"/>
                        <a:t>3m</a:t>
                      </a:r>
                      <a:endParaRPr kumimoji="1" lang="ja-JP" altLang="en-US" sz="1400" b="1" dirty="0"/>
                    </a:p>
                  </a:txBody>
                  <a:tcPr/>
                </a:tc>
                <a:extLst>
                  <a:ext uri="{0D108BD9-81ED-4DB2-BD59-A6C34878D82A}">
                    <a16:rowId xmlns:a16="http://schemas.microsoft.com/office/drawing/2014/main" val="786003000"/>
                  </a:ext>
                </a:extLst>
              </a:tr>
            </a:tbl>
          </a:graphicData>
        </a:graphic>
      </p:graphicFrame>
      <p:sp>
        <p:nvSpPr>
          <p:cNvPr id="13" name="テキスト ボックス 12">
            <a:extLst>
              <a:ext uri="{FF2B5EF4-FFF2-40B4-BE49-F238E27FC236}">
                <a16:creationId xmlns:a16="http://schemas.microsoft.com/office/drawing/2014/main" id="{2FD47F6C-858A-40F4-8EBA-9E7288845025}"/>
              </a:ext>
            </a:extLst>
          </p:cNvPr>
          <p:cNvSpPr txBox="1"/>
          <p:nvPr/>
        </p:nvSpPr>
        <p:spPr>
          <a:xfrm>
            <a:off x="4239856" y="3921897"/>
            <a:ext cx="2650612" cy="307777"/>
          </a:xfrm>
          <a:prstGeom prst="rect">
            <a:avLst/>
          </a:prstGeom>
          <a:noFill/>
        </p:spPr>
        <p:txBody>
          <a:bodyPr wrap="square" rtlCol="0">
            <a:spAutoFit/>
          </a:bodyPr>
          <a:lstStyle/>
          <a:p>
            <a:pPr algn="ctr"/>
            <a:r>
              <a:rPr kumimoji="1" lang="ja-JP" altLang="en-US" sz="1400" b="1" dirty="0"/>
              <a:t>実験諸元 ②走行環境</a:t>
            </a:r>
          </a:p>
        </p:txBody>
      </p:sp>
      <p:pic>
        <p:nvPicPr>
          <p:cNvPr id="14" name="図 13">
            <a:extLst>
              <a:ext uri="{FF2B5EF4-FFF2-40B4-BE49-F238E27FC236}">
                <a16:creationId xmlns:a16="http://schemas.microsoft.com/office/drawing/2014/main" id="{04DAED4E-2EB5-4DE9-8ACB-C79AD6977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6591" y="2665992"/>
            <a:ext cx="1097143" cy="1080000"/>
          </a:xfrm>
          <a:prstGeom prst="rect">
            <a:avLst/>
          </a:prstGeom>
        </p:spPr>
      </p:pic>
      <p:pic>
        <p:nvPicPr>
          <p:cNvPr id="15" name="図 14">
            <a:extLst>
              <a:ext uri="{FF2B5EF4-FFF2-40B4-BE49-F238E27FC236}">
                <a16:creationId xmlns:a16="http://schemas.microsoft.com/office/drawing/2014/main" id="{14E6C3D5-17A8-49BD-863C-7513EF2AC115}"/>
              </a:ext>
            </a:extLst>
          </p:cNvPr>
          <p:cNvPicPr>
            <a:picLocks noChangeAspect="1"/>
          </p:cNvPicPr>
          <p:nvPr/>
        </p:nvPicPr>
        <p:blipFill rotWithShape="1">
          <a:blip r:embed="rId5">
            <a:extLst>
              <a:ext uri="{28A0092B-C50C-407E-A947-70E740481C1C}">
                <a14:useLocalDpi xmlns:a14="http://schemas.microsoft.com/office/drawing/2010/main" val="0"/>
              </a:ext>
            </a:extLst>
          </a:blip>
          <a:srcRect l="30916" t="34381" r="11475" b="10154"/>
          <a:stretch/>
        </p:blipFill>
        <p:spPr>
          <a:xfrm>
            <a:off x="6295197" y="2663524"/>
            <a:ext cx="1121716" cy="1080000"/>
          </a:xfrm>
          <a:prstGeom prst="rect">
            <a:avLst/>
          </a:prstGeom>
        </p:spPr>
      </p:pic>
      <p:pic>
        <p:nvPicPr>
          <p:cNvPr id="16" name="図 15">
            <a:extLst>
              <a:ext uri="{FF2B5EF4-FFF2-40B4-BE49-F238E27FC236}">
                <a16:creationId xmlns:a16="http://schemas.microsoft.com/office/drawing/2014/main" id="{6EF81CAE-CD83-4306-BDC9-92D9CBE00682}"/>
              </a:ext>
            </a:extLst>
          </p:cNvPr>
          <p:cNvPicPr>
            <a:picLocks noChangeAspect="1"/>
          </p:cNvPicPr>
          <p:nvPr/>
        </p:nvPicPr>
        <p:blipFill rotWithShape="1">
          <a:blip r:embed="rId6">
            <a:extLst>
              <a:ext uri="{28A0092B-C50C-407E-A947-70E740481C1C}">
                <a14:useLocalDpi xmlns:a14="http://schemas.microsoft.com/office/drawing/2010/main" val="0"/>
              </a:ext>
            </a:extLst>
          </a:blip>
          <a:srcRect l="5613" t="3277" r="15754" b="3322"/>
          <a:stretch/>
        </p:blipFill>
        <p:spPr>
          <a:xfrm>
            <a:off x="7160259" y="1288712"/>
            <a:ext cx="1910082" cy="1266719"/>
          </a:xfrm>
          <a:prstGeom prst="rect">
            <a:avLst/>
          </a:prstGeom>
        </p:spPr>
      </p:pic>
    </p:spTree>
    <p:extLst>
      <p:ext uri="{BB962C8B-B14F-4D97-AF65-F5344CB8AC3E}">
        <p14:creationId xmlns:p14="http://schemas.microsoft.com/office/powerpoint/2010/main" val="47944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0250C-8329-4C86-B726-D55F679F5902}"/>
              </a:ext>
            </a:extLst>
          </p:cNvPr>
          <p:cNvSpPr>
            <a:spLocks noGrp="1"/>
          </p:cNvSpPr>
          <p:nvPr>
            <p:ph type="title"/>
          </p:nvPr>
        </p:nvSpPr>
        <p:spPr/>
        <p:txBody>
          <a:bodyPr/>
          <a:lstStyle/>
          <a:p>
            <a:r>
              <a:rPr kumimoji="1" lang="ja-JP" altLang="en-US" dirty="0"/>
              <a:t>撮影画像</a:t>
            </a:r>
          </a:p>
        </p:txBody>
      </p:sp>
      <p:sp>
        <p:nvSpPr>
          <p:cNvPr id="3" name="コンテンツ プレースホルダー 2">
            <a:extLst>
              <a:ext uri="{FF2B5EF4-FFF2-40B4-BE49-F238E27FC236}">
                <a16:creationId xmlns:a16="http://schemas.microsoft.com/office/drawing/2014/main" id="{B9E8C19D-C6E0-439E-A0D3-567F0EFC42BE}"/>
              </a:ext>
            </a:extLst>
          </p:cNvPr>
          <p:cNvSpPr>
            <a:spLocks noGrp="1"/>
          </p:cNvSpPr>
          <p:nvPr>
            <p:ph idx="1"/>
          </p:nvPr>
        </p:nvSpPr>
        <p:spPr>
          <a:xfrm>
            <a:off x="628650" y="948631"/>
            <a:ext cx="7886700" cy="5251930"/>
          </a:xfrm>
        </p:spPr>
        <p:txBody>
          <a:bodyPr/>
          <a:lstStyle/>
          <a:p>
            <a:r>
              <a:rPr lang="ja-JP" altLang="en-US" dirty="0"/>
              <a:t>静止環境では</a:t>
            </a:r>
            <a:r>
              <a:rPr lang="en-US" altLang="ja-JP" dirty="0"/>
              <a:t>LED</a:t>
            </a:r>
            <a:r>
              <a:rPr lang="ja-JP" altLang="en-US" dirty="0"/>
              <a:t>アレイが画角一杯に入るよう撮影</a:t>
            </a:r>
            <a:endParaRPr lang="en-US" altLang="ja-JP" dirty="0"/>
          </a:p>
          <a:p>
            <a:r>
              <a:rPr lang="ja-JP" altLang="en-US" dirty="0"/>
              <a:t>走行環境では背景も映り込んでいる</a:t>
            </a:r>
            <a:endParaRPr lang="en-US" altLang="ja-JP" dirty="0"/>
          </a:p>
        </p:txBody>
      </p:sp>
      <p:sp>
        <p:nvSpPr>
          <p:cNvPr id="4" name="スライド番号プレースホルダー 3">
            <a:extLst>
              <a:ext uri="{FF2B5EF4-FFF2-40B4-BE49-F238E27FC236}">
                <a16:creationId xmlns:a16="http://schemas.microsoft.com/office/drawing/2014/main" id="{B874E959-FB89-40C2-B2F7-496FB2270260}"/>
              </a:ext>
            </a:extLst>
          </p:cNvPr>
          <p:cNvSpPr>
            <a:spLocks noGrp="1"/>
          </p:cNvSpPr>
          <p:nvPr>
            <p:ph type="sldNum" sz="quarter" idx="12"/>
          </p:nvPr>
        </p:nvSpPr>
        <p:spPr/>
        <p:txBody>
          <a:bodyPr/>
          <a:lstStyle/>
          <a:p>
            <a:fld id="{4611F9C2-6641-4325-A1B0-8726CAAFC082}" type="slidenum">
              <a:rPr kumimoji="1" lang="ja-JP" altLang="en-US" smtClean="0"/>
              <a:pPr/>
              <a:t>9</a:t>
            </a:fld>
            <a:endParaRPr kumimoji="1" lang="ja-JP" altLang="en-US" dirty="0"/>
          </a:p>
        </p:txBody>
      </p:sp>
      <p:pic>
        <p:nvPicPr>
          <p:cNvPr id="8" name="図 7">
            <a:extLst>
              <a:ext uri="{FF2B5EF4-FFF2-40B4-BE49-F238E27FC236}">
                <a16:creationId xmlns:a16="http://schemas.microsoft.com/office/drawing/2014/main" id="{F3E7F61E-CD3C-49DC-9622-8FB34DCE1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116" y="4363795"/>
            <a:ext cx="1836589" cy="1836589"/>
          </a:xfrm>
          <a:prstGeom prst="rect">
            <a:avLst/>
          </a:prstGeom>
          <a:ln w="15875">
            <a:solidFill>
              <a:schemeClr val="tx1"/>
            </a:solidFill>
          </a:ln>
        </p:spPr>
      </p:pic>
      <p:pic>
        <p:nvPicPr>
          <p:cNvPr id="11" name="図 10">
            <a:extLst>
              <a:ext uri="{FF2B5EF4-FFF2-40B4-BE49-F238E27FC236}">
                <a16:creationId xmlns:a16="http://schemas.microsoft.com/office/drawing/2014/main" id="{1719714C-4C67-4459-BFA0-3E10C72851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999" y="2213326"/>
            <a:ext cx="1800000" cy="1800000"/>
          </a:xfrm>
          <a:prstGeom prst="rect">
            <a:avLst/>
          </a:prstGeom>
        </p:spPr>
      </p:pic>
      <p:pic>
        <p:nvPicPr>
          <p:cNvPr id="12" name="図 11">
            <a:extLst>
              <a:ext uri="{FF2B5EF4-FFF2-40B4-BE49-F238E27FC236}">
                <a16:creationId xmlns:a16="http://schemas.microsoft.com/office/drawing/2014/main" id="{38A8ACB5-3DC2-420E-AFFF-075967442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3705" y="4363795"/>
            <a:ext cx="1836589" cy="1836589"/>
          </a:xfrm>
          <a:prstGeom prst="rect">
            <a:avLst/>
          </a:prstGeom>
          <a:ln w="15875">
            <a:solidFill>
              <a:schemeClr val="tx1"/>
            </a:solidFill>
          </a:ln>
        </p:spPr>
      </p:pic>
      <p:pic>
        <p:nvPicPr>
          <p:cNvPr id="13" name="図 12">
            <a:extLst>
              <a:ext uri="{FF2B5EF4-FFF2-40B4-BE49-F238E27FC236}">
                <a16:creationId xmlns:a16="http://schemas.microsoft.com/office/drawing/2014/main" id="{15256C98-2D67-400F-BB5F-9B9F9C3B2A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0294" y="4363972"/>
            <a:ext cx="1836589" cy="1836589"/>
          </a:xfrm>
          <a:prstGeom prst="rect">
            <a:avLst/>
          </a:prstGeom>
          <a:ln w="15875">
            <a:solidFill>
              <a:schemeClr val="tx1"/>
            </a:solidFill>
          </a:ln>
        </p:spPr>
      </p:pic>
      <p:sp>
        <p:nvSpPr>
          <p:cNvPr id="14" name="テキスト ボックス 13">
            <a:extLst>
              <a:ext uri="{FF2B5EF4-FFF2-40B4-BE49-F238E27FC236}">
                <a16:creationId xmlns:a16="http://schemas.microsoft.com/office/drawing/2014/main" id="{AB2D2824-85D8-4D02-934D-27C8CC4ED3AE}"/>
              </a:ext>
            </a:extLst>
          </p:cNvPr>
          <p:cNvSpPr txBox="1"/>
          <p:nvPr/>
        </p:nvSpPr>
        <p:spPr>
          <a:xfrm>
            <a:off x="3093667" y="2536780"/>
            <a:ext cx="461665" cy="2868460"/>
          </a:xfrm>
          <a:prstGeom prst="rect">
            <a:avLst/>
          </a:prstGeom>
          <a:noFill/>
        </p:spPr>
        <p:txBody>
          <a:bodyPr vert="eaVert" wrap="square" rtlCol="0">
            <a:spAutoFit/>
          </a:bodyPr>
          <a:lstStyle/>
          <a:p>
            <a:r>
              <a:rPr kumimoji="1" lang="ja-JP" altLang="en-US" dirty="0"/>
              <a:t>静止環境</a:t>
            </a:r>
          </a:p>
        </p:txBody>
      </p:sp>
      <p:sp>
        <p:nvSpPr>
          <p:cNvPr id="15" name="テキスト ボックス 14">
            <a:extLst>
              <a:ext uri="{FF2B5EF4-FFF2-40B4-BE49-F238E27FC236}">
                <a16:creationId xmlns:a16="http://schemas.microsoft.com/office/drawing/2014/main" id="{A739EF2A-53DD-4AC2-99A5-92564956FFAF}"/>
              </a:ext>
            </a:extLst>
          </p:cNvPr>
          <p:cNvSpPr txBox="1"/>
          <p:nvPr/>
        </p:nvSpPr>
        <p:spPr>
          <a:xfrm>
            <a:off x="1131593" y="4739165"/>
            <a:ext cx="461665" cy="1085848"/>
          </a:xfrm>
          <a:prstGeom prst="rect">
            <a:avLst/>
          </a:prstGeom>
          <a:noFill/>
        </p:spPr>
        <p:txBody>
          <a:bodyPr vert="eaVert" wrap="square" rtlCol="0">
            <a:spAutoFit/>
          </a:bodyPr>
          <a:lstStyle/>
          <a:p>
            <a:r>
              <a:rPr kumimoji="1" lang="ja-JP" altLang="en-US" dirty="0"/>
              <a:t>走行環境</a:t>
            </a:r>
          </a:p>
        </p:txBody>
      </p:sp>
    </p:spTree>
    <p:extLst>
      <p:ext uri="{BB962C8B-B14F-4D97-AF65-F5344CB8AC3E}">
        <p14:creationId xmlns:p14="http://schemas.microsoft.com/office/powerpoint/2010/main" val="94918055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1978</TotalTime>
  <Words>1326</Words>
  <Application>Microsoft Office PowerPoint</Application>
  <PresentationFormat>画面に合わせる (4:3)</PresentationFormat>
  <Paragraphs>257</Paragraphs>
  <Slides>20</Slides>
  <Notes>3</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游ゴシック</vt:lpstr>
      <vt:lpstr>Arial</vt:lpstr>
      <vt:lpstr>Calibri</vt:lpstr>
      <vt:lpstr>Calibri Light</vt:lpstr>
      <vt:lpstr>Verdana</vt:lpstr>
      <vt:lpstr>Wingdings</vt:lpstr>
      <vt:lpstr>Office テーマ</vt:lpstr>
      <vt:lpstr>高速移動する送信光源を 追尾するアルゴリズムの 構築と実験</vt:lpstr>
      <vt:lpstr>研究背景：ITS可視光通信</vt:lpstr>
      <vt:lpstr>研究背景：可視光通信</vt:lpstr>
      <vt:lpstr>研究背景：可視光通信の手順</vt:lpstr>
      <vt:lpstr>研究目的</vt:lpstr>
      <vt:lpstr>研究内容</vt:lpstr>
      <vt:lpstr>実験内容</vt:lpstr>
      <vt:lpstr>撮影実験</vt:lpstr>
      <vt:lpstr>撮影画像</vt:lpstr>
      <vt:lpstr>先行研究：LEDアレイ捕捉プログラム</vt:lpstr>
      <vt:lpstr>先行研究：特徴量の調査</vt:lpstr>
      <vt:lpstr>先行研究：時空間断面画像</vt:lpstr>
      <vt:lpstr>2つの特徴量の評価</vt:lpstr>
      <vt:lpstr>解析結果：特徴量</vt:lpstr>
      <vt:lpstr>解析結果：特徴量</vt:lpstr>
      <vt:lpstr>解析結果：時空間断面画像</vt:lpstr>
      <vt:lpstr>ノイズの除去方法を考察</vt:lpstr>
      <vt:lpstr>まとめと課題</vt:lpstr>
      <vt:lpstr>全体のまとめ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中村 建翔</dc:creator>
  <cp:lastModifiedBy>中村 建翔</cp:lastModifiedBy>
  <cp:revision>124</cp:revision>
  <dcterms:created xsi:type="dcterms:W3CDTF">2021-06-04T04:13:52Z</dcterms:created>
  <dcterms:modified xsi:type="dcterms:W3CDTF">2021-09-15T20:30:13Z</dcterms:modified>
</cp:coreProperties>
</file>