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645" y="745624"/>
            <a:ext cx="3396615" cy="975994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1250"/>
              </a:spcBef>
            </a:pPr>
            <a:r>
              <a:rPr dirty="0" sz="2000" spc="-5">
                <a:latin typeface="Calibri"/>
                <a:cs typeface="Calibri"/>
              </a:rPr>
              <a:t>Project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000" spc="-10">
                <a:latin typeface="Times New Roman"/>
                <a:cs typeface="Times New Roman"/>
              </a:rPr>
              <a:t>Analysis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Retention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6232" y="2362326"/>
            <a:ext cx="2385060" cy="6007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Submitted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 </a:t>
            </a:r>
            <a:r>
              <a:rPr dirty="0" sz="1400">
                <a:latin typeface="Times New Roman"/>
                <a:cs typeface="Times New Roman"/>
              </a:rPr>
              <a:t>Shubham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Nagpal</a:t>
            </a:r>
            <a:endParaRPr sz="14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180"/>
              </a:spcBef>
            </a:pPr>
            <a:r>
              <a:rPr dirty="0" sz="1400" spc="-10">
                <a:latin typeface="Times New Roman"/>
                <a:cs typeface="Times New Roman"/>
              </a:rPr>
              <a:t>Submitted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–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Mohd Kashif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952490" cy="78079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AutoNum type="arabicPeriod" startAt="9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Expedient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request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5">
                <a:latin typeface="Times New Roman"/>
                <a:cs typeface="Times New Roman"/>
              </a:rPr>
              <a:t>Security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clients'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80"/>
              </a:spcBef>
              <a:buAutoNum type="arabicPeriod" startAt="9"/>
              <a:tabLst>
                <a:tab pos="281305" algn="l"/>
              </a:tabLst>
            </a:pPr>
            <a:r>
              <a:rPr dirty="0" sz="1400" spc="-5">
                <a:latin typeface="Times New Roman"/>
                <a:cs typeface="Times New Roman"/>
              </a:rPr>
              <a:t>Security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monetary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5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Seen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Reliability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Presence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help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multi-channel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Longer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signed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(advancement,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deals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period)</a:t>
            </a:r>
            <a:endParaRPr sz="1400">
              <a:latin typeface="Times New Roman"/>
              <a:cs typeface="Times New Roman"/>
            </a:endParaRPr>
          </a:p>
          <a:p>
            <a:pPr marL="12700" marR="364490">
              <a:lnSpc>
                <a:spcPct val="110000"/>
              </a:lnSpc>
              <a:spcBef>
                <a:spcPts val="1010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Longer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illustrations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photographs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(advancement,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deals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period)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80"/>
              </a:spcBef>
              <a:buAutoNum type="arabicPeriod" startAt="9"/>
              <a:tabLst>
                <a:tab pos="281305" algn="l"/>
              </a:tabLst>
            </a:pPr>
            <a:r>
              <a:rPr dirty="0" sz="1400" spc="-15">
                <a:latin typeface="Times New Roman"/>
                <a:cs typeface="Times New Roman"/>
              </a:rPr>
              <a:t>Late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announcement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(advancement,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period)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Longer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stacking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(advancement,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period)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50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Restricted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method</a:t>
            </a:r>
            <a:r>
              <a:rPr dirty="0" sz="1400" spc="5">
                <a:latin typeface="Times New Roman"/>
                <a:cs typeface="Times New Roman"/>
              </a:rPr>
              <a:t> of </a:t>
            </a:r>
            <a:r>
              <a:rPr dirty="0" sz="1400" spc="-5">
                <a:latin typeface="Times New Roman"/>
                <a:cs typeface="Times New Roman"/>
              </a:rPr>
              <a:t>installment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(advancement,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period)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80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Longer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 </a:t>
            </a:r>
            <a:r>
              <a:rPr dirty="0" sz="1400" spc="-10">
                <a:latin typeface="Times New Roman"/>
                <a:cs typeface="Times New Roman"/>
              </a:rPr>
              <a:t>period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Change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site/Application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Incessant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interruption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moving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next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80"/>
              </a:spcBef>
              <a:buAutoNum type="arabicPeriod" startAt="9"/>
              <a:tabLst>
                <a:tab pos="281305" algn="l"/>
              </a:tabLst>
            </a:pPr>
            <a:r>
              <a:rPr dirty="0" sz="1400" spc="-15">
                <a:latin typeface="Times New Roman"/>
                <a:cs typeface="Times New Roman"/>
              </a:rPr>
              <a:t>Site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pretty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proficient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past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50"/>
              </a:spcBef>
              <a:buAutoNum type="arabicPeriod" startAt="9"/>
              <a:tabLst>
                <a:tab pos="281305" algn="l"/>
              </a:tabLst>
            </a:pPr>
            <a:r>
              <a:rPr dirty="0" sz="1400" spc="-10">
                <a:latin typeface="Times New Roman"/>
                <a:cs typeface="Times New Roman"/>
              </a:rPr>
              <a:t>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web-based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retailer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could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prescribe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companion?</a:t>
            </a:r>
            <a:endParaRPr sz="1400">
              <a:latin typeface="Times New Roman"/>
              <a:cs typeface="Times New Roman"/>
            </a:endParaRPr>
          </a:p>
          <a:p>
            <a:pPr marL="12700" marR="350520">
              <a:lnSpc>
                <a:spcPct val="110200"/>
              </a:lnSpc>
              <a:spcBef>
                <a:spcPts val="1005"/>
              </a:spcBef>
            </a:pPr>
            <a:r>
              <a:rPr dirty="0" sz="1400" spc="-5">
                <a:latin typeface="Times New Roman"/>
                <a:cs typeface="Times New Roman"/>
              </a:rPr>
              <a:t>33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Venture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Report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Examination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Maintenance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business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Area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500"/>
              </a:lnSpc>
              <a:spcBef>
                <a:spcPts val="1000"/>
              </a:spcBef>
            </a:pP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64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Flipkart.com,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Paytm.com,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Myntra.com,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Snapdeal.com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difficult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utilize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However,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generally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assuming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count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plot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simple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to-utilize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got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exclusively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Position.</a:t>
            </a:r>
            <a:endParaRPr sz="1400">
              <a:latin typeface="Times New Roman"/>
              <a:cs typeface="Times New Roman"/>
            </a:endParaRPr>
          </a:p>
          <a:p>
            <a:pPr marL="12700" marR="304165">
              <a:lnSpc>
                <a:spcPct val="111400"/>
              </a:lnSpc>
              <a:spcBef>
                <a:spcPts val="96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87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clients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Amazon.in,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Flipkart.com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Visual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engaging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website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page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format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large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players.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50585" cy="822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0525">
              <a:lnSpc>
                <a:spcPct val="110000"/>
              </a:lnSpc>
              <a:spcBef>
                <a:spcPts val="10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Around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indicated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125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individuals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Amazon.in,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Flipkart.com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gives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wide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assortment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proposition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 </a:t>
            </a:r>
            <a:r>
              <a:rPr dirty="0" sz="1400" spc="-15">
                <a:latin typeface="Times New Roman"/>
                <a:cs typeface="Times New Roman"/>
              </a:rPr>
              <a:t>item.</a:t>
            </a:r>
            <a:endParaRPr sz="1400">
              <a:latin typeface="Times New Roman"/>
              <a:cs typeface="Times New Roman"/>
            </a:endParaRPr>
          </a:p>
          <a:p>
            <a:pPr marL="12700" marR="36830">
              <a:lnSpc>
                <a:spcPct val="110000"/>
              </a:lnSpc>
              <a:spcBef>
                <a:spcPts val="101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definitely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know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50.2%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Emphatically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over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giving </a:t>
            </a:r>
            <a:r>
              <a:rPr dirty="0" sz="1400" spc="5">
                <a:latin typeface="Times New Roman"/>
                <a:cs typeface="Times New Roman"/>
              </a:rPr>
              <a:t>total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applicable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item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100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client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Amazon.in,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Flipkart.com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gives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total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contrast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others.</a:t>
            </a:r>
            <a:endParaRPr sz="1400">
              <a:latin typeface="Times New Roman"/>
              <a:cs typeface="Times New Roman"/>
            </a:endParaRPr>
          </a:p>
          <a:p>
            <a:pPr marL="12700" marR="128905">
              <a:lnSpc>
                <a:spcPct val="110000"/>
              </a:lnSpc>
              <a:spcBef>
                <a:spcPts val="1010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Beforehand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know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42.8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%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unequivocally 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41.6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%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over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stacking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handling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Here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individuals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believe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stacking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velocity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quickest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while </a:t>
            </a:r>
            <a:r>
              <a:rPr dirty="0" sz="1400" spc="-5">
                <a:latin typeface="Times New Roman"/>
                <a:cs typeface="Times New Roman"/>
              </a:rPr>
              <a:t> Flipkart.com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slowest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stack.</a:t>
            </a:r>
            <a:endParaRPr sz="14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1175"/>
              </a:spcBef>
              <a:buChar char="•"/>
              <a:tabLst>
                <a:tab pos="119380" algn="l"/>
              </a:tabLst>
            </a:pPr>
            <a:r>
              <a:rPr dirty="0" sz="1400" spc="-20">
                <a:latin typeface="Times New Roman"/>
                <a:cs typeface="Times New Roman"/>
              </a:rPr>
              <a:t>As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far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Unwavering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quality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again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Amazon </a:t>
            </a:r>
            <a:r>
              <a:rPr dirty="0" sz="1400" spc="-5">
                <a:latin typeface="Times New Roman"/>
                <a:cs typeface="Times New Roman"/>
              </a:rPr>
              <a:t>top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rundown.</a:t>
            </a:r>
            <a:endParaRPr sz="1400">
              <a:latin typeface="Times New Roman"/>
              <a:cs typeface="Times New Roman"/>
            </a:endParaRPr>
          </a:p>
          <a:p>
            <a:pPr marL="12700" marR="70485">
              <a:lnSpc>
                <a:spcPct val="110000"/>
              </a:lnSpc>
              <a:spcBef>
                <a:spcPts val="1010"/>
              </a:spcBef>
              <a:buChar char="•"/>
              <a:tabLst>
                <a:tab pos="119380" algn="l"/>
              </a:tabLst>
            </a:pP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individuals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likewise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imagine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tops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graph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buy </a:t>
            </a:r>
            <a:r>
              <a:rPr dirty="0" sz="1400" spc="-5">
                <a:latin typeface="Times New Roman"/>
                <a:cs typeface="Times New Roman"/>
              </a:rPr>
              <a:t>process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contrast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others.</a:t>
            </a:r>
            <a:endParaRPr sz="1400">
              <a:latin typeface="Times New Roman"/>
              <a:cs typeface="Times New Roman"/>
            </a:endParaRPr>
          </a:p>
          <a:p>
            <a:pPr marL="12700" marR="782320">
              <a:lnSpc>
                <a:spcPct val="110100"/>
              </a:lnSpc>
              <a:spcBef>
                <a:spcPts val="1005"/>
              </a:spcBef>
              <a:buChar char="•"/>
              <a:tabLst>
                <a:tab pos="122555" algn="l"/>
              </a:tabLst>
            </a:pPr>
            <a:r>
              <a:rPr dirty="0" sz="1400" spc="-15">
                <a:latin typeface="Times New Roman"/>
                <a:cs typeface="Times New Roman"/>
              </a:rPr>
              <a:t>Larger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believe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Flipkart.com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few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installment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choices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contrast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others.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005"/>
              </a:spcBef>
              <a:buChar char="•"/>
              <a:tabLst>
                <a:tab pos="119380" algn="l"/>
              </a:tabLst>
            </a:pPr>
            <a:r>
              <a:rPr dirty="0" sz="1400" spc="-10">
                <a:latin typeface="Times New Roman"/>
                <a:cs typeface="Times New Roman"/>
              </a:rPr>
              <a:t>Safe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conveyance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particularly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regarding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buy.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superior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other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stage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Flipkart.com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terrible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among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concerning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•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definitely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Realize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over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90%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assurance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protection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significant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them.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5">
                <a:latin typeface="Times New Roman"/>
                <a:cs typeface="Times New Roman"/>
              </a:rPr>
              <a:t> of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trust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-10">
                <a:latin typeface="Times New Roman"/>
                <a:cs typeface="Times New Roman"/>
              </a:rPr>
              <a:t> other </a:t>
            </a:r>
            <a:r>
              <a:rPr dirty="0" sz="1400" spc="-5">
                <a:latin typeface="Times New Roman"/>
                <a:cs typeface="Times New Roman"/>
              </a:rPr>
              <a:t> shopping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stage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Protection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clients'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data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•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Larger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trust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Amazon.in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followed</a:t>
            </a:r>
            <a:r>
              <a:rPr dirty="0" sz="1400" spc="5">
                <a:latin typeface="Times New Roman"/>
                <a:cs typeface="Times New Roman"/>
              </a:rPr>
              <a:t> by </a:t>
            </a:r>
            <a:r>
              <a:rPr dirty="0" sz="1400" spc="-5">
                <a:latin typeface="Times New Roman"/>
                <a:cs typeface="Times New Roman"/>
              </a:rPr>
              <a:t>Flipkart.in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 </a:t>
            </a:r>
            <a:r>
              <a:rPr dirty="0" sz="1400" spc="-5">
                <a:latin typeface="Times New Roman"/>
                <a:cs typeface="Times New Roman"/>
              </a:rPr>
              <a:t>Security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their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monetary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additionally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people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groups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installment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Paytm.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19240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Amazon.com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400" spc="-10">
                <a:latin typeface="Times New Roman"/>
                <a:cs typeface="Times New Roman"/>
              </a:rPr>
              <a:t>Regions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additional improvement:</a:t>
            </a:r>
            <a:endParaRPr sz="1400">
              <a:latin typeface="Times New Roman"/>
              <a:cs typeface="Times New Roman"/>
            </a:endParaRPr>
          </a:p>
          <a:p>
            <a:pPr lvl="1" marL="469900" marR="42545" indent="-229235">
              <a:lnSpc>
                <a:spcPct val="110100"/>
              </a:lnSpc>
              <a:spcBef>
                <a:spcPts val="985"/>
              </a:spcBef>
              <a:buFont typeface="Times New Roman"/>
              <a:buAutoNum type="arabicPeriod"/>
              <a:tabLst>
                <a:tab pos="515620" algn="l"/>
                <a:tab pos="51625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During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attempt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unsettling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influence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free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5">
                <a:latin typeface="Times New Roman"/>
                <a:cs typeface="Times New Roman"/>
              </a:rPr>
              <a:t>Give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greater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installment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choices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Attempt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ahead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schedule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Decrease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conveyance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season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 </a:t>
            </a:r>
            <a:r>
              <a:rPr dirty="0" sz="1400" spc="-10">
                <a:latin typeface="Times New Roman"/>
                <a:cs typeface="Times New Roman"/>
              </a:rPr>
              <a:t>input</a:t>
            </a:r>
            <a:r>
              <a:rPr dirty="0" sz="1400" spc="5">
                <a:latin typeface="Times New Roman"/>
                <a:cs typeface="Times New Roman"/>
              </a:rPr>
              <a:t> 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17565" cy="77146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515620" indent="-274955">
              <a:lnSpc>
                <a:spcPct val="100000"/>
              </a:lnSpc>
              <a:spcBef>
                <a:spcPts val="270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Helpful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utilize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furthermore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decent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shopping.</a:t>
            </a:r>
            <a:endParaRPr sz="1400">
              <a:latin typeface="Times New Roman"/>
              <a:cs typeface="Times New Roman"/>
            </a:endParaRPr>
          </a:p>
          <a:p>
            <a:pPr marL="515620" indent="-274955">
              <a:lnSpc>
                <a:spcPct val="100000"/>
              </a:lnSpc>
              <a:spcBef>
                <a:spcPts val="165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Quick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marL="515620" indent="-274955">
              <a:lnSpc>
                <a:spcPct val="100000"/>
              </a:lnSpc>
              <a:spcBef>
                <a:spcPts val="170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Accessibility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complete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marL="515620" indent="-274955">
              <a:lnSpc>
                <a:spcPct val="100000"/>
              </a:lnSpc>
              <a:spcBef>
                <a:spcPts val="170"/>
              </a:spcBef>
              <a:buAutoNum type="arabicPeriod" startAt="6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Presence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help</a:t>
            </a:r>
            <a:r>
              <a:rPr dirty="0" sz="1400">
                <a:latin typeface="Times New Roman"/>
                <a:cs typeface="Times New Roman"/>
              </a:rPr>
              <a:t> through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multi-channels.</a:t>
            </a:r>
            <a:endParaRPr sz="1400">
              <a:latin typeface="Times New Roman"/>
              <a:cs typeface="Times New Roman"/>
            </a:endParaRPr>
          </a:p>
          <a:p>
            <a:pPr marL="515620" indent="-274955">
              <a:lnSpc>
                <a:spcPct val="100000"/>
              </a:lnSpc>
              <a:spcBef>
                <a:spcPts val="190"/>
              </a:spcBef>
              <a:buAutoNum type="arabicPeriod" startAt="6"/>
              <a:tabLst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reliability.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1924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Flipkart.com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400" spc="-10">
                <a:latin typeface="Times New Roman"/>
                <a:cs typeface="Times New Roman"/>
              </a:rPr>
              <a:t>Regions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additional improvement: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Attempt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right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Diminish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conveyance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season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lvl="1" marL="469900" marR="78105" indent="-229235">
              <a:lnSpc>
                <a:spcPts val="1850"/>
              </a:lnSpc>
              <a:spcBef>
                <a:spcPts val="9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Flipkart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Amazon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nearly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similar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criticisms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 changing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rates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contrast.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indicated</a:t>
            </a:r>
            <a:r>
              <a:rPr dirty="0" sz="1400" spc="5">
                <a:latin typeface="Times New Roman"/>
                <a:cs typeface="Times New Roman"/>
              </a:rPr>
              <a:t> 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input</a:t>
            </a:r>
            <a:r>
              <a:rPr dirty="0" sz="1400" spc="5">
                <a:latin typeface="Times New Roman"/>
                <a:cs typeface="Times New Roman"/>
              </a:rPr>
              <a:t> by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client: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Helpful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utilize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furthermore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decent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Quick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Accessibility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items.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Presence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help</a:t>
            </a:r>
            <a:r>
              <a:rPr dirty="0" sz="1400">
                <a:latin typeface="Times New Roman"/>
                <a:cs typeface="Times New Roman"/>
              </a:rPr>
              <a:t> through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multi-channels.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application,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dependability.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16255" algn="l"/>
              </a:tabLst>
            </a:pPr>
            <a:r>
              <a:rPr dirty="0" sz="1400" spc="-15">
                <a:latin typeface="Times New Roman"/>
                <a:cs typeface="Times New Roman"/>
              </a:rPr>
              <a:t>Wild</a:t>
            </a:r>
            <a:r>
              <a:rPr dirty="0" sz="1400" spc="-5">
                <a:latin typeface="Times New Roman"/>
                <a:cs typeface="Times New Roman"/>
              </a:rPr>
              <a:t> assortment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items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 spc="-10">
                <a:latin typeface="Times New Roman"/>
                <a:cs typeface="Times New Roman"/>
              </a:rPr>
              <a:t>offer.</a:t>
            </a:r>
            <a:endParaRPr sz="1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180"/>
              </a:spcBef>
              <a:buFont typeface="Times New Roman"/>
              <a:buAutoNum type="arabicPeriod" startAt="3"/>
              <a:tabLst>
                <a:tab pos="189865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Myntra.com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Regions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additional improvement:</a:t>
            </a:r>
            <a:endParaRPr sz="1400">
              <a:latin typeface="Times New Roman"/>
              <a:cs typeface="Times New Roman"/>
            </a:endParaRPr>
          </a:p>
          <a:p>
            <a:pPr lvl="1" marL="469900" marR="5080" indent="-229235">
              <a:lnSpc>
                <a:spcPct val="110000"/>
              </a:lnSpc>
              <a:buFont typeface="Times New Roman"/>
              <a:buAutoNum type="arabicPeriod"/>
              <a:tabLst>
                <a:tab pos="515620" algn="l"/>
                <a:tab pos="51625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During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advancements,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attempt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unsettling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influence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free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Attempt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ahead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schedule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Decrease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conveyance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season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advancements.</a:t>
            </a:r>
            <a:endParaRPr sz="14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 criticism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client: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Helpful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utilize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furthermore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decent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5">
                <a:latin typeface="Times New Roman"/>
                <a:cs typeface="Times New Roman"/>
              </a:rPr>
              <a:t>Accessibility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few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installment </a:t>
            </a:r>
            <a:r>
              <a:rPr dirty="0" sz="1400" spc="-10">
                <a:latin typeface="Times New Roman"/>
                <a:cs typeface="Times New Roman"/>
              </a:rPr>
              <a:t>choices.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Quicker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conveyance.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15620" algn="l"/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Complete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accessible.</a:t>
            </a:r>
            <a:endParaRPr sz="1400">
              <a:latin typeface="Times New Roman"/>
              <a:cs typeface="Times New Roman"/>
            </a:endParaRPr>
          </a:p>
          <a:p>
            <a:pPr lvl="1" marL="515620" indent="-27495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516255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reliability.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713"/>
            <a:ext cx="5725795" cy="70523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87045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241300" marR="73025" indent="-229235">
              <a:lnSpc>
                <a:spcPct val="110100"/>
              </a:lnSpc>
              <a:spcBef>
                <a:spcPts val="1080"/>
              </a:spcBef>
              <a:buAutoNum type="arabicPeriod"/>
              <a:tabLst>
                <a:tab pos="241935" algn="l"/>
              </a:tabLst>
            </a:pPr>
            <a:r>
              <a:rPr dirty="0" sz="1400" spc="-10">
                <a:latin typeface="Times New Roman"/>
                <a:cs typeface="Times New Roman"/>
              </a:rPr>
              <a:t>Solid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proposal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organizations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Don't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spend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cash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over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virtual </a:t>
            </a:r>
            <a:r>
              <a:rPr dirty="0" sz="1400" spc="-5">
                <a:latin typeface="Times New Roman"/>
                <a:cs typeface="Times New Roman"/>
              </a:rPr>
              <a:t> entertainment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promoting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Show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Adverts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Computerized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Advertising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effort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rather</a:t>
            </a:r>
            <a:r>
              <a:rPr dirty="0" sz="1400">
                <a:latin typeface="Times New Roman"/>
                <a:cs typeface="Times New Roman"/>
              </a:rPr>
              <a:t> than</a:t>
            </a:r>
            <a:r>
              <a:rPr dirty="0" sz="1400" spc="-10">
                <a:latin typeface="Times New Roman"/>
                <a:cs typeface="Times New Roman"/>
              </a:rPr>
              <a:t> 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attention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design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Email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Promoting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successful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prior.</a:t>
            </a:r>
            <a:endParaRPr sz="1400">
              <a:latin typeface="Times New Roman"/>
              <a:cs typeface="Times New Roman"/>
            </a:endParaRPr>
          </a:p>
          <a:p>
            <a:pPr marL="241300" marR="83820" indent="-229235">
              <a:lnSpc>
                <a:spcPts val="1870"/>
              </a:lnSpc>
              <a:spcBef>
                <a:spcPts val="70"/>
              </a:spcBef>
              <a:buFont typeface="Times New Roman"/>
              <a:buAutoNum type="arabicPeriod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Complete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depiction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fundamental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settling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choice.</a:t>
            </a:r>
            <a:endParaRPr sz="14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both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orientation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inclination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shopping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less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prominent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 spc="-5">
                <a:latin typeface="Times New Roman"/>
                <a:cs typeface="Times New Roman"/>
              </a:rPr>
              <a:t>than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51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years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age.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0000"/>
              </a:lnSpc>
              <a:buFont typeface="Times New Roman"/>
              <a:buAutoNum type="arabicPeriod" startAt="4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1400" spc="-2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proficiently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likewise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central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point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0">
                <a:latin typeface="Times New Roman"/>
                <a:cs typeface="Times New Roman"/>
              </a:rPr>
              <a:t> assists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encountering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75"/>
              </a:spcBef>
            </a:pPr>
            <a:r>
              <a:rPr dirty="0" sz="1400" spc="-5">
                <a:latin typeface="Times New Roman"/>
                <a:cs typeface="Times New Roman"/>
              </a:rPr>
              <a:t>while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same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shopping.</a:t>
            </a:r>
            <a:endParaRPr sz="14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165"/>
              </a:spcBef>
              <a:buAutoNum type="arabicPeriod" startAt="5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Around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half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forsake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truck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because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elective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proposition</a:t>
            </a:r>
            <a:endParaRPr sz="1400">
              <a:latin typeface="Times New Roman"/>
              <a:cs typeface="Times New Roman"/>
            </a:endParaRPr>
          </a:p>
          <a:p>
            <a:pPr marL="241300" marR="180340">
              <a:lnSpc>
                <a:spcPct val="110000"/>
              </a:lnSpc>
              <a:spcBef>
                <a:spcPts val="25"/>
              </a:spcBef>
            </a:pP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clear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explanation.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Another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normal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explanation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promotion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code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not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pertinent</a:t>
            </a:r>
            <a:r>
              <a:rPr dirty="0" sz="1400" spc="5">
                <a:latin typeface="Times New Roman"/>
                <a:cs typeface="Times New Roman"/>
              </a:rPr>
              <a:t> 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specific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item.</a:t>
            </a:r>
            <a:endParaRPr sz="1400">
              <a:latin typeface="Times New Roman"/>
              <a:cs typeface="Times New Roman"/>
            </a:endParaRPr>
          </a:p>
          <a:p>
            <a:pPr marL="241300" marR="398145" indent="-229235">
              <a:lnSpc>
                <a:spcPct val="110000"/>
              </a:lnSpc>
              <a:buFont typeface="Times New Roman"/>
              <a:buAutoNum type="arabicPeriod" startAt="6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1400" spc="-5">
                <a:latin typeface="Times New Roman"/>
                <a:cs typeface="Times New Roman"/>
              </a:rPr>
              <a:t>Paytm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Snapdeal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unfortunate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administrations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parcel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degree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additional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improvement.</a:t>
            </a:r>
            <a:endParaRPr sz="1400">
              <a:latin typeface="Times New Roman"/>
              <a:cs typeface="Times New Roman"/>
            </a:endParaRPr>
          </a:p>
          <a:p>
            <a:pPr marL="241300" marR="270510" indent="-229235">
              <a:lnSpc>
                <a:spcPct val="110000"/>
              </a:lnSpc>
              <a:buFont typeface="Times New Roman"/>
              <a:buAutoNum type="arabicPeriod" startAt="6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Amazon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Flipkart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standing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best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market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skilled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benefits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around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contender.</a:t>
            </a:r>
            <a:endParaRPr sz="1400">
              <a:latin typeface="Times New Roman"/>
              <a:cs typeface="Times New Roman"/>
            </a:endParaRPr>
          </a:p>
          <a:p>
            <a:pPr marL="241300" marR="307340" indent="-229235">
              <a:lnSpc>
                <a:spcPts val="1870"/>
              </a:lnSpc>
              <a:spcBef>
                <a:spcPts val="75"/>
              </a:spcBef>
              <a:buFont typeface="Times New Roman"/>
              <a:buAutoNum type="arabicPeriod" startAt="6"/>
              <a:tabLst>
                <a:tab pos="287020" algn="l"/>
                <a:tab pos="287655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Generally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light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fact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helpful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adaptable,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individuals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favor</a:t>
            </a:r>
            <a:r>
              <a:rPr dirty="0" sz="1400" spc="-5">
                <a:latin typeface="Times New Roman"/>
                <a:cs typeface="Times New Roman"/>
              </a:rPr>
              <a:t> web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shopping.</a:t>
            </a:r>
            <a:endParaRPr sz="14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75"/>
              </a:spcBef>
              <a:buAutoNum type="arabicPeriod" startAt="6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Individuals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additional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3-4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years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 spc="-10">
                <a:latin typeface="Times New Roman"/>
                <a:cs typeface="Times New Roman"/>
              </a:rPr>
              <a:t>ones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 regularly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shops.</a:t>
            </a:r>
            <a:endParaRPr sz="1400">
              <a:latin typeface="Times New Roman"/>
              <a:cs typeface="Times New Roman"/>
            </a:endParaRPr>
          </a:p>
          <a:p>
            <a:pPr algn="just" marL="241300" marR="219075" indent="-229235">
              <a:lnSpc>
                <a:spcPts val="1850"/>
              </a:lnSpc>
              <a:spcBef>
                <a:spcPts val="90"/>
              </a:spcBef>
              <a:buAutoNum type="arabicPeriod" startAt="10"/>
              <a:tabLst>
                <a:tab pos="241935" algn="l"/>
              </a:tabLst>
            </a:pPr>
            <a:r>
              <a:rPr dirty="0" sz="1400" spc="-10">
                <a:latin typeface="Times New Roman"/>
                <a:cs typeface="Times New Roman"/>
              </a:rPr>
              <a:t>We </a:t>
            </a:r>
            <a:r>
              <a:rPr dirty="0" sz="1400" spc="-5">
                <a:latin typeface="Times New Roman"/>
                <a:cs typeface="Times New Roman"/>
              </a:rPr>
              <a:t>can see </a:t>
            </a:r>
            <a:r>
              <a:rPr dirty="0" sz="1400" spc="-15">
                <a:latin typeface="Times New Roman"/>
                <a:cs typeface="Times New Roman"/>
              </a:rPr>
              <a:t>that </a:t>
            </a:r>
            <a:r>
              <a:rPr dirty="0" sz="1400" spc="-5">
                <a:latin typeface="Times New Roman"/>
                <a:cs typeface="Times New Roman"/>
              </a:rPr>
              <a:t>a </a:t>
            </a:r>
            <a:r>
              <a:rPr dirty="0" sz="1400" spc="-10">
                <a:latin typeface="Times New Roman"/>
                <a:cs typeface="Times New Roman"/>
              </a:rPr>
              <a:t>large </a:t>
            </a:r>
            <a:r>
              <a:rPr dirty="0" sz="1400" spc="-5">
                <a:latin typeface="Times New Roman"/>
                <a:cs typeface="Times New Roman"/>
              </a:rPr>
              <a:t>portion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individuals, </a:t>
            </a:r>
            <a:r>
              <a:rPr dirty="0" sz="1400" spc="-5">
                <a:latin typeface="Times New Roman"/>
                <a:cs typeface="Times New Roman"/>
              </a:rPr>
              <a:t>deserted </a:t>
            </a:r>
            <a:r>
              <a:rPr dirty="0" sz="1400">
                <a:latin typeface="Times New Roman"/>
                <a:cs typeface="Times New Roman"/>
              </a:rPr>
              <a:t>them </a:t>
            </a:r>
            <a:r>
              <a:rPr dirty="0" sz="1400" spc="-5">
                <a:latin typeface="Times New Roman"/>
                <a:cs typeface="Times New Roman"/>
              </a:rPr>
              <a:t>truck as they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elective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offers</a:t>
            </a:r>
            <a:endParaRPr sz="1400">
              <a:latin typeface="Times New Roman"/>
              <a:cs typeface="Times New Roman"/>
            </a:endParaRPr>
          </a:p>
          <a:p>
            <a:pPr algn="just" marL="241300" marR="235585" indent="-229235">
              <a:lnSpc>
                <a:spcPts val="1850"/>
              </a:lnSpc>
              <a:buAutoNum type="arabicPeriod" startAt="10"/>
              <a:tabLst>
                <a:tab pos="287655" algn="l"/>
              </a:tabLst>
            </a:pPr>
            <a:r>
              <a:rPr dirty="0" sz="1400" spc="-15">
                <a:latin typeface="Times New Roman"/>
                <a:cs typeface="Times New Roman"/>
              </a:rPr>
              <a:t>To </a:t>
            </a:r>
            <a:r>
              <a:rPr dirty="0" sz="1400" spc="-10">
                <a:latin typeface="Times New Roman"/>
                <a:cs typeface="Times New Roman"/>
              </a:rPr>
              <a:t>close, </a:t>
            </a:r>
            <a:r>
              <a:rPr dirty="0" sz="1400" spc="-5">
                <a:latin typeface="Times New Roman"/>
                <a:cs typeface="Times New Roman"/>
              </a:rPr>
              <a:t>having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right </a:t>
            </a:r>
            <a:r>
              <a:rPr dirty="0" sz="1400" spc="-5">
                <a:latin typeface="Times New Roman"/>
                <a:cs typeface="Times New Roman"/>
              </a:rPr>
              <a:t>client maintenance </a:t>
            </a:r>
            <a:r>
              <a:rPr dirty="0" sz="1400" spc="-10">
                <a:latin typeface="Times New Roman"/>
                <a:cs typeface="Times New Roman"/>
              </a:rPr>
              <a:t>methodology </a:t>
            </a:r>
            <a:r>
              <a:rPr dirty="0" sz="1400">
                <a:latin typeface="Times New Roman"/>
                <a:cs typeface="Times New Roman"/>
              </a:rPr>
              <a:t>will stay </a:t>
            </a:r>
            <a:r>
              <a:rPr dirty="0" sz="1400" spc="-5">
                <a:latin typeface="Times New Roman"/>
                <a:cs typeface="Times New Roman"/>
              </a:rPr>
              <a:t>with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merchants </a:t>
            </a:r>
            <a:r>
              <a:rPr dirty="0" sz="1400" spc="-5">
                <a:latin typeface="Times New Roman"/>
                <a:cs typeface="Times New Roman"/>
              </a:rPr>
              <a:t>developing assuming </a:t>
            </a:r>
            <a:r>
              <a:rPr dirty="0" sz="1400">
                <a:latin typeface="Times New Roman"/>
                <a:cs typeface="Times New Roman"/>
              </a:rPr>
              <a:t>they </a:t>
            </a:r>
            <a:r>
              <a:rPr dirty="0" sz="1400" spc="-5">
                <a:latin typeface="Times New Roman"/>
                <a:cs typeface="Times New Roman"/>
              </a:rPr>
              <a:t>know </a:t>
            </a:r>
            <a:r>
              <a:rPr dirty="0" sz="1400" spc="-15">
                <a:latin typeface="Times New Roman"/>
                <a:cs typeface="Times New Roman"/>
              </a:rPr>
              <a:t>how </a:t>
            </a:r>
            <a:r>
              <a:rPr dirty="0" sz="1400" spc="-5">
                <a:latin typeface="Times New Roman"/>
                <a:cs typeface="Times New Roman"/>
              </a:rPr>
              <a:t>to exploit </a:t>
            </a:r>
            <a:r>
              <a:rPr dirty="0" sz="1400" spc="-15">
                <a:latin typeface="Times New Roman"/>
                <a:cs typeface="Times New Roman"/>
              </a:rPr>
              <a:t>it. </a:t>
            </a:r>
            <a:r>
              <a:rPr dirty="0" sz="1400" spc="-5">
                <a:latin typeface="Times New Roman"/>
                <a:cs typeface="Times New Roman"/>
              </a:rPr>
              <a:t>Then clients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way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keep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purchasing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stuff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best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Times New Roman"/>
                <a:cs typeface="Times New Roman"/>
              </a:rPr>
              <a:t>organization.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963920" cy="80975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98425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lvl="1" marL="280670" indent="-268605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28130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Business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Issue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Outlining</a:t>
            </a:r>
            <a:endParaRPr sz="1400">
              <a:latin typeface="Times New Roman"/>
              <a:cs typeface="Times New Roman"/>
            </a:endParaRPr>
          </a:p>
          <a:p>
            <a:pPr marL="12700" marR="40005">
              <a:lnSpc>
                <a:spcPct val="95900"/>
              </a:lnSpc>
              <a:spcBef>
                <a:spcPts val="960"/>
              </a:spcBef>
            </a:pPr>
            <a:r>
              <a:rPr dirty="0" sz="1400" spc="-5">
                <a:latin typeface="Times New Roman"/>
                <a:cs typeface="Times New Roman"/>
              </a:rPr>
              <a:t>Consumer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loyalty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arisen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quite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possibly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element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ensure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store;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energizer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procurement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repurchase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aims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steadfastness.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extensive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audit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writing,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speculations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completed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propose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initiation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maintenance.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Five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 </a:t>
            </a:r>
            <a:r>
              <a:rPr dirty="0" sz="1400" spc="-5">
                <a:latin typeface="Times New Roman"/>
                <a:cs typeface="Times New Roman"/>
              </a:rPr>
              <a:t>considerations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outcome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10">
                <a:latin typeface="Times New Roman"/>
                <a:cs typeface="Times New Roman"/>
              </a:rPr>
              <a:t> online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distinguished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as: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administration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quality,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framework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quality,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quality,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advantage.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Client </a:t>
            </a:r>
            <a:r>
              <a:rPr dirty="0" sz="1400" spc="-5">
                <a:latin typeface="Times New Roman"/>
                <a:cs typeface="Times New Roman"/>
              </a:rPr>
              <a:t> maintenance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procedures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empower</a:t>
            </a:r>
            <a:r>
              <a:rPr dirty="0" sz="1400">
                <a:latin typeface="Times New Roman"/>
                <a:cs typeface="Times New Roman"/>
              </a:rPr>
              <a:t> you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concentrate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worth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current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guarantee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you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endeavored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secure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extraordinary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client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keep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getting </a:t>
            </a:r>
            <a:r>
              <a:rPr dirty="0" sz="1400">
                <a:latin typeface="Times New Roman"/>
                <a:cs typeface="Times New Roman"/>
              </a:rPr>
              <a:t> esteem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your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Subsequently,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knowing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repurchase </a:t>
            </a:r>
            <a:r>
              <a:rPr dirty="0" sz="1400" spc="-5">
                <a:latin typeface="Times New Roman"/>
                <a:cs typeface="Times New Roman"/>
              </a:rPr>
              <a:t> expectation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Indians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online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buyers'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imperative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web-based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retailer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 India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accomplish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business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objectives.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might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additionally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prompt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foster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general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reference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model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effective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internet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retail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 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retail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relies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framework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quality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how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much </a:t>
            </a:r>
            <a:r>
              <a:rPr dirty="0" sz="1400">
                <a:latin typeface="Times New Roman"/>
                <a:cs typeface="Times New Roman"/>
              </a:rPr>
              <a:t>shopper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inspiration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values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gotten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 marL="12700" marR="43815">
              <a:lnSpc>
                <a:spcPct val="96100"/>
              </a:lnSpc>
              <a:spcBef>
                <a:spcPts val="975"/>
              </a:spcBef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exploration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besides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examined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elements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impact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rehash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goal.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mix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both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utilitarian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worth</a:t>
            </a:r>
            <a:r>
              <a:rPr dirty="0" sz="1400" spc="-15">
                <a:latin typeface="Times New Roman"/>
                <a:cs typeface="Times New Roman"/>
              </a:rPr>
              <a:t> 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libertine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qualities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expected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influence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rehash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(dependability)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emphatically.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gathered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web-based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customers.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Results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demonstrate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e-retail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achievement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factors,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-10">
                <a:latin typeface="Times New Roman"/>
                <a:cs typeface="Times New Roman"/>
              </a:rPr>
              <a:t> are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especially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basic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consumer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loyalty.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lvl="1" marL="356235" indent="-34417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687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Conceptual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Background</a:t>
            </a:r>
            <a:r>
              <a:rPr dirty="0" sz="1800" spc="-10" b="1">
                <a:latin typeface="Times New Roman"/>
                <a:cs typeface="Times New Roman"/>
              </a:rPr>
              <a:t> of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Domain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969"/>
              </a:spcBef>
            </a:pPr>
            <a:r>
              <a:rPr dirty="0" sz="1400" spc="-5">
                <a:latin typeface="Times New Roman"/>
                <a:cs typeface="Times New Roman"/>
              </a:rPr>
              <a:t>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effective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procedure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today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isn't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costeffective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profoundly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designated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ways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new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keeping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current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organization.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recognized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getting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new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costly.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securing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5">
                <a:latin typeface="Times New Roman"/>
                <a:cs typeface="Times New Roman"/>
              </a:rPr>
              <a:t>new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multiple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higher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putting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resources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into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existing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Expanded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maintenance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rehearses,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again,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found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make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five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effect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comparative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measure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markdown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capital,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driving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beneficial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relationship.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7585"/>
            <a:ext cx="5849620" cy="3557904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95700"/>
              </a:lnSpc>
              <a:spcBef>
                <a:spcPts val="165"/>
              </a:spcBef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circumstance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market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changed,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opposition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become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harder.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privilege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pick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between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numerous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suppliers.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rising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number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entertainers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market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caused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10">
                <a:latin typeface="Times New Roman"/>
                <a:cs typeface="Times New Roman"/>
              </a:rPr>
              <a:t> ascent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10">
                <a:latin typeface="Times New Roman"/>
                <a:cs typeface="Times New Roman"/>
              </a:rPr>
              <a:t> pertinence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maintenance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preparation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maintenance </a:t>
            </a:r>
            <a:r>
              <a:rPr dirty="0" sz="1400" spc="-5">
                <a:latin typeface="Times New Roman"/>
                <a:cs typeface="Times New Roman"/>
              </a:rPr>
              <a:t> process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fundamental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accomplish</a:t>
            </a:r>
            <a:r>
              <a:rPr dirty="0" sz="1400" spc="-10">
                <a:latin typeface="Times New Roman"/>
                <a:cs typeface="Times New Roman"/>
              </a:rPr>
              <a:t> 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ideal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degree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result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not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entirely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settled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cutting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edge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administration.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focuses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experience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purchasing </a:t>
            </a:r>
            <a:r>
              <a:rPr dirty="0" sz="1100" spc="1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preferred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product,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instead</a:t>
            </a:r>
            <a:r>
              <a:rPr dirty="0" sz="1100" spc="-15">
                <a:latin typeface="Times New Roman"/>
                <a:cs typeface="Times New Roman"/>
              </a:rPr>
              <a:t> of</a:t>
            </a:r>
            <a:r>
              <a:rPr dirty="0" sz="1100">
                <a:latin typeface="Times New Roman"/>
                <a:cs typeface="Times New Roman"/>
              </a:rPr>
              <a:t> 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product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itself.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600" b="1">
                <a:latin typeface="Calibri"/>
                <a:cs typeface="Calibri"/>
              </a:rPr>
              <a:t>1.3</a:t>
            </a:r>
            <a:r>
              <a:rPr dirty="0" sz="1600" spc="-5" b="1">
                <a:latin typeface="Calibri"/>
                <a:cs typeface="Calibri"/>
              </a:rPr>
              <a:t> Motivation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for</a:t>
            </a:r>
            <a:r>
              <a:rPr dirty="0" sz="1600" b="1">
                <a:latin typeface="Calibri"/>
                <a:cs typeface="Calibri"/>
              </a:rPr>
              <a:t> 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Problem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Undertaken</a:t>
            </a:r>
            <a:endParaRPr sz="1600">
              <a:latin typeface="Calibri"/>
              <a:cs typeface="Calibri"/>
            </a:endParaRPr>
          </a:p>
          <a:p>
            <a:pPr marL="12700" marR="33655">
              <a:lnSpc>
                <a:spcPct val="95700"/>
              </a:lnSpc>
              <a:spcBef>
                <a:spcPts val="1085"/>
              </a:spcBef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undertaking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 </a:t>
            </a:r>
            <a:r>
              <a:rPr dirty="0" sz="1400" spc="-10">
                <a:latin typeface="Times New Roman"/>
                <a:cs typeface="Times New Roman"/>
              </a:rPr>
              <a:t>Flip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Robo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Innovations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some 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entry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level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openness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genuine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valuable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my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range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abilities</a:t>
            </a:r>
            <a:r>
              <a:rPr dirty="0" sz="1400" spc="15">
                <a:latin typeface="Times New Roman"/>
                <a:cs typeface="Times New Roman"/>
              </a:rPr>
              <a:t> 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tackling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ongoing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issue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essential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inspiration.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primary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task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examine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whether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items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internet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business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sites.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How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could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inputs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few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negative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factors 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furthermore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subtleties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premise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variables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like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age, </a:t>
            </a:r>
            <a:r>
              <a:rPr dirty="0" sz="1400" spc="-5">
                <a:latin typeface="Times New Roman"/>
                <a:cs typeface="Times New Roman"/>
              </a:rPr>
              <a:t> orientation,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on.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6632"/>
            <a:ext cx="5731256" cy="2623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69670"/>
            <a:ext cx="5935345" cy="183642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35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 spc="-5" b="1">
                <a:latin typeface="Times New Roman"/>
                <a:cs typeface="Times New Roman"/>
              </a:rPr>
              <a:t>Analysis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Given Dataset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645"/>
              </a:lnSpc>
              <a:spcBef>
                <a:spcPts val="915"/>
              </a:spcBef>
            </a:pPr>
            <a:r>
              <a:rPr dirty="0" sz="1400" spc="-5" b="1">
                <a:latin typeface="Times New Roman"/>
                <a:cs typeface="Times New Roman"/>
              </a:rPr>
              <a:t>1)</a:t>
            </a:r>
            <a:r>
              <a:rPr dirty="0" sz="1400" spc="26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Downloading </a:t>
            </a:r>
            <a:r>
              <a:rPr dirty="0" sz="1400" spc="-15" b="1">
                <a:latin typeface="Times New Roman"/>
                <a:cs typeface="Times New Roman"/>
              </a:rPr>
              <a:t>the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469900" marR="5080">
              <a:lnSpc>
                <a:spcPts val="1610"/>
              </a:lnSpc>
              <a:spcBef>
                <a:spcPts val="80"/>
              </a:spcBef>
            </a:pP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gathered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Indian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web-based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customers.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Results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demonstrate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e-retail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achievement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factors,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particularly basic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consumer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loyalty.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two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sheets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point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point)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second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 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encoded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succeed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document.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670553"/>
            <a:ext cx="2096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2)</a:t>
            </a:r>
            <a:r>
              <a:rPr dirty="0" sz="1400" spc="27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Checking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Data</a:t>
            </a:r>
            <a:r>
              <a:rPr dirty="0" sz="1400" spc="-5" b="1">
                <a:latin typeface="Times New Roman"/>
                <a:cs typeface="Times New Roman"/>
              </a:rPr>
              <a:t> Integrity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61405"/>
            <a:ext cx="5744210" cy="14420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4"/>
              </a:spcBef>
            </a:pPr>
            <a:r>
              <a:rPr dirty="0" sz="1400" spc="-10">
                <a:latin typeface="Times New Roman"/>
                <a:cs typeface="Times New Roman"/>
              </a:rPr>
              <a:t>Before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check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integrity.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check</a:t>
            </a:r>
            <a:r>
              <a:rPr dirty="0" sz="1400" spc="5">
                <a:latin typeface="Times New Roman"/>
                <a:cs typeface="Times New Roman"/>
              </a:rPr>
              <a:t> all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columns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null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</a:pPr>
            <a:r>
              <a:rPr dirty="0" sz="1400" spc="-15" b="1">
                <a:latin typeface="Times New Roman"/>
                <a:cs typeface="Times New Roman"/>
              </a:rPr>
              <a:t>Chap</a:t>
            </a:r>
            <a:r>
              <a:rPr dirty="0" sz="1400" spc="-10" b="1">
                <a:latin typeface="Times New Roman"/>
                <a:cs typeface="Times New Roman"/>
              </a:rPr>
              <a:t> -3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analysis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 </a:t>
            </a:r>
            <a:r>
              <a:rPr dirty="0" sz="1400" spc="-5" b="1">
                <a:latin typeface="Times New Roman"/>
                <a:cs typeface="Times New Roman"/>
              </a:rPr>
              <a:t>model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40"/>
              </a:spcBef>
            </a:pPr>
            <a:r>
              <a:rPr dirty="0" sz="1400" spc="-5" b="1">
                <a:latin typeface="Times New Roman"/>
                <a:cs typeface="Times New Roman"/>
              </a:rPr>
              <a:t>1)</a:t>
            </a:r>
            <a:r>
              <a:rPr dirty="0" sz="1400" spc="2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Visualization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599944"/>
            <a:ext cx="5943600" cy="10589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310" y="3899408"/>
            <a:ext cx="5784592" cy="1661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961818"/>
            <a:ext cx="5413375" cy="122682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400" spc="-5">
                <a:latin typeface="Times New Roman"/>
                <a:cs typeface="Times New Roman"/>
              </a:rPr>
              <a:t>1.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General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component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depicting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Populace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internet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 spc="-15">
                <a:latin typeface="Times New Roman"/>
                <a:cs typeface="Times New Roman"/>
              </a:rPr>
              <a:t>How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EDA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Orientation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dissemination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respondent.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30"/>
              </a:lnSpc>
              <a:spcBef>
                <a:spcPts val="1015"/>
              </a:spcBef>
            </a:pPr>
            <a:r>
              <a:rPr dirty="0" sz="1400" spc="-5">
                <a:latin typeface="Times New Roman"/>
                <a:cs typeface="Times New Roman"/>
              </a:rPr>
              <a:t>Most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Respondent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Female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(67.3%)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respondent.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likewise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shows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ladies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focused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men.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826122"/>
            <a:ext cx="5599430" cy="1259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7020" indent="-274955">
              <a:lnSpc>
                <a:spcPts val="1645"/>
              </a:lnSpc>
              <a:spcBef>
                <a:spcPts val="90"/>
              </a:spcBef>
              <a:buAutoNum type="arabicPeriod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Larger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female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between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gathering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21-40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years.</a:t>
            </a:r>
            <a:endParaRPr sz="1400">
              <a:latin typeface="Times New Roman"/>
              <a:cs typeface="Times New Roman"/>
            </a:endParaRPr>
          </a:p>
          <a:p>
            <a:pPr marL="241300" marR="255904" indent="-229235">
              <a:lnSpc>
                <a:spcPts val="1610"/>
              </a:lnSpc>
              <a:spcBef>
                <a:spcPts val="75"/>
              </a:spcBef>
              <a:buAutoNum type="arabicPeriod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Inside </a:t>
            </a:r>
            <a:r>
              <a:rPr dirty="0" sz="1400" spc="-5">
                <a:latin typeface="Times New Roman"/>
                <a:cs typeface="Times New Roman"/>
              </a:rPr>
              <a:t>Male Clients Propensity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web </a:t>
            </a:r>
            <a:r>
              <a:rPr dirty="0" sz="1400">
                <a:latin typeface="Times New Roman"/>
                <a:cs typeface="Times New Roman"/>
              </a:rPr>
              <a:t>based </a:t>
            </a:r>
            <a:r>
              <a:rPr dirty="0" sz="1400" spc="-5">
                <a:latin typeface="Times New Roman"/>
                <a:cs typeface="Times New Roman"/>
              </a:rPr>
              <a:t>shopping </a:t>
            </a:r>
            <a:r>
              <a:rPr dirty="0" sz="1400">
                <a:latin typeface="Times New Roman"/>
                <a:cs typeface="Times New Roman"/>
              </a:rPr>
              <a:t>seen </a:t>
            </a:r>
            <a:r>
              <a:rPr dirty="0" sz="1400" spc="-5">
                <a:latin typeface="Times New Roman"/>
                <a:cs typeface="Times New Roman"/>
              </a:rPr>
              <a:t>among age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gathering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31-50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years.</a:t>
            </a:r>
            <a:endParaRPr sz="1400">
              <a:latin typeface="Times New Roman"/>
              <a:cs typeface="Times New Roman"/>
            </a:endParaRPr>
          </a:p>
          <a:p>
            <a:pPr marL="287020" indent="-274955">
              <a:lnSpc>
                <a:spcPts val="1530"/>
              </a:lnSpc>
              <a:buAutoNum type="arabicPeriod"/>
              <a:tabLst>
                <a:tab pos="287020" algn="l"/>
                <a:tab pos="287655" algn="l"/>
              </a:tabLst>
            </a:pP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orientation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propensity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less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prominent</a:t>
            </a:r>
            <a:endParaRPr sz="1400">
              <a:latin typeface="Times New Roman"/>
              <a:cs typeface="Times New Roman"/>
            </a:endParaRPr>
          </a:p>
          <a:p>
            <a:pPr marL="241300" marR="222885">
              <a:lnSpc>
                <a:spcPts val="1610"/>
              </a:lnSpc>
              <a:spcBef>
                <a:spcPts val="80"/>
              </a:spcBef>
            </a:pPr>
            <a:r>
              <a:rPr dirty="0" sz="1400" spc="-5">
                <a:latin typeface="Times New Roman"/>
                <a:cs typeface="Times New Roman"/>
              </a:rPr>
              <a:t>than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51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years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might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because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reduction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materialistic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propensity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conceivable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TECH-SAVY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Age.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084" y="914400"/>
            <a:ext cx="5740165" cy="1963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1820" y="4681525"/>
            <a:ext cx="5874796" cy="1995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23925"/>
            <a:ext cx="4953000" cy="44767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859145"/>
            <a:ext cx="4931664" cy="1934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04158"/>
            <a:ext cx="5901055" cy="19126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">
                <a:latin typeface="Times New Roman"/>
                <a:cs typeface="Times New Roman"/>
              </a:rPr>
              <a:t>Observations: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96200"/>
              </a:lnSpc>
              <a:spcBef>
                <a:spcPts val="980"/>
              </a:spcBef>
              <a:buAutoNum type="arabicPeriod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Most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place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 Metro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Urban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communities.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also,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majority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reason</a:t>
            </a:r>
            <a:r>
              <a:rPr dirty="0" sz="1400" spc="-10">
                <a:latin typeface="Times New Roman"/>
                <a:cs typeface="Times New Roman"/>
              </a:rPr>
              <a:t> that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Metro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city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like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Delhi,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propensity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shopping.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focus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populace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showcasing.</a:t>
            </a:r>
            <a:endParaRPr sz="1400">
              <a:latin typeface="Times New Roman"/>
              <a:cs typeface="Times New Roman"/>
            </a:endParaRPr>
          </a:p>
          <a:p>
            <a:pPr marL="469900" marR="156210" indent="-229235">
              <a:lnSpc>
                <a:spcPts val="1610"/>
              </a:lnSpc>
              <a:spcBef>
                <a:spcPts val="40"/>
              </a:spcBef>
              <a:buAutoNum type="arabicPeriod"/>
              <a:tabLst>
                <a:tab pos="470534" algn="l"/>
              </a:tabLst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Level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2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Urban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communities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Larger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shopping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Females.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female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crusade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target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populace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these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urban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communities.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578977"/>
            <a:ext cx="10198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Times New Roman"/>
                <a:cs typeface="Times New Roman"/>
              </a:rPr>
              <a:t>O</a:t>
            </a:r>
            <a:r>
              <a:rPr dirty="0" sz="1400" spc="-15" b="1">
                <a:latin typeface="Times New Roman"/>
                <a:cs typeface="Times New Roman"/>
              </a:rPr>
              <a:t>b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5" b="1">
                <a:latin typeface="Times New Roman"/>
                <a:cs typeface="Times New Roman"/>
              </a:rPr>
              <a:t>erva</a:t>
            </a:r>
            <a:r>
              <a:rPr dirty="0" sz="1400" spc="-15" b="1">
                <a:latin typeface="Times New Roman"/>
                <a:cs typeface="Times New Roman"/>
              </a:rPr>
              <a:t>t</a:t>
            </a:r>
            <a:r>
              <a:rPr dirty="0" sz="1400" spc="10" b="1">
                <a:latin typeface="Times New Roman"/>
                <a:cs typeface="Times New Roman"/>
              </a:rPr>
              <a:t>i</a:t>
            </a:r>
            <a:r>
              <a:rPr dirty="0" sz="1400" spc="-5" b="1">
                <a:latin typeface="Times New Roman"/>
                <a:cs typeface="Times New Roman"/>
              </a:rPr>
              <a:t>o</a:t>
            </a:r>
            <a:r>
              <a:rPr dirty="0" sz="1400" spc="-15" b="1">
                <a:latin typeface="Times New Roman"/>
                <a:cs typeface="Times New Roman"/>
              </a:rPr>
              <a:t>n</a:t>
            </a:r>
            <a:r>
              <a:rPr dirty="0" sz="1400" spc="-5" b="1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5143500" cy="2505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671184"/>
            <a:ext cx="53625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4158"/>
            <a:ext cx="3667125" cy="4953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241935" algn="l"/>
              </a:tabLst>
            </a:pPr>
            <a:r>
              <a:rPr dirty="0" sz="1400" spc="-5">
                <a:latin typeface="Times New Roman"/>
                <a:cs typeface="Times New Roman"/>
              </a:rPr>
              <a:t>36.4%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Respondent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online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Yrs.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41935" algn="l"/>
              </a:tabLst>
            </a:pPr>
            <a:r>
              <a:rPr dirty="0" sz="1400" spc="-5">
                <a:latin typeface="Times New Roman"/>
                <a:cs typeface="Times New Roman"/>
              </a:rPr>
              <a:t>Most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female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since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3499865"/>
            <a:ext cx="5833745" cy="1774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observation:</a:t>
            </a:r>
            <a:endParaRPr sz="1400">
              <a:latin typeface="Times New Roman"/>
              <a:cs typeface="Times New Roman"/>
            </a:endParaRPr>
          </a:p>
          <a:p>
            <a:pPr marL="424180" marR="229235" indent="-229235">
              <a:lnSpc>
                <a:spcPct val="110000"/>
              </a:lnSpc>
              <a:spcBef>
                <a:spcPts val="985"/>
              </a:spcBef>
              <a:buAutoNum type="arabicPeriod"/>
              <a:tabLst>
                <a:tab pos="424815" algn="l"/>
              </a:tabLst>
            </a:pPr>
            <a:r>
              <a:rPr dirty="0" sz="1400" spc="-5">
                <a:latin typeface="Times New Roman"/>
                <a:cs typeface="Times New Roman"/>
              </a:rPr>
              <a:t>42.4%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year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web-based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buy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under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multiple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  <a:p>
            <a:pPr marL="424180" marR="5080" indent="-229235">
              <a:lnSpc>
                <a:spcPts val="1850"/>
              </a:lnSpc>
              <a:spcBef>
                <a:spcPts val="90"/>
              </a:spcBef>
              <a:buFont typeface="Times New Roman"/>
              <a:buAutoNum type="arabicPeriod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dirty="0" sz="1400" spc="-10">
                <a:latin typeface="Times New Roman"/>
                <a:cs typeface="Times New Roman"/>
              </a:rPr>
              <a:t>Around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19.7%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multiple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year.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Greater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females.</a:t>
            </a:r>
            <a:endParaRPr sz="1400">
              <a:latin typeface="Times New Roman"/>
              <a:cs typeface="Times New Roman"/>
            </a:endParaRPr>
          </a:p>
          <a:p>
            <a:pPr marL="424180" indent="-22923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424815" algn="l"/>
              </a:tabLst>
            </a:pPr>
            <a:r>
              <a:rPr dirty="0" sz="1400" spc="-15">
                <a:latin typeface="Times New Roman"/>
                <a:cs typeface="Times New Roman"/>
              </a:rPr>
              <a:t>One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fascinating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perception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no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female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had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shopping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scope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195"/>
              </a:spcBef>
            </a:pPr>
            <a:r>
              <a:rPr dirty="0" sz="1400" spc="-10">
                <a:latin typeface="Times New Roman"/>
                <a:cs typeface="Times New Roman"/>
              </a:rPr>
              <a:t>21-30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11465"/>
            <a:ext cx="5800090" cy="1066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Observation: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70.3%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portable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followed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Wi-Fi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110000"/>
              </a:lnSpc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who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multiple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utilizing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Portable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746757"/>
            <a:ext cx="4572000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5785611"/>
            <a:ext cx="428625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25820" cy="8025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16839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</a:rPr>
              <a:t>3.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Just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4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utilizing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Dial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up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Association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made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under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multiple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Other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Important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observations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from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400" spc="-5" b="1">
                <a:latin typeface="Times New Roman"/>
                <a:cs typeface="Times New Roman"/>
              </a:rPr>
              <a:t>Observation:</a:t>
            </a:r>
            <a:endParaRPr sz="1400">
              <a:latin typeface="Times New Roman"/>
              <a:cs typeface="Times New Roman"/>
            </a:endParaRPr>
          </a:p>
          <a:p>
            <a:pPr marL="469900" marR="203200" indent="-229235">
              <a:lnSpc>
                <a:spcPct val="111400"/>
              </a:lnSpc>
              <a:spcBef>
                <a:spcPts val="940"/>
              </a:spcBef>
              <a:buAutoNum type="arabicPeriod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50.2%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unequivocally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36.4%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good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total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pertinent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469900" marR="200660" indent="-229235">
              <a:lnSpc>
                <a:spcPct val="110000"/>
              </a:lnSpc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Around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83%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after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looking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for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Financial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Investment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funds.</a:t>
            </a:r>
            <a:endParaRPr sz="1400">
              <a:latin typeface="Times New Roman"/>
              <a:cs typeface="Times New Roman"/>
            </a:endParaRPr>
          </a:p>
          <a:p>
            <a:pPr marL="469900" marR="208279" indent="-229235">
              <a:lnSpc>
                <a:spcPct val="110000"/>
              </a:lnSpc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37.5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firmly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gives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feeling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110000"/>
              </a:lnSpc>
              <a:buAutoNum type="arabicPeriod"/>
              <a:tabLst>
                <a:tab pos="470534" algn="l"/>
              </a:tabLst>
            </a:pPr>
            <a:r>
              <a:rPr dirty="0" sz="1400" spc="-10">
                <a:latin typeface="Times New Roman"/>
                <a:cs typeface="Times New Roman"/>
              </a:rPr>
              <a:t>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various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people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groups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various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sentiments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association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between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e-rear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societal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position.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Same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delight</a:t>
            </a:r>
            <a:r>
              <a:rPr dirty="0" sz="1400" spc="5">
                <a:latin typeface="Times New Roman"/>
                <a:cs typeface="Times New Roman"/>
              </a:rPr>
              <a:t> 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most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loved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e- 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posterior.</a:t>
            </a:r>
            <a:endParaRPr sz="1400">
              <a:latin typeface="Times New Roman"/>
              <a:cs typeface="Times New Roman"/>
            </a:endParaRPr>
          </a:p>
          <a:p>
            <a:pPr marL="469900" marR="312420" indent="-229235">
              <a:lnSpc>
                <a:spcPct val="110000"/>
              </a:lnSpc>
              <a:spcBef>
                <a:spcPts val="30"/>
              </a:spcBef>
              <a:buAutoNum type="arabicPeriod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55.4%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individuals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firmly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30.5%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individuals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concur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incline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toward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shopping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since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get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spent.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70534" algn="l"/>
              </a:tabLst>
            </a:pPr>
            <a:r>
              <a:rPr dirty="0" sz="1400" spc="-5">
                <a:latin typeface="Times New Roman"/>
                <a:cs typeface="Times New Roman"/>
              </a:rPr>
              <a:t>Investigating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Assessment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Shopping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Stage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Client</a:t>
            </a:r>
            <a:endParaRPr sz="1400">
              <a:latin typeface="Times New Roman"/>
              <a:cs typeface="Times New Roman"/>
            </a:endParaRPr>
          </a:p>
          <a:p>
            <a:pPr marL="12700" marR="184785">
              <a:lnSpc>
                <a:spcPct val="1101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break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down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highlights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connected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site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like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execution,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format.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Following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elements,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have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examined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segment: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Simple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utilize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application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Visual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engaging page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192405" algn="l"/>
              </a:tabLst>
            </a:pPr>
            <a:r>
              <a:rPr dirty="0" sz="1400" spc="-15">
                <a:latin typeface="Times New Roman"/>
                <a:cs typeface="Times New Roman"/>
              </a:rPr>
              <a:t>Wild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assortment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item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offer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Complete,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pertinent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portrayal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items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Quick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stacking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speed</a:t>
            </a:r>
            <a:r>
              <a:rPr dirty="0" sz="1400" spc="5">
                <a:latin typeface="Times New Roman"/>
                <a:cs typeface="Times New Roman"/>
              </a:rPr>
              <a:t> 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Dependability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or application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192405" algn="l"/>
              </a:tabLst>
            </a:pPr>
            <a:r>
              <a:rPr dirty="0" sz="1400" spc="-10">
                <a:latin typeface="Times New Roman"/>
                <a:cs typeface="Times New Roman"/>
              </a:rPr>
              <a:t>Speed</a:t>
            </a:r>
            <a:r>
              <a:rPr dirty="0" sz="1400" spc="-5">
                <a:latin typeface="Times New Roman"/>
                <a:cs typeface="Times New Roman"/>
              </a:rPr>
              <a:t> to </a:t>
            </a:r>
            <a:r>
              <a:rPr dirty="0" sz="1400" spc="-10">
                <a:latin typeface="Times New Roman"/>
                <a:cs typeface="Times New Roman"/>
              </a:rPr>
              <a:t>finish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buy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dirty="0" sz="1400" spc="-5">
                <a:latin typeface="Times New Roman"/>
                <a:cs typeface="Times New Roman"/>
              </a:rPr>
              <a:t>Accessibility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few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installment </a:t>
            </a:r>
            <a:r>
              <a:rPr dirty="0" sz="1400" spc="5">
                <a:latin typeface="Times New Roman"/>
                <a:cs typeface="Times New Roman"/>
              </a:rPr>
              <a:t>choices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terms:created xsi:type="dcterms:W3CDTF">2022-09-27T17:48:58Z</dcterms:created>
  <dcterms:modified xsi:type="dcterms:W3CDTF">2022-09-27T17:48:58Z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2022-09-27T00:00:00Z</vt:filetime>
  </property>
</Properties>
</file>