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34"/>
  </p:notesMasterIdLst>
  <p:handoutMasterIdLst>
    <p:handoutMasterId r:id="rId35"/>
  </p:handoutMasterIdLst>
  <p:sldIdLst>
    <p:sldId id="266" r:id="rId5"/>
    <p:sldId id="271" r:id="rId6"/>
    <p:sldId id="268" r:id="rId7"/>
    <p:sldId id="276" r:id="rId8"/>
    <p:sldId id="267" r:id="rId9"/>
    <p:sldId id="277" r:id="rId10"/>
    <p:sldId id="278" r:id="rId11"/>
    <p:sldId id="282" r:id="rId12"/>
    <p:sldId id="281" r:id="rId13"/>
    <p:sldId id="280" r:id="rId14"/>
    <p:sldId id="272" r:id="rId15"/>
    <p:sldId id="269" r:id="rId16"/>
    <p:sldId id="274" r:id="rId17"/>
    <p:sldId id="283" r:id="rId18"/>
    <p:sldId id="284" r:id="rId19"/>
    <p:sldId id="285" r:id="rId20"/>
    <p:sldId id="270" r:id="rId21"/>
    <p:sldId id="273" r:id="rId22"/>
    <p:sldId id="288" r:id="rId23"/>
    <p:sldId id="290" r:id="rId24"/>
    <p:sldId id="289" r:id="rId25"/>
    <p:sldId id="286" r:id="rId26"/>
    <p:sldId id="292" r:id="rId27"/>
    <p:sldId id="291" r:id="rId28"/>
    <p:sldId id="293" r:id="rId29"/>
    <p:sldId id="275" r:id="rId30"/>
    <p:sldId id="294" r:id="rId31"/>
    <p:sldId id="295" r:id="rId32"/>
    <p:sldId id="29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Header" id="{858AF8B2-A711-456C-91D4-6311AE2E693C}">
          <p14:sldIdLst>
            <p14:sldId id="266"/>
            <p14:sldId id="271"/>
          </p14:sldIdLst>
        </p14:section>
        <p14:section name="Introduction" id="{C3293A64-B726-4F1A-BED8-C7EE6F50090E}">
          <p14:sldIdLst>
            <p14:sldId id="268"/>
            <p14:sldId id="276"/>
          </p14:sldIdLst>
        </p14:section>
        <p14:section name="Analytical Problem Framing" id="{49963C1B-4C52-4ADB-AA96-8BB7EF50528F}">
          <p14:sldIdLst>
            <p14:sldId id="267"/>
            <p14:sldId id="277"/>
            <p14:sldId id="278"/>
            <p14:sldId id="282"/>
            <p14:sldId id="281"/>
            <p14:sldId id="280"/>
            <p14:sldId id="272"/>
          </p14:sldIdLst>
        </p14:section>
        <p14:section name="EDA" id="{5005982C-DBF0-4114-A227-4F62AE4DB098}">
          <p14:sldIdLst>
            <p14:sldId id="269"/>
            <p14:sldId id="274"/>
            <p14:sldId id="283"/>
            <p14:sldId id="284"/>
            <p14:sldId id="285"/>
          </p14:sldIdLst>
        </p14:section>
        <p14:section name="Insights and Model building" id="{108AD613-42F8-48A5-9829-7EF9A45E4180}">
          <p14:sldIdLst>
            <p14:sldId id="270"/>
            <p14:sldId id="273"/>
            <p14:sldId id="288"/>
            <p14:sldId id="290"/>
            <p14:sldId id="289"/>
            <p14:sldId id="286"/>
            <p14:sldId id="292"/>
            <p14:sldId id="291"/>
            <p14:sldId id="293"/>
          </p14:sldIdLst>
        </p14:section>
        <p14:section name="Conclusion" id="{470B552F-C06B-4BA5-BCD4-047F90A319A3}">
          <p14:sldIdLst>
            <p14:sldId id="275"/>
            <p14:sldId id="294"/>
            <p14:sldId id="295"/>
            <p14:sldId id="296"/>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3" clrIdx="0">
    <p:extLst>
      <p:ext uri="{19B8F6BF-5375-455C-9EA6-DF929625EA0E}">
        <p15:presenceInfo xmlns:p15="http://schemas.microsoft.com/office/powerpoint/2012/main" xmlns="" userId="71104c8626c124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6357" autoAdjust="0"/>
  </p:normalViewPr>
  <p:slideViewPr>
    <p:cSldViewPr snapToGrid="0">
      <p:cViewPr>
        <p:scale>
          <a:sx n="100" d="100"/>
          <a:sy n="100" d="100"/>
        </p:scale>
        <p:origin x="462" y="534"/>
      </p:cViewPr>
      <p:guideLst>
        <p:guide orient="horz" pos="2160"/>
        <p:guide pos="3840"/>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pPr/>
              <a:t>11/23/2022</a:t>
            </a:fld>
            <a:endParaRPr lang="en-US"/>
          </a:p>
        </p:txBody>
      </p:sp>
      <p:sp>
        <p:nvSpPr>
          <p:cNvPr id="4" name="Footer Placeholder 3">
            <a:extLst>
              <a:ext uri="{FF2B5EF4-FFF2-40B4-BE49-F238E27FC236}">
                <a16:creationId xmlns:a16="http://schemas.microsoft.com/office/drawing/2014/main" xmlns=""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pPr/>
              <a:t>‹#›</a:t>
            </a:fld>
            <a:endParaRPr lang="en-US"/>
          </a:p>
        </p:txBody>
      </p:sp>
    </p:spTree>
    <p:extLst>
      <p:ext uri="{BB962C8B-B14F-4D97-AF65-F5344CB8AC3E}">
        <p14:creationId xmlns:p14="http://schemas.microsoft.com/office/powerpoint/2010/main" xmlns=""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pPr/>
              <a:t>11/23/2022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pPr/>
              <a:t>‹#›</a:t>
            </a:fld>
            <a:endParaRPr lang="en-US" noProof="0"/>
          </a:p>
        </p:txBody>
      </p:sp>
    </p:spTree>
    <p:extLst>
      <p:ext uri="{BB962C8B-B14F-4D97-AF65-F5344CB8AC3E}">
        <p14:creationId xmlns:p14="http://schemas.microsoft.com/office/powerpoint/2010/main" xmlns=""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pPr/>
              <a:t>1</a:t>
            </a:fld>
            <a:endParaRPr lang="en-US"/>
          </a:p>
        </p:txBody>
      </p:sp>
    </p:spTree>
    <p:extLst>
      <p:ext uri="{BB962C8B-B14F-4D97-AF65-F5344CB8AC3E}">
        <p14:creationId xmlns:p14="http://schemas.microsoft.com/office/powerpoint/2010/main" xmlns="" val="62547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pPr/>
              <a:t>10</a:t>
            </a:fld>
            <a:endParaRPr lang="en-US" noProof="0"/>
          </a:p>
        </p:txBody>
      </p:sp>
    </p:spTree>
    <p:extLst>
      <p:ext uri="{BB962C8B-B14F-4D97-AF65-F5344CB8AC3E}">
        <p14:creationId xmlns:p14="http://schemas.microsoft.com/office/powerpoint/2010/main" xmlns="" val="1539220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*OPTIONAL SLIDE* </a:t>
            </a:r>
            <a:r>
              <a:rPr lang="en-US"/>
              <a:t>If you are interested in learning more about social groups, look up the caste or class system.</a:t>
            </a:r>
          </a:p>
        </p:txBody>
      </p:sp>
      <p:sp>
        <p:nvSpPr>
          <p:cNvPr id="4" name="Slide Number Placeholder 3"/>
          <p:cNvSpPr>
            <a:spLocks noGrp="1"/>
          </p:cNvSpPr>
          <p:nvPr>
            <p:ph type="sldNum" sz="quarter" idx="10"/>
          </p:nvPr>
        </p:nvSpPr>
        <p:spPr/>
        <p:txBody>
          <a:bodyPr/>
          <a:lstStyle/>
          <a:p>
            <a:fld id="{213BD131-499C-46F9-A30E-AFCC6C068DAF}" type="slidenum">
              <a:rPr lang="en-US" smtClean="0"/>
              <a:pPr/>
              <a:t>11</a:t>
            </a:fld>
            <a:endParaRPr lang="en-US"/>
          </a:p>
        </p:txBody>
      </p:sp>
    </p:spTree>
    <p:extLst>
      <p:ext uri="{BB962C8B-B14F-4D97-AF65-F5344CB8AC3E}">
        <p14:creationId xmlns:p14="http://schemas.microsoft.com/office/powerpoint/2010/main" xmlns="" val="516946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 listed above and answer them.</a:t>
            </a:r>
          </a:p>
          <a:p>
            <a:endParaRPr lang="en-US"/>
          </a:p>
          <a:p>
            <a:r>
              <a:rPr lang="en-US"/>
              <a:t>Can you think of anything else in regards to economy and trade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12</a:t>
            </a:fld>
            <a:endParaRPr lang="en-US"/>
          </a:p>
        </p:txBody>
      </p:sp>
    </p:spTree>
    <p:extLst>
      <p:ext uri="{BB962C8B-B14F-4D97-AF65-F5344CB8AC3E}">
        <p14:creationId xmlns:p14="http://schemas.microsoft.com/office/powerpoint/2010/main" xmlns="" val="1878986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13</a:t>
            </a:fld>
            <a:endParaRPr lang="en-US"/>
          </a:p>
        </p:txBody>
      </p:sp>
    </p:spTree>
    <p:extLst>
      <p:ext uri="{BB962C8B-B14F-4D97-AF65-F5344CB8AC3E}">
        <p14:creationId xmlns:p14="http://schemas.microsoft.com/office/powerpoint/2010/main" xmlns="" val="3687325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14</a:t>
            </a:fld>
            <a:endParaRPr lang="en-US"/>
          </a:p>
        </p:txBody>
      </p:sp>
    </p:spTree>
    <p:extLst>
      <p:ext uri="{BB962C8B-B14F-4D97-AF65-F5344CB8AC3E}">
        <p14:creationId xmlns:p14="http://schemas.microsoft.com/office/powerpoint/2010/main" xmlns="" val="397556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15</a:t>
            </a:fld>
            <a:endParaRPr lang="en-US"/>
          </a:p>
        </p:txBody>
      </p:sp>
    </p:spTree>
    <p:extLst>
      <p:ext uri="{BB962C8B-B14F-4D97-AF65-F5344CB8AC3E}">
        <p14:creationId xmlns:p14="http://schemas.microsoft.com/office/powerpoint/2010/main" xmlns="" val="3041154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16</a:t>
            </a:fld>
            <a:endParaRPr lang="en-US"/>
          </a:p>
        </p:txBody>
      </p:sp>
    </p:spTree>
    <p:extLst>
      <p:ext uri="{BB962C8B-B14F-4D97-AF65-F5344CB8AC3E}">
        <p14:creationId xmlns:p14="http://schemas.microsoft.com/office/powerpoint/2010/main" xmlns="" val="502115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SmartArt to determine the flow of government/leadership:</a:t>
            </a:r>
          </a:p>
          <a:p>
            <a:pPr marL="171450" indent="-171450">
              <a:buFont typeface="Arial" panose="020B0604020202020204" pitchFamily="34" charset="0"/>
              <a:buChar char="•"/>
            </a:pPr>
            <a:r>
              <a:rPr lang="en-US"/>
              <a:t>Who leads the colony (executive)? What is that person/are those people’s duties?</a:t>
            </a:r>
          </a:p>
          <a:p>
            <a:pPr marL="171450" indent="-171450">
              <a:buFont typeface="Arial" panose="020B0604020202020204" pitchFamily="34" charset="0"/>
              <a:buChar char="•"/>
            </a:pPr>
            <a:r>
              <a:rPr lang="en-US"/>
              <a:t>Who makes the rules (legislature)?</a:t>
            </a:r>
          </a:p>
          <a:p>
            <a:pPr marL="171450" indent="-171450">
              <a:buFont typeface="Arial" panose="020B0604020202020204" pitchFamily="34" charset="0"/>
              <a:buChar char="•"/>
            </a:pPr>
            <a:r>
              <a:rPr lang="en-US"/>
              <a:t>Who ensures the rules are followed (judicial)?</a:t>
            </a:r>
          </a:p>
          <a:p>
            <a:pPr marL="171450" indent="-171450">
              <a:buFont typeface="Arial" panose="020B0604020202020204" pitchFamily="34" charset="0"/>
              <a:buChar char="•"/>
            </a:pPr>
            <a:r>
              <a:rPr lang="en-US"/>
              <a:t>Are there any other branches of government? If so, who are they and what is their job?</a:t>
            </a:r>
          </a:p>
          <a:p>
            <a:pPr marL="628650" lvl="1" indent="-171450">
              <a:buFont typeface="Arial" panose="020B0604020202020204" pitchFamily="34" charset="0"/>
              <a:buChar char="•"/>
            </a:pPr>
            <a:r>
              <a:rPr lang="en-US"/>
              <a:t>To add more shapes, click on the left shape first, then on SmartArt Tools -&gt; Design -&gt; Add Shape After</a:t>
            </a:r>
          </a:p>
          <a:p>
            <a:pPr marL="628650" lvl="1" indent="-171450">
              <a:buFont typeface="Arial" panose="020B0604020202020204" pitchFamily="34" charset="0"/>
              <a:buChar char="•"/>
            </a:pPr>
            <a:r>
              <a:rPr lang="en-US"/>
              <a:t>Do the same for the shape to the right</a:t>
            </a:r>
          </a:p>
          <a:p>
            <a:pPr marL="628650" lvl="1" indent="-171450">
              <a:buFont typeface="Arial" panose="020B0604020202020204" pitchFamily="34" charset="0"/>
              <a:buChar char="•"/>
            </a:pPr>
            <a:endParaRPr lang="en-US"/>
          </a:p>
          <a:p>
            <a:pPr marL="0" lvl="0" indent="0">
              <a:buFont typeface="Arial" panose="020B0604020202020204" pitchFamily="34" charset="0"/>
              <a:buNone/>
            </a:pPr>
            <a:r>
              <a:rPr lang="en-US"/>
              <a:t>Feel free to rename the branches!</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17</a:t>
            </a:fld>
            <a:endParaRPr lang="en-US"/>
          </a:p>
        </p:txBody>
      </p:sp>
    </p:spTree>
    <p:extLst>
      <p:ext uri="{BB962C8B-B14F-4D97-AF65-F5344CB8AC3E}">
        <p14:creationId xmlns:p14="http://schemas.microsoft.com/office/powerpoint/2010/main" xmlns="" val="266623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18</a:t>
            </a:fld>
            <a:endParaRPr lang="en-US"/>
          </a:p>
        </p:txBody>
      </p:sp>
    </p:spTree>
    <p:extLst>
      <p:ext uri="{BB962C8B-B14F-4D97-AF65-F5344CB8AC3E}">
        <p14:creationId xmlns:p14="http://schemas.microsoft.com/office/powerpoint/2010/main" xmlns="" val="2511635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19</a:t>
            </a:fld>
            <a:endParaRPr lang="en-US"/>
          </a:p>
        </p:txBody>
      </p:sp>
    </p:spTree>
    <p:extLst>
      <p:ext uri="{BB962C8B-B14F-4D97-AF65-F5344CB8AC3E}">
        <p14:creationId xmlns:p14="http://schemas.microsoft.com/office/powerpoint/2010/main" xmlns="" val="168248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the rules and laws of your colony? Think about what helps the colonists stay safe and maintain a healthy, happy colony.</a:t>
            </a:r>
          </a:p>
          <a:p>
            <a:endParaRPr lang="en-US"/>
          </a:p>
          <a:p>
            <a:r>
              <a:rPr lang="en-US"/>
              <a:t>In each shape…</a:t>
            </a:r>
          </a:p>
          <a:p>
            <a:pPr marL="171450" indent="-171450">
              <a:buFont typeface="Arial" panose="020B0604020202020204" pitchFamily="34" charset="0"/>
              <a:buChar char="•"/>
            </a:pPr>
            <a:r>
              <a:rPr lang="en-US"/>
              <a:t>Name the rule/law</a:t>
            </a:r>
          </a:p>
          <a:p>
            <a:pPr marL="171450" indent="-171450">
              <a:buFont typeface="Arial" panose="020B0604020202020204" pitchFamily="34" charset="0"/>
              <a:buChar char="•"/>
            </a:pPr>
            <a:r>
              <a:rPr lang="en-US"/>
              <a:t>Describe why it’s important for the colony/colonists</a:t>
            </a:r>
          </a:p>
          <a:p>
            <a:pPr marL="171450" indent="-171450">
              <a:buFont typeface="Arial" panose="020B0604020202020204" pitchFamily="34" charset="0"/>
              <a:buChar char="•"/>
            </a:pPr>
            <a:r>
              <a:rPr lang="en-US"/>
              <a:t>Explain the consequences for not following this rule/law</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add more shapes, click on the last shape, then on SmartArt Tools -&gt; Design -&gt; Add Shape After</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a:t>
            </a:fld>
            <a:endParaRPr lang="en-US"/>
          </a:p>
        </p:txBody>
      </p:sp>
    </p:spTree>
    <p:extLst>
      <p:ext uri="{BB962C8B-B14F-4D97-AF65-F5344CB8AC3E}">
        <p14:creationId xmlns:p14="http://schemas.microsoft.com/office/powerpoint/2010/main" xmlns="" val="3469543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20</a:t>
            </a:fld>
            <a:endParaRPr lang="en-US"/>
          </a:p>
        </p:txBody>
      </p:sp>
    </p:spTree>
    <p:extLst>
      <p:ext uri="{BB962C8B-B14F-4D97-AF65-F5344CB8AC3E}">
        <p14:creationId xmlns:p14="http://schemas.microsoft.com/office/powerpoint/2010/main" xmlns="" val="3656978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21</a:t>
            </a:fld>
            <a:endParaRPr lang="en-US"/>
          </a:p>
        </p:txBody>
      </p:sp>
    </p:spTree>
    <p:extLst>
      <p:ext uri="{BB962C8B-B14F-4D97-AF65-F5344CB8AC3E}">
        <p14:creationId xmlns:p14="http://schemas.microsoft.com/office/powerpoint/2010/main" xmlns="" val="2078352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22</a:t>
            </a:fld>
            <a:endParaRPr lang="en-US"/>
          </a:p>
        </p:txBody>
      </p:sp>
    </p:spTree>
    <p:extLst>
      <p:ext uri="{BB962C8B-B14F-4D97-AF65-F5344CB8AC3E}">
        <p14:creationId xmlns:p14="http://schemas.microsoft.com/office/powerpoint/2010/main" xmlns="" val="4215582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23</a:t>
            </a:fld>
            <a:endParaRPr lang="en-US"/>
          </a:p>
        </p:txBody>
      </p:sp>
    </p:spTree>
    <p:extLst>
      <p:ext uri="{BB962C8B-B14F-4D97-AF65-F5344CB8AC3E}">
        <p14:creationId xmlns:p14="http://schemas.microsoft.com/office/powerpoint/2010/main" xmlns="" val="1846353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24</a:t>
            </a:fld>
            <a:endParaRPr lang="en-US"/>
          </a:p>
        </p:txBody>
      </p:sp>
    </p:spTree>
    <p:extLst>
      <p:ext uri="{BB962C8B-B14F-4D97-AF65-F5344CB8AC3E}">
        <p14:creationId xmlns:p14="http://schemas.microsoft.com/office/powerpoint/2010/main" xmlns="" val="1290670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25</a:t>
            </a:fld>
            <a:endParaRPr lang="en-US"/>
          </a:p>
        </p:txBody>
      </p:sp>
    </p:spTree>
    <p:extLst>
      <p:ext uri="{BB962C8B-B14F-4D97-AF65-F5344CB8AC3E}">
        <p14:creationId xmlns:p14="http://schemas.microsoft.com/office/powerpoint/2010/main" xmlns="" val="935479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26</a:t>
            </a:fld>
            <a:endParaRPr lang="en-US"/>
          </a:p>
        </p:txBody>
      </p:sp>
    </p:spTree>
    <p:extLst>
      <p:ext uri="{BB962C8B-B14F-4D97-AF65-F5344CB8AC3E}">
        <p14:creationId xmlns:p14="http://schemas.microsoft.com/office/powerpoint/2010/main" xmlns="" val="4016167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27</a:t>
            </a:fld>
            <a:endParaRPr lang="en-US"/>
          </a:p>
        </p:txBody>
      </p:sp>
    </p:spTree>
    <p:extLst>
      <p:ext uri="{BB962C8B-B14F-4D97-AF65-F5344CB8AC3E}">
        <p14:creationId xmlns:p14="http://schemas.microsoft.com/office/powerpoint/2010/main" xmlns="" val="1303498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28</a:t>
            </a:fld>
            <a:endParaRPr lang="en-US"/>
          </a:p>
        </p:txBody>
      </p:sp>
    </p:spTree>
    <p:extLst>
      <p:ext uri="{BB962C8B-B14F-4D97-AF65-F5344CB8AC3E}">
        <p14:creationId xmlns:p14="http://schemas.microsoft.com/office/powerpoint/2010/main" xmlns="" val="3361736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3</a:t>
            </a:fld>
            <a:endParaRPr lang="en-US"/>
          </a:p>
        </p:txBody>
      </p:sp>
    </p:spTree>
    <p:extLst>
      <p:ext uri="{BB962C8B-B14F-4D97-AF65-F5344CB8AC3E}">
        <p14:creationId xmlns:p14="http://schemas.microsoft.com/office/powerpoint/2010/main" xmlns="" val="2383329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4</a:t>
            </a:fld>
            <a:endParaRPr lang="en-US"/>
          </a:p>
        </p:txBody>
      </p:sp>
    </p:spTree>
    <p:extLst>
      <p:ext uri="{BB962C8B-B14F-4D97-AF65-F5344CB8AC3E}">
        <p14:creationId xmlns:p14="http://schemas.microsoft.com/office/powerpoint/2010/main" xmlns="" val="336691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pPr/>
              <a:t>5</a:t>
            </a:fld>
            <a:endParaRPr lang="en-US" noProof="0"/>
          </a:p>
        </p:txBody>
      </p:sp>
    </p:spTree>
    <p:extLst>
      <p:ext uri="{BB962C8B-B14F-4D97-AF65-F5344CB8AC3E}">
        <p14:creationId xmlns:p14="http://schemas.microsoft.com/office/powerpoint/2010/main" xmlns="" val="80128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pPr/>
              <a:t>6</a:t>
            </a:fld>
            <a:endParaRPr lang="en-US" noProof="0"/>
          </a:p>
        </p:txBody>
      </p:sp>
    </p:spTree>
    <p:extLst>
      <p:ext uri="{BB962C8B-B14F-4D97-AF65-F5344CB8AC3E}">
        <p14:creationId xmlns:p14="http://schemas.microsoft.com/office/powerpoint/2010/main" xmlns="" val="101332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pPr/>
              <a:t>7</a:t>
            </a:fld>
            <a:endParaRPr lang="en-US" noProof="0"/>
          </a:p>
        </p:txBody>
      </p:sp>
    </p:spTree>
    <p:extLst>
      <p:ext uri="{BB962C8B-B14F-4D97-AF65-F5344CB8AC3E}">
        <p14:creationId xmlns:p14="http://schemas.microsoft.com/office/powerpoint/2010/main" xmlns="" val="312195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pPr/>
              <a:t>8</a:t>
            </a:fld>
            <a:endParaRPr lang="en-US" noProof="0"/>
          </a:p>
        </p:txBody>
      </p:sp>
    </p:spTree>
    <p:extLst>
      <p:ext uri="{BB962C8B-B14F-4D97-AF65-F5344CB8AC3E}">
        <p14:creationId xmlns:p14="http://schemas.microsoft.com/office/powerpoint/2010/main" xmlns="" val="2880592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pPr/>
              <a:t>9</a:t>
            </a:fld>
            <a:endParaRPr lang="en-US" noProof="0"/>
          </a:p>
        </p:txBody>
      </p:sp>
    </p:spTree>
    <p:extLst>
      <p:ext uri="{BB962C8B-B14F-4D97-AF65-F5344CB8AC3E}">
        <p14:creationId xmlns:p14="http://schemas.microsoft.com/office/powerpoint/2010/main" xmlns="" val="3907272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xmlns=""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xmlns=""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xmlns=""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pPr/>
              <a:t>11/23/2022</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pPr/>
              <a:t>‹#›</a:t>
            </a:fld>
            <a:endParaRPr lang="en-US" noProof="0"/>
          </a:p>
        </p:txBody>
      </p:sp>
    </p:spTree>
    <p:extLst>
      <p:ext uri="{BB962C8B-B14F-4D97-AF65-F5344CB8AC3E}">
        <p14:creationId xmlns:p14="http://schemas.microsoft.com/office/powerpoint/2010/main" xmlns="" val="1900212658"/>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xmlns=""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xmlns=""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xmlns=""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pPr/>
              <a:t>11/23/2022</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pPr/>
              <a:t>‹#›</a:t>
            </a:fld>
            <a:endParaRPr lang="en-US" noProof="0"/>
          </a:p>
        </p:txBody>
      </p:sp>
    </p:spTree>
    <p:extLst>
      <p:ext uri="{BB962C8B-B14F-4D97-AF65-F5344CB8AC3E}">
        <p14:creationId xmlns:p14="http://schemas.microsoft.com/office/powerpoint/2010/main" xmlns="" val="2670579675"/>
      </p:ext>
    </p:extLst>
  </p:cSld>
  <p:clrMapOvr>
    <a:masterClrMapping/>
  </p:clrMapOvr>
  <p:extLst>
    <p:ext uri="{DCECCB84-F9BA-43D5-87BE-67443E8EF086}">
      <p15:sldGuideLst xmlns:p15="http://schemas.microsoft.com/office/powerpoint/2012/main" xmlns=""/>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xmlns=""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xmlns=""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xmlns=""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xmlns=""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xmlns=""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xmlns=""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xmlns=""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xmlns=""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xmlns=""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2" name="Freeform 8">
              <a:extLst>
                <a:ext uri="{FF2B5EF4-FFF2-40B4-BE49-F238E27FC236}">
                  <a16:creationId xmlns:a16="http://schemas.microsoft.com/office/drawing/2014/main" xmlns=""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25" name="Freeform 11">
              <a:extLst>
                <a:ext uri="{FF2B5EF4-FFF2-40B4-BE49-F238E27FC236}">
                  <a16:creationId xmlns:a16="http://schemas.microsoft.com/office/drawing/2014/main" xmlns=""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8" name="Freeform 14">
              <a:extLst>
                <a:ext uri="{FF2B5EF4-FFF2-40B4-BE49-F238E27FC236}">
                  <a16:creationId xmlns:a16="http://schemas.microsoft.com/office/drawing/2014/main" xmlns=""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0" name="Freeform 16">
              <a:extLst>
                <a:ext uri="{FF2B5EF4-FFF2-40B4-BE49-F238E27FC236}">
                  <a16:creationId xmlns:a16="http://schemas.microsoft.com/office/drawing/2014/main" xmlns=""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2" name="Freeform 18">
              <a:extLst>
                <a:ext uri="{FF2B5EF4-FFF2-40B4-BE49-F238E27FC236}">
                  <a16:creationId xmlns:a16="http://schemas.microsoft.com/office/drawing/2014/main" xmlns=""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4" name="Freeform 20">
              <a:extLst>
                <a:ext uri="{FF2B5EF4-FFF2-40B4-BE49-F238E27FC236}">
                  <a16:creationId xmlns:a16="http://schemas.microsoft.com/office/drawing/2014/main" xmlns=""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35" name="Freeform 21">
              <a:extLst>
                <a:ext uri="{FF2B5EF4-FFF2-40B4-BE49-F238E27FC236}">
                  <a16:creationId xmlns:a16="http://schemas.microsoft.com/office/drawing/2014/main" xmlns=""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36" name="Freeform 22">
              <a:extLst>
                <a:ext uri="{FF2B5EF4-FFF2-40B4-BE49-F238E27FC236}">
                  <a16:creationId xmlns:a16="http://schemas.microsoft.com/office/drawing/2014/main" xmlns=""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7" name="Freeform 23">
              <a:extLst>
                <a:ext uri="{FF2B5EF4-FFF2-40B4-BE49-F238E27FC236}">
                  <a16:creationId xmlns:a16="http://schemas.microsoft.com/office/drawing/2014/main" xmlns=""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9" name="Freeform 25">
              <a:extLst>
                <a:ext uri="{FF2B5EF4-FFF2-40B4-BE49-F238E27FC236}">
                  <a16:creationId xmlns:a16="http://schemas.microsoft.com/office/drawing/2014/main" xmlns=""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11" name="Freeform 5">
            <a:extLst>
              <a:ext uri="{FF2B5EF4-FFF2-40B4-BE49-F238E27FC236}">
                <a16:creationId xmlns:a16="http://schemas.microsoft.com/office/drawing/2014/main" xmlns=""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xmlns=""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pPr/>
              <a:t>11/23/2022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xmlns=""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xmlns=""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xmlns=""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xmlns=""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xmlns=""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xmlns=""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2" name="Freeform 8">
              <a:extLst>
                <a:ext uri="{FF2B5EF4-FFF2-40B4-BE49-F238E27FC236}">
                  <a16:creationId xmlns:a16="http://schemas.microsoft.com/office/drawing/2014/main" xmlns=""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25" name="Freeform 11">
              <a:extLst>
                <a:ext uri="{FF2B5EF4-FFF2-40B4-BE49-F238E27FC236}">
                  <a16:creationId xmlns:a16="http://schemas.microsoft.com/office/drawing/2014/main" xmlns=""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8" name="Freeform 14">
              <a:extLst>
                <a:ext uri="{FF2B5EF4-FFF2-40B4-BE49-F238E27FC236}">
                  <a16:creationId xmlns:a16="http://schemas.microsoft.com/office/drawing/2014/main" xmlns=""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0" name="Freeform 16">
              <a:extLst>
                <a:ext uri="{FF2B5EF4-FFF2-40B4-BE49-F238E27FC236}">
                  <a16:creationId xmlns:a16="http://schemas.microsoft.com/office/drawing/2014/main" xmlns=""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2" name="Freeform 18">
              <a:extLst>
                <a:ext uri="{FF2B5EF4-FFF2-40B4-BE49-F238E27FC236}">
                  <a16:creationId xmlns:a16="http://schemas.microsoft.com/office/drawing/2014/main" xmlns=""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4" name="Freeform 20">
              <a:extLst>
                <a:ext uri="{FF2B5EF4-FFF2-40B4-BE49-F238E27FC236}">
                  <a16:creationId xmlns:a16="http://schemas.microsoft.com/office/drawing/2014/main" xmlns=""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35" name="Freeform 21">
              <a:extLst>
                <a:ext uri="{FF2B5EF4-FFF2-40B4-BE49-F238E27FC236}">
                  <a16:creationId xmlns:a16="http://schemas.microsoft.com/office/drawing/2014/main" xmlns=""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36" name="Freeform 22">
              <a:extLst>
                <a:ext uri="{FF2B5EF4-FFF2-40B4-BE49-F238E27FC236}">
                  <a16:creationId xmlns:a16="http://schemas.microsoft.com/office/drawing/2014/main" xmlns=""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7" name="Freeform 23">
              <a:extLst>
                <a:ext uri="{FF2B5EF4-FFF2-40B4-BE49-F238E27FC236}">
                  <a16:creationId xmlns:a16="http://schemas.microsoft.com/office/drawing/2014/main" xmlns=""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9" name="Freeform 25">
              <a:extLst>
                <a:ext uri="{FF2B5EF4-FFF2-40B4-BE49-F238E27FC236}">
                  <a16:creationId xmlns:a16="http://schemas.microsoft.com/office/drawing/2014/main" xmlns=""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11" name="Freeform 5">
            <a:extLst>
              <a:ext uri="{FF2B5EF4-FFF2-40B4-BE49-F238E27FC236}">
                <a16:creationId xmlns:a16="http://schemas.microsoft.com/office/drawing/2014/main" xmlns=""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xmlns=""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pPr/>
              <a:t>11/23/2022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xmlns=""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xmlns=""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xmlns=""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xmlns=""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xmlns=""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xmlns=""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pPr/>
              <a:t>11/23/2022</a:t>
            </a:fld>
            <a:endParaRPr lang="en-US" noProof="0"/>
          </a:p>
        </p:txBody>
      </p:sp>
      <p:sp>
        <p:nvSpPr>
          <p:cNvPr id="11" name="Freeform 5">
            <a:extLst>
              <a:ext uri="{FF2B5EF4-FFF2-40B4-BE49-F238E27FC236}">
                <a16:creationId xmlns:a16="http://schemas.microsoft.com/office/drawing/2014/main" xmlns=""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xmlns=""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a:t>
            </a:fld>
            <a:endParaRPr lang="en-US" noProof="0"/>
          </a:p>
        </p:txBody>
      </p:sp>
      <p:sp>
        <p:nvSpPr>
          <p:cNvPr id="7" name="Title 6">
            <a:extLst>
              <a:ext uri="{FF2B5EF4-FFF2-40B4-BE49-F238E27FC236}">
                <a16:creationId xmlns:a16="http://schemas.microsoft.com/office/drawing/2014/main" xmlns=""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xmlns=""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xmlns=""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pPr/>
              <a:t>11/23/2022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grpSp>
        <p:nvGrpSpPr>
          <p:cNvPr id="9" name="Group 8">
            <a:extLst>
              <a:ext uri="{FF2B5EF4-FFF2-40B4-BE49-F238E27FC236}">
                <a16:creationId xmlns:a16="http://schemas.microsoft.com/office/drawing/2014/main" xmlns=""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xmlns=""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xmlns=""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xmlns=""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xmlns=""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xmlns=""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xmlns=""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xmlns=""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xmlns=""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xmlns="" id="{B7A8DADA-A3F9-464A-B9BA-25A365C1AC1D}"/>
              </a:ext>
              <a:ext uri="{C183D7F6-B498-43B3-948B-1728B52AA6E4}">
                <adec:decorative xmlns:adec="http://schemas.microsoft.com/office/drawing/2017/decorative" xmlns=""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00216F6A-AB47-4B4B-9DD2-361F771E616B}"/>
              </a:ext>
              <a:ext uri="{C183D7F6-B498-43B3-948B-1728B52AA6E4}">
                <adec:decorative xmlns:adec="http://schemas.microsoft.com/office/drawing/2017/decorative" xmlns=""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xmlns=""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xmlns=""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xmlns=""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xmlns=""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xmlns=""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xmlns=""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xmlns=""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xmlns=""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xmlns=""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xmlns="" id="{4E4E82A4-1189-4AC3-95D5-D2435A63BE1A}"/>
              </a:ext>
              <a:ext uri="{C183D7F6-B498-43B3-948B-1728B52AA6E4}">
                <adec:decorative xmlns:adec="http://schemas.microsoft.com/office/drawing/2017/decorative" xmlns=""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65703E44-581C-4B41-9496-94E20343DF6A}"/>
              </a:ext>
              <a:ext uri="{C183D7F6-B498-43B3-948B-1728B52AA6E4}">
                <adec:decorative xmlns:adec="http://schemas.microsoft.com/office/drawing/2017/decorative" xmlns=""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pPr/>
              <a:t>11/23/2022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grpSp>
        <p:nvGrpSpPr>
          <p:cNvPr id="9" name="Group 8">
            <a:extLst>
              <a:ext uri="{FF2B5EF4-FFF2-40B4-BE49-F238E27FC236}">
                <a16:creationId xmlns:a16="http://schemas.microsoft.com/office/drawing/2014/main" xmlns=""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xmlns=""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xmlns=""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xmlns=""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xmlns=""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xmlns=""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xmlns=""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xmlns=""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xmlns=""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xmlns=""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xmlns=""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xmlns="" id="{11563148-967F-403B-A638-B0C3C2AC9967}"/>
              </a:ext>
              <a:ext uri="{C183D7F6-B498-43B3-948B-1728B52AA6E4}">
                <adec:decorative xmlns:adec="http://schemas.microsoft.com/office/drawing/2017/decorative" xmlns=""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557735-9BED-41DD-95DD-163D1C9E395A}"/>
              </a:ext>
              <a:ext uri="{C183D7F6-B498-43B3-948B-1728B52AA6E4}">
                <adec:decorative xmlns:adec="http://schemas.microsoft.com/office/drawing/2017/decorative" xmlns=""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xmlns=""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2" name="Freeform 8">
              <a:extLst>
                <a:ext uri="{FF2B5EF4-FFF2-40B4-BE49-F238E27FC236}">
                  <a16:creationId xmlns:a16="http://schemas.microsoft.com/office/drawing/2014/main" xmlns=""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25" name="Freeform 11">
              <a:extLst>
                <a:ext uri="{FF2B5EF4-FFF2-40B4-BE49-F238E27FC236}">
                  <a16:creationId xmlns:a16="http://schemas.microsoft.com/office/drawing/2014/main" xmlns=""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8" name="Freeform 14">
              <a:extLst>
                <a:ext uri="{FF2B5EF4-FFF2-40B4-BE49-F238E27FC236}">
                  <a16:creationId xmlns:a16="http://schemas.microsoft.com/office/drawing/2014/main" xmlns=""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0" name="Freeform 16">
              <a:extLst>
                <a:ext uri="{FF2B5EF4-FFF2-40B4-BE49-F238E27FC236}">
                  <a16:creationId xmlns:a16="http://schemas.microsoft.com/office/drawing/2014/main" xmlns=""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2" name="Freeform 18">
              <a:extLst>
                <a:ext uri="{FF2B5EF4-FFF2-40B4-BE49-F238E27FC236}">
                  <a16:creationId xmlns:a16="http://schemas.microsoft.com/office/drawing/2014/main" xmlns=""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4" name="Freeform 20">
              <a:extLst>
                <a:ext uri="{FF2B5EF4-FFF2-40B4-BE49-F238E27FC236}">
                  <a16:creationId xmlns:a16="http://schemas.microsoft.com/office/drawing/2014/main" xmlns=""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35" name="Freeform 21">
              <a:extLst>
                <a:ext uri="{FF2B5EF4-FFF2-40B4-BE49-F238E27FC236}">
                  <a16:creationId xmlns:a16="http://schemas.microsoft.com/office/drawing/2014/main" xmlns=""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36" name="Freeform 22">
              <a:extLst>
                <a:ext uri="{FF2B5EF4-FFF2-40B4-BE49-F238E27FC236}">
                  <a16:creationId xmlns:a16="http://schemas.microsoft.com/office/drawing/2014/main" xmlns=""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7" name="Freeform 23">
              <a:extLst>
                <a:ext uri="{FF2B5EF4-FFF2-40B4-BE49-F238E27FC236}">
                  <a16:creationId xmlns:a16="http://schemas.microsoft.com/office/drawing/2014/main" xmlns=""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9" name="Freeform 25">
              <a:extLst>
                <a:ext uri="{FF2B5EF4-FFF2-40B4-BE49-F238E27FC236}">
                  <a16:creationId xmlns:a16="http://schemas.microsoft.com/office/drawing/2014/main" xmlns=""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11" name="Freeform 5">
            <a:extLst>
              <a:ext uri="{FF2B5EF4-FFF2-40B4-BE49-F238E27FC236}">
                <a16:creationId xmlns:a16="http://schemas.microsoft.com/office/drawing/2014/main" xmlns=""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xmlns=""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pPr/>
              <a:t>11/23/2022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xmlns=""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xmlns=""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xmlns=""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xmlns=""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2" name="Freeform 8">
              <a:extLst>
                <a:ext uri="{FF2B5EF4-FFF2-40B4-BE49-F238E27FC236}">
                  <a16:creationId xmlns:a16="http://schemas.microsoft.com/office/drawing/2014/main" xmlns=""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25" name="Freeform 11">
              <a:extLst>
                <a:ext uri="{FF2B5EF4-FFF2-40B4-BE49-F238E27FC236}">
                  <a16:creationId xmlns:a16="http://schemas.microsoft.com/office/drawing/2014/main" xmlns=""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28" name="Freeform 14">
              <a:extLst>
                <a:ext uri="{FF2B5EF4-FFF2-40B4-BE49-F238E27FC236}">
                  <a16:creationId xmlns:a16="http://schemas.microsoft.com/office/drawing/2014/main" xmlns=""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0" name="Freeform 16">
              <a:extLst>
                <a:ext uri="{FF2B5EF4-FFF2-40B4-BE49-F238E27FC236}">
                  <a16:creationId xmlns:a16="http://schemas.microsoft.com/office/drawing/2014/main" xmlns=""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2" name="Freeform 18">
              <a:extLst>
                <a:ext uri="{FF2B5EF4-FFF2-40B4-BE49-F238E27FC236}">
                  <a16:creationId xmlns:a16="http://schemas.microsoft.com/office/drawing/2014/main" xmlns=""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4" name="Freeform 20">
              <a:extLst>
                <a:ext uri="{FF2B5EF4-FFF2-40B4-BE49-F238E27FC236}">
                  <a16:creationId xmlns:a16="http://schemas.microsoft.com/office/drawing/2014/main" xmlns=""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35" name="Freeform 21">
              <a:extLst>
                <a:ext uri="{FF2B5EF4-FFF2-40B4-BE49-F238E27FC236}">
                  <a16:creationId xmlns:a16="http://schemas.microsoft.com/office/drawing/2014/main" xmlns=""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36" name="Freeform 22">
              <a:extLst>
                <a:ext uri="{FF2B5EF4-FFF2-40B4-BE49-F238E27FC236}">
                  <a16:creationId xmlns:a16="http://schemas.microsoft.com/office/drawing/2014/main" xmlns=""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7" name="Freeform 23">
              <a:extLst>
                <a:ext uri="{FF2B5EF4-FFF2-40B4-BE49-F238E27FC236}">
                  <a16:creationId xmlns:a16="http://schemas.microsoft.com/office/drawing/2014/main" xmlns=""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9" name="Freeform 25">
              <a:extLst>
                <a:ext uri="{FF2B5EF4-FFF2-40B4-BE49-F238E27FC236}">
                  <a16:creationId xmlns:a16="http://schemas.microsoft.com/office/drawing/2014/main" xmlns=""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12" name="Rectangle 11">
            <a:extLst>
              <a:ext uri="{FF2B5EF4-FFF2-40B4-BE49-F238E27FC236}">
                <a16:creationId xmlns:a16="http://schemas.microsoft.com/office/drawing/2014/main" xmlns=""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pPr/>
              <a:t>11/23/2022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xmlns=""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xmlns=""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xmlns=""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xmlns=""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xmlns=""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xmlns=""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pPr/>
              <a:t>11/23/2022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grpSp>
        <p:nvGrpSpPr>
          <p:cNvPr id="9" name="Group 8">
            <a:extLst>
              <a:ext uri="{FF2B5EF4-FFF2-40B4-BE49-F238E27FC236}">
                <a16:creationId xmlns:a16="http://schemas.microsoft.com/office/drawing/2014/main" xmlns=""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xmlns=""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xmlns=""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xmlns=""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xmlns=""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xmlns=""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xmlns=""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xmlns=""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xmlns=""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xmlns=""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xmlns=""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xmlns=""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xmlns=""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pPr/>
              <a:t>11/23/2022</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pPr/>
              <a:t>‹#›</a:t>
            </a:fld>
            <a:endParaRPr lang="en-US" noProof="0"/>
          </a:p>
        </p:txBody>
      </p:sp>
    </p:spTree>
    <p:extLst>
      <p:ext uri="{BB962C8B-B14F-4D97-AF65-F5344CB8AC3E}">
        <p14:creationId xmlns:p14="http://schemas.microsoft.com/office/powerpoint/2010/main" xmlns=""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E370B9-915D-490C-8F1C-D0FFE057C474}"/>
              </a:ext>
            </a:extLst>
          </p:cNvPr>
          <p:cNvSpPr>
            <a:spLocks noGrp="1"/>
          </p:cNvSpPr>
          <p:nvPr>
            <p:ph type="ctrTitle"/>
          </p:nvPr>
        </p:nvSpPr>
        <p:spPr/>
        <p:txBody>
          <a:bodyPr/>
          <a:lstStyle/>
          <a:p>
            <a:r>
              <a:rPr lang="en-US" noProof="0" dirty="0"/>
              <a:t>&lt;</a:t>
            </a:r>
            <a:r>
              <a:rPr lang="en-IN" dirty="0"/>
              <a:t>MACHINE LEARNING APPLIED: MALAIGNANT COMMENTS CLASSIFICATION</a:t>
            </a:r>
            <a:r>
              <a:rPr lang="en-US" noProof="0" dirty="0"/>
              <a:t>&gt;</a:t>
            </a:r>
          </a:p>
        </p:txBody>
      </p:sp>
      <p:sp>
        <p:nvSpPr>
          <p:cNvPr id="3" name="Subtitle 2">
            <a:extLst>
              <a:ext uri="{FF2B5EF4-FFF2-40B4-BE49-F238E27FC236}">
                <a16:creationId xmlns:a16="http://schemas.microsoft.com/office/drawing/2014/main" xmlns="" id="{2E4C4DA4-CC0D-4C70-991F-5958C0096DCE}"/>
              </a:ext>
            </a:extLst>
          </p:cNvPr>
          <p:cNvSpPr>
            <a:spLocks noGrp="1"/>
          </p:cNvSpPr>
          <p:nvPr>
            <p:ph type="subTitle" idx="1"/>
          </p:nvPr>
        </p:nvSpPr>
        <p:spPr>
          <a:xfrm>
            <a:off x="8063328" y="1898428"/>
            <a:ext cx="3198812" cy="1322587"/>
          </a:xfrm>
        </p:spPr>
        <p:txBody>
          <a:bodyPr/>
          <a:lstStyle/>
          <a:p>
            <a:r>
              <a:rPr lang="en-US" sz="1600" i="1" noProof="0" dirty="0" smtClean="0"/>
              <a:t> </a:t>
            </a:r>
            <a:r>
              <a:rPr lang="en-US" sz="1600" i="1" dirty="0"/>
              <a:t>P</a:t>
            </a:r>
            <a:r>
              <a:rPr lang="en-US" sz="1600" i="1" noProof="0" dirty="0" err="1" smtClean="0"/>
              <a:t>roject</a:t>
            </a:r>
            <a:r>
              <a:rPr lang="en-US" sz="1600" i="1" noProof="0" dirty="0" smtClean="0"/>
              <a:t> by</a:t>
            </a:r>
          </a:p>
          <a:p>
            <a:r>
              <a:rPr lang="en-US" sz="1600" i="1" noProof="0" dirty="0" err="1" smtClean="0"/>
              <a:t>Shubham</a:t>
            </a:r>
            <a:r>
              <a:rPr lang="en-US" sz="1600" i="1" noProof="0" dirty="0" smtClean="0"/>
              <a:t> </a:t>
            </a:r>
            <a:r>
              <a:rPr lang="en-US" sz="1600" i="1" noProof="0" dirty="0" err="1" smtClean="0"/>
              <a:t>Nagpal</a:t>
            </a:r>
            <a:endParaRPr lang="en-US" sz="1600" i="1" noProof="0" dirty="0"/>
          </a:p>
        </p:txBody>
      </p:sp>
    </p:spTree>
    <p:extLst>
      <p:ext uri="{BB962C8B-B14F-4D97-AF65-F5344CB8AC3E}">
        <p14:creationId xmlns:p14="http://schemas.microsoft.com/office/powerpoint/2010/main" xmlns=""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xmlns=""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xmlns="" id="{5E13700A-FF7C-4C65-A8C6-B743EC1C795B}"/>
              </a:ext>
            </a:extLst>
          </p:cNvPr>
          <p:cNvSpPr txBox="1"/>
          <p:nvPr/>
        </p:nvSpPr>
        <p:spPr>
          <a:xfrm>
            <a:off x="239850" y="5418849"/>
            <a:ext cx="6096000" cy="1200329"/>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more corelations in the variables, Abuse have more corelation with malignant and rude.</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 has more positive corelation with malignant</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don’t have any negative corelations in the data.</a:t>
            </a:r>
          </a:p>
        </p:txBody>
      </p:sp>
      <p:pic>
        <p:nvPicPr>
          <p:cNvPr id="6" name="Picture 5">
            <a:extLst>
              <a:ext uri="{FF2B5EF4-FFF2-40B4-BE49-F238E27FC236}">
                <a16:creationId xmlns:a16="http://schemas.microsoft.com/office/drawing/2014/main" xmlns="" id="{F73DD57F-2032-46C2-BB43-602523E8F233}"/>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5715000" y="645794"/>
            <a:ext cx="5678488" cy="4678681"/>
          </a:xfrm>
          <a:prstGeom prst="rect">
            <a:avLst/>
          </a:prstGeom>
          <a:noFill/>
          <a:ln>
            <a:noFill/>
          </a:ln>
        </p:spPr>
      </p:pic>
    </p:spTree>
    <p:extLst>
      <p:ext uri="{BB962C8B-B14F-4D97-AF65-F5344CB8AC3E}">
        <p14:creationId xmlns:p14="http://schemas.microsoft.com/office/powerpoint/2010/main" xmlns="" val="98915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0D3620-1F60-40D2-9E2C-7617C1F0A451}"/>
              </a:ext>
            </a:extLst>
          </p:cNvPr>
          <p:cNvSpPr>
            <a:spLocks noGrp="1"/>
          </p:cNvSpPr>
          <p:nvPr>
            <p:ph type="title"/>
          </p:nvPr>
        </p:nvSpPr>
        <p:spPr>
          <a:xfrm>
            <a:off x="8932212" y="2200778"/>
            <a:ext cx="2937576" cy="2456442"/>
          </a:xfrm>
        </p:spPr>
        <p:txBody>
          <a:bodyPr/>
          <a:lstStyle/>
          <a:p>
            <a:pPr algn="just">
              <a:lnSpc>
                <a:spcPct val="150000"/>
              </a:lnSpc>
              <a:spcBef>
                <a:spcPts val="200"/>
              </a:spcBef>
            </a:pPr>
            <a:r>
              <a:rPr lang="en-IN" sz="3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 Sources and their formats</a:t>
            </a:r>
          </a:p>
        </p:txBody>
      </p:sp>
      <p:sp>
        <p:nvSpPr>
          <p:cNvPr id="5" name="TextBox 4">
            <a:extLst>
              <a:ext uri="{FF2B5EF4-FFF2-40B4-BE49-F238E27FC236}">
                <a16:creationId xmlns:a16="http://schemas.microsoft.com/office/drawing/2014/main" xmlns="" id="{27602799-C868-4B78-A435-3DAFC89D3531}"/>
              </a:ext>
            </a:extLst>
          </p:cNvPr>
          <p:cNvSpPr txBox="1"/>
          <p:nvPr/>
        </p:nvSpPr>
        <p:spPr>
          <a:xfrm>
            <a:off x="322212" y="426307"/>
            <a:ext cx="7758112" cy="6159250"/>
          </a:xfrm>
          <a:prstGeom prst="rect">
            <a:avLst/>
          </a:prstGeom>
          <a:noFill/>
        </p:spPr>
        <p:txBody>
          <a:bodyPr wrap="square">
            <a:spAutoFit/>
          </a:bodyPr>
          <a:lstStyle/>
          <a:p>
            <a:pPr algn="just">
              <a:lnSpc>
                <a:spcPct val="107000"/>
              </a:lnSpc>
              <a:spcBef>
                <a:spcPts val="200"/>
              </a:spcBef>
            </a:pPr>
            <a:r>
              <a:rPr lang="en-IN" sz="32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The data set includes:</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Malignant: It is the Label column, which includes values 0 and 1, denoting if the comment is malignant or not.</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Highly Malignant: It denotes comments that are highly malignant and hurtful.</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Rude: It denotes comments that are very rude and offensive.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Threat: It contains indication of the comments that are giving any threat to someone.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Abuse: It is for comments that are abusive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Loathe: It describes the comments which are hateful and loathing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ID: It includes unique Ids associated with each comment text given.</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Comment text: This column contains the comments extracted from various social media platforms.</a:t>
            </a:r>
          </a:p>
        </p:txBody>
      </p:sp>
    </p:spTree>
    <p:extLst>
      <p:ext uri="{BB962C8B-B14F-4D97-AF65-F5344CB8AC3E}">
        <p14:creationId xmlns:p14="http://schemas.microsoft.com/office/powerpoint/2010/main" xmlns="" val="90632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6D7BD-5C62-4764-9E1D-D185EBAA6C0F}"/>
              </a:ext>
            </a:extLst>
          </p:cNvPr>
          <p:cNvSpPr>
            <a:spLocks noGrp="1"/>
          </p:cNvSpPr>
          <p:nvPr>
            <p:ph type="title"/>
          </p:nvPr>
        </p:nvSpPr>
        <p:spPr/>
        <p:txBody>
          <a:bodyPr/>
          <a:lstStyle/>
          <a:p>
            <a:r>
              <a:rPr lang="en-US" noProof="0" dirty="0"/>
              <a:t>EDA</a:t>
            </a:r>
          </a:p>
        </p:txBody>
      </p:sp>
      <p:sp>
        <p:nvSpPr>
          <p:cNvPr id="6" name="Content Placeholder 5">
            <a:extLst>
              <a:ext uri="{FF2B5EF4-FFF2-40B4-BE49-F238E27FC236}">
                <a16:creationId xmlns:a16="http://schemas.microsoft.com/office/drawing/2014/main" xmlns="" id="{C39C480C-C4D4-46AD-BCE6-04E0141475BC}"/>
              </a:ext>
            </a:extLst>
          </p:cNvPr>
          <p:cNvSpPr>
            <a:spLocks noGrp="1"/>
          </p:cNvSpPr>
          <p:nvPr>
            <p:ph sz="half" idx="15"/>
          </p:nvPr>
        </p:nvSpPr>
        <p:spPr>
          <a:xfrm>
            <a:off x="800894" y="2632550"/>
            <a:ext cx="3420000" cy="999650"/>
          </a:xfrm>
        </p:spPr>
        <p:txBody>
          <a:bodyPr/>
          <a:lstStyle/>
          <a:p>
            <a:pPr>
              <a:lnSpc>
                <a:spcPct val="100000"/>
              </a:lnSpc>
            </a:pPr>
            <a:r>
              <a:rPr lang="en-US" sz="1800" noProof="0" dirty="0"/>
              <a:t>Exploratory Data Analysis</a:t>
            </a:r>
          </a:p>
        </p:txBody>
      </p:sp>
      <p:sp>
        <p:nvSpPr>
          <p:cNvPr id="3" name="Content Placeholder 2">
            <a:extLst>
              <a:ext uri="{FF2B5EF4-FFF2-40B4-BE49-F238E27FC236}">
                <a16:creationId xmlns:a16="http://schemas.microsoft.com/office/drawing/2014/main" xmlns="" id="{95724E52-08A2-4D30-AA1E-AC7615D226F5}"/>
              </a:ext>
            </a:extLst>
          </p:cNvPr>
          <p:cNvSpPr>
            <a:spLocks noGrp="1"/>
          </p:cNvSpPr>
          <p:nvPr>
            <p:ph sz="half" idx="1"/>
          </p:nvPr>
        </p:nvSpPr>
        <p:spPr>
          <a:xfrm>
            <a:off x="800894" y="3632200"/>
            <a:ext cx="3420000" cy="2382651"/>
          </a:xfrm>
        </p:spPr>
        <p:txBody>
          <a:bodyPr/>
          <a:lstStyle/>
          <a:p>
            <a:pPr>
              <a:lnSpc>
                <a:spcPct val="100000"/>
              </a:lnSpc>
            </a:pPr>
            <a:r>
              <a:rPr lang="en-US" noProof="0" dirty="0"/>
              <a:t>I have started in clearing the unwanted column. Id have all unique values </a:t>
            </a:r>
            <a:r>
              <a:rPr lang="en-US" dirty="0"/>
              <a:t>so I dropped id</a:t>
            </a:r>
            <a:endParaRPr lang="en-US" noProof="0" dirty="0"/>
          </a:p>
          <a:p>
            <a:pPr>
              <a:lnSpc>
                <a:spcPct val="100000"/>
              </a:lnSpc>
            </a:pPr>
            <a:r>
              <a:rPr lang="en-US" dirty="0"/>
              <a:t>Importing required libraries.</a:t>
            </a:r>
            <a:endParaRPr lang="en-US" noProof="0" dirty="0"/>
          </a:p>
          <a:p>
            <a:pPr>
              <a:lnSpc>
                <a:spcPct val="100000"/>
              </a:lnSpc>
            </a:pPr>
            <a:r>
              <a:rPr lang="en-US" dirty="0"/>
              <a:t>Cleansing and preprocessing the data.</a:t>
            </a:r>
            <a:endParaRPr lang="en-US" noProof="0" dirty="0"/>
          </a:p>
        </p:txBody>
      </p:sp>
      <p:sp>
        <p:nvSpPr>
          <p:cNvPr id="7" name="Content Placeholder 6">
            <a:extLst>
              <a:ext uri="{FF2B5EF4-FFF2-40B4-BE49-F238E27FC236}">
                <a16:creationId xmlns:a16="http://schemas.microsoft.com/office/drawing/2014/main" xmlns="" id="{2AC642DB-12B2-406A-9349-B6C98765561F}"/>
              </a:ext>
            </a:extLst>
          </p:cNvPr>
          <p:cNvSpPr>
            <a:spLocks noGrp="1"/>
          </p:cNvSpPr>
          <p:nvPr>
            <p:ph sz="half" idx="16"/>
          </p:nvPr>
        </p:nvSpPr>
        <p:spPr>
          <a:xfrm>
            <a:off x="4387159" y="2632550"/>
            <a:ext cx="3420000" cy="999650"/>
          </a:xfrm>
        </p:spPr>
        <p:txBody>
          <a:bodyPr/>
          <a:lstStyle/>
          <a:p>
            <a:pPr>
              <a:lnSpc>
                <a:spcPct val="100000"/>
              </a:lnSpc>
            </a:pPr>
            <a:r>
              <a:rPr lang="en-US" sz="1800" noProof="0" dirty="0"/>
              <a:t>Word to Vectors (preprocessing)</a:t>
            </a:r>
          </a:p>
        </p:txBody>
      </p:sp>
      <p:sp>
        <p:nvSpPr>
          <p:cNvPr id="4" name="Content Placeholder 3">
            <a:extLst>
              <a:ext uri="{FF2B5EF4-FFF2-40B4-BE49-F238E27FC236}">
                <a16:creationId xmlns:a16="http://schemas.microsoft.com/office/drawing/2014/main" xmlns="" id="{0AE9033E-9FBE-4024-9E69-97553421B80A}"/>
              </a:ext>
            </a:extLst>
          </p:cNvPr>
          <p:cNvSpPr>
            <a:spLocks noGrp="1"/>
          </p:cNvSpPr>
          <p:nvPr>
            <p:ph sz="half" idx="13"/>
          </p:nvPr>
        </p:nvSpPr>
        <p:spPr>
          <a:xfrm>
            <a:off x="4387160" y="3632200"/>
            <a:ext cx="3420000" cy="2382651"/>
          </a:xfrm>
        </p:spPr>
        <p:txBody>
          <a:bodyPr/>
          <a:lstStyle/>
          <a:p>
            <a:pPr>
              <a:lnSpc>
                <a:spcPct val="100000"/>
              </a:lnSpc>
            </a:pPr>
            <a:r>
              <a:rPr lang="en-US" noProof="0" dirty="0"/>
              <a:t>As a part of preprocessing I imported TFIDF vectorizer to convert words to vectors.</a:t>
            </a:r>
          </a:p>
          <a:p>
            <a:pPr>
              <a:lnSpc>
                <a:spcPct val="100000"/>
              </a:lnSpc>
            </a:pPr>
            <a:r>
              <a:rPr lang="en-US" dirty="0"/>
              <a:t>Imputing these vectors I have trained the model</a:t>
            </a:r>
            <a:endParaRPr lang="en-US" noProof="0" dirty="0"/>
          </a:p>
        </p:txBody>
      </p:sp>
      <p:sp>
        <p:nvSpPr>
          <p:cNvPr id="8" name="Content Placeholder 7">
            <a:extLst>
              <a:ext uri="{FF2B5EF4-FFF2-40B4-BE49-F238E27FC236}">
                <a16:creationId xmlns:a16="http://schemas.microsoft.com/office/drawing/2014/main" xmlns="" id="{64FDBFEE-D460-4EEA-8480-B58B8C156092}"/>
              </a:ext>
            </a:extLst>
          </p:cNvPr>
          <p:cNvSpPr>
            <a:spLocks noGrp="1"/>
          </p:cNvSpPr>
          <p:nvPr>
            <p:ph sz="half" idx="17"/>
          </p:nvPr>
        </p:nvSpPr>
        <p:spPr>
          <a:xfrm>
            <a:off x="7973424" y="2632550"/>
            <a:ext cx="2646951" cy="796450"/>
          </a:xfrm>
        </p:spPr>
        <p:txBody>
          <a:bodyPr/>
          <a:lstStyle/>
          <a:p>
            <a:pPr algn="just">
              <a:lnSpc>
                <a:spcPct val="150000"/>
              </a:lnSpc>
              <a:spcBef>
                <a:spcPts val="200"/>
              </a:spcBef>
            </a:pPr>
            <a:r>
              <a:rPr lang="en-IN" sz="1800" u="sng" dirty="0">
                <a:effectLst/>
                <a:latin typeface="Rockwell" panose="02060603020205020403" pitchFamily="18" charset="0"/>
                <a:ea typeface="Times New Roman" panose="02020603050405020304" pitchFamily="18" charset="0"/>
                <a:cs typeface="Times New Roman" panose="02020603050405020304" pitchFamily="18" charset="0"/>
              </a:rPr>
              <a:t>Hardware and Software Requirements</a:t>
            </a:r>
          </a:p>
        </p:txBody>
      </p:sp>
      <p:sp>
        <p:nvSpPr>
          <p:cNvPr id="5" name="Content Placeholder 4">
            <a:extLst>
              <a:ext uri="{FF2B5EF4-FFF2-40B4-BE49-F238E27FC236}">
                <a16:creationId xmlns:a16="http://schemas.microsoft.com/office/drawing/2014/main" xmlns="" id="{6EDDEC1B-157C-4700-9E00-04350D289676}"/>
              </a:ext>
            </a:extLst>
          </p:cNvPr>
          <p:cNvSpPr>
            <a:spLocks noGrp="1"/>
          </p:cNvSpPr>
          <p:nvPr>
            <p:ph sz="half" idx="14"/>
          </p:nvPr>
        </p:nvSpPr>
        <p:spPr>
          <a:xfrm>
            <a:off x="7973424" y="3632200"/>
            <a:ext cx="3420000" cy="2382651"/>
          </a:xfrm>
        </p:spPr>
        <p:txBody>
          <a:bodyPr/>
          <a:lstStyle/>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Python 3.8.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NumPy.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Pandas.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Matplotlib.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Seaborn.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SciPy  </a:t>
            </a:r>
          </a:p>
        </p:txBody>
      </p:sp>
    </p:spTree>
    <p:extLst>
      <p:ext uri="{BB962C8B-B14F-4D97-AF65-F5344CB8AC3E}">
        <p14:creationId xmlns:p14="http://schemas.microsoft.com/office/powerpoint/2010/main" xmlns="" val="257646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&lt;Importing the Required Libraries&gt;</a:t>
            </a:r>
          </a:p>
        </p:txBody>
      </p:sp>
      <p:pic>
        <p:nvPicPr>
          <p:cNvPr id="5" name="Content Placeholder 4">
            <a:extLst>
              <a:ext uri="{FF2B5EF4-FFF2-40B4-BE49-F238E27FC236}">
                <a16:creationId xmlns:a16="http://schemas.microsoft.com/office/drawing/2014/main" xmlns="" id="{422795AD-6544-43D5-9B65-C68932EA364B}"/>
              </a:ext>
            </a:extLst>
          </p:cNvPr>
          <p:cNvPicPr>
            <a:picLocks noGrp="1"/>
          </p:cNvPicPr>
          <p:nvPr>
            <p:ph idx="1"/>
          </p:nvPr>
        </p:nvPicPr>
        <p:blipFill>
          <a:blip r:embed="rId3">
            <a:extLst>
              <a:ext uri="{28A0092B-C50C-407E-A947-70E740481C1C}">
                <a14:useLocalDpi xmlns:a14="http://schemas.microsoft.com/office/drawing/2010/main" xmlns="" val="0"/>
              </a:ext>
            </a:extLst>
          </a:blip>
          <a:stretch>
            <a:fillRect/>
          </a:stretch>
        </p:blipFill>
        <p:spPr>
          <a:xfrm>
            <a:off x="3833471" y="1552185"/>
            <a:ext cx="8196603" cy="1876815"/>
          </a:xfrm>
          <a:prstGeom prst="rect">
            <a:avLst/>
          </a:prstGeom>
        </p:spPr>
      </p:pic>
      <p:sp>
        <p:nvSpPr>
          <p:cNvPr id="10" name="TextBox 9">
            <a:extLst>
              <a:ext uri="{FF2B5EF4-FFF2-40B4-BE49-F238E27FC236}">
                <a16:creationId xmlns:a16="http://schemas.microsoft.com/office/drawing/2014/main" xmlns="" id="{3015E703-CDA6-42B1-86E9-E8A4570EEA33}"/>
              </a:ext>
            </a:extLst>
          </p:cNvPr>
          <p:cNvSpPr txBox="1"/>
          <p:nvPr/>
        </p:nvSpPr>
        <p:spPr>
          <a:xfrm>
            <a:off x="3933825" y="3371579"/>
            <a:ext cx="7978732" cy="1070871"/>
          </a:xfrm>
          <a:prstGeom prst="rect">
            <a:avLst/>
          </a:prstGeom>
          <a:noFill/>
        </p:spPr>
        <p:txBody>
          <a:bodyPr wrap="square">
            <a:spAutoFit/>
          </a:bodyPr>
          <a:lstStyle/>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&lt;After importing all the required libraries, I have defined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lemmatize to a variable&gt;</a:t>
            </a:r>
          </a:p>
        </p:txBody>
      </p:sp>
      <p:pic>
        <p:nvPicPr>
          <p:cNvPr id="11" name="Picture 10">
            <a:extLst>
              <a:ext uri="{FF2B5EF4-FFF2-40B4-BE49-F238E27FC236}">
                <a16:creationId xmlns:a16="http://schemas.microsoft.com/office/drawing/2014/main" xmlns="" id="{C2F2EFBD-858A-4F92-9A14-69284DF252F9}"/>
              </a:ext>
            </a:extLst>
          </p:cNvPr>
          <p:cNvPicPr/>
          <p:nvPr/>
        </p:nvPicPr>
        <p:blipFill>
          <a:blip r:embed="rId4">
            <a:extLst>
              <a:ext uri="{28A0092B-C50C-407E-A947-70E740481C1C}">
                <a14:useLocalDpi xmlns:a14="http://schemas.microsoft.com/office/drawing/2010/main" xmlns="" val="0"/>
              </a:ext>
            </a:extLst>
          </a:blip>
          <a:stretch>
            <a:fillRect/>
          </a:stretch>
        </p:blipFill>
        <p:spPr>
          <a:xfrm>
            <a:off x="3833471" y="4474210"/>
            <a:ext cx="7978732" cy="1164980"/>
          </a:xfrm>
          <a:prstGeom prst="rect">
            <a:avLst/>
          </a:prstGeom>
        </p:spPr>
      </p:pic>
    </p:spTree>
    <p:extLst>
      <p:ext uri="{BB962C8B-B14F-4D97-AF65-F5344CB8AC3E}">
        <p14:creationId xmlns:p14="http://schemas.microsoft.com/office/powerpoint/2010/main" xmlns="" val="15434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which I have defined a function for cleaning the data</a:t>
            </a:r>
            <a:r>
              <a:rPr lang="en-US" noProof="0" dirty="0"/>
              <a:t>&gt;</a:t>
            </a:r>
          </a:p>
        </p:txBody>
      </p:sp>
      <p:pic>
        <p:nvPicPr>
          <p:cNvPr id="9" name="Picture 8">
            <a:extLst>
              <a:ext uri="{FF2B5EF4-FFF2-40B4-BE49-F238E27FC236}">
                <a16:creationId xmlns:a16="http://schemas.microsoft.com/office/drawing/2014/main" xmlns="" id="{2144D0B6-65C5-4A91-B9B9-25C67BDA5C26}"/>
              </a:ext>
            </a:extLst>
          </p:cNvPr>
          <p:cNvPicPr/>
          <p:nvPr/>
        </p:nvPicPr>
        <p:blipFill rotWithShape="1">
          <a:blip r:embed="rId3">
            <a:extLst>
              <a:ext uri="{28A0092B-C50C-407E-A947-70E740481C1C}">
                <a14:useLocalDpi xmlns:a14="http://schemas.microsoft.com/office/drawing/2010/main" xmlns="" val="0"/>
              </a:ext>
            </a:extLst>
          </a:blip>
          <a:srcRect b="27572"/>
          <a:stretch/>
        </p:blipFill>
        <p:spPr bwMode="auto">
          <a:xfrm>
            <a:off x="3811188" y="1273648"/>
            <a:ext cx="7980762" cy="3532719"/>
          </a:xfrm>
          <a:prstGeom prst="rect">
            <a:avLst/>
          </a:prstGeom>
          <a:ln>
            <a:noFill/>
          </a:ln>
          <a:extLst>
            <a:ext uri="{53640926-AAD7-44D8-BBD7-CCE9431645EC}">
              <a14:shadowObscured xmlns:a14="http://schemas.microsoft.com/office/drawing/2010/main" xmlns=""/>
            </a:ext>
          </a:extLst>
        </p:spPr>
      </p:pic>
      <p:pic>
        <p:nvPicPr>
          <p:cNvPr id="12" name="Picture 11">
            <a:extLst>
              <a:ext uri="{FF2B5EF4-FFF2-40B4-BE49-F238E27FC236}">
                <a16:creationId xmlns:a16="http://schemas.microsoft.com/office/drawing/2014/main" xmlns="" id="{799F1324-AA3F-46EF-8840-6A08FED9E9B0}"/>
              </a:ext>
            </a:extLst>
          </p:cNvPr>
          <p:cNvPicPr/>
          <p:nvPr/>
        </p:nvPicPr>
        <p:blipFill rotWithShape="1">
          <a:blip r:embed="rId3">
            <a:extLst>
              <a:ext uri="{28A0092B-C50C-407E-A947-70E740481C1C}">
                <a14:useLocalDpi xmlns:a14="http://schemas.microsoft.com/office/drawing/2010/main" xmlns="" val="0"/>
              </a:ext>
            </a:extLst>
          </a:blip>
          <a:srcRect t="71753"/>
          <a:stretch/>
        </p:blipFill>
        <p:spPr bwMode="auto">
          <a:xfrm>
            <a:off x="3811188" y="4819112"/>
            <a:ext cx="7980762" cy="1314988"/>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88655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on creating a function I have passed my data into the same to clean it</a:t>
            </a:r>
            <a:r>
              <a:rPr lang="en-US" noProof="0" dirty="0"/>
              <a:t>&gt;</a:t>
            </a:r>
          </a:p>
        </p:txBody>
      </p:sp>
      <p:pic>
        <p:nvPicPr>
          <p:cNvPr id="6" name="Picture 5">
            <a:extLst>
              <a:ext uri="{FF2B5EF4-FFF2-40B4-BE49-F238E27FC236}">
                <a16:creationId xmlns:a16="http://schemas.microsoft.com/office/drawing/2014/main" xmlns="" id="{FC6AC0FF-DC56-49EA-9B66-966CED0E8355}"/>
              </a:ext>
            </a:extLst>
          </p:cNvPr>
          <p:cNvPicPr/>
          <p:nvPr/>
        </p:nvPicPr>
        <p:blipFill rotWithShape="1">
          <a:blip r:embed="rId3">
            <a:extLst>
              <a:ext uri="{28A0092B-C50C-407E-A947-70E740481C1C}">
                <a14:useLocalDpi xmlns:a14="http://schemas.microsoft.com/office/drawing/2010/main" xmlns="" val="0"/>
              </a:ext>
            </a:extLst>
          </a:blip>
          <a:srcRect b="3819"/>
          <a:stretch/>
        </p:blipFill>
        <p:spPr bwMode="auto">
          <a:xfrm>
            <a:off x="3912745" y="1300719"/>
            <a:ext cx="7999812" cy="2566431"/>
          </a:xfrm>
          <a:prstGeom prst="rect">
            <a:avLst/>
          </a:prstGeom>
          <a:ln>
            <a:noFill/>
          </a:ln>
          <a:extLst>
            <a:ext uri="{53640926-AAD7-44D8-BBD7-CCE9431645EC}">
              <a14:shadowObscured xmlns:a14="http://schemas.microsoft.com/office/drawing/2010/main" xmlns=""/>
            </a:ext>
          </a:extLst>
        </p:spPr>
      </p:pic>
      <p:pic>
        <p:nvPicPr>
          <p:cNvPr id="7" name="Picture 6">
            <a:extLst>
              <a:ext uri="{FF2B5EF4-FFF2-40B4-BE49-F238E27FC236}">
                <a16:creationId xmlns:a16="http://schemas.microsoft.com/office/drawing/2014/main" xmlns="" id="{D2C63879-8AFE-4375-95FB-64F35FB5A83C}"/>
              </a:ext>
            </a:extLst>
          </p:cNvPr>
          <p:cNvPicPr/>
          <p:nvPr/>
        </p:nvPicPr>
        <p:blipFill>
          <a:blip r:embed="rId4">
            <a:extLst>
              <a:ext uri="{28A0092B-C50C-407E-A947-70E740481C1C}">
                <a14:useLocalDpi xmlns:a14="http://schemas.microsoft.com/office/drawing/2010/main" xmlns="" val="0"/>
              </a:ext>
            </a:extLst>
          </a:blip>
          <a:stretch>
            <a:fillRect/>
          </a:stretch>
        </p:blipFill>
        <p:spPr>
          <a:xfrm>
            <a:off x="3912745" y="3867150"/>
            <a:ext cx="7999812" cy="1462083"/>
          </a:xfrm>
          <a:prstGeom prst="rect">
            <a:avLst/>
          </a:prstGeom>
        </p:spPr>
      </p:pic>
    </p:spTree>
    <p:extLst>
      <p:ext uri="{BB962C8B-B14F-4D97-AF65-F5344CB8AC3E}">
        <p14:creationId xmlns:p14="http://schemas.microsoft.com/office/powerpoint/2010/main" xmlns="" val="1549730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p:txBody>
          <a:bodyPr/>
          <a:lstStyle/>
          <a:p>
            <a:r>
              <a:rPr lang="en-US" noProof="0" dirty="0"/>
              <a:t>Word to </a:t>
            </a:r>
            <a:r>
              <a:rPr lang="en-US" noProof="0" dirty="0" err="1"/>
              <a:t>Vec</a:t>
            </a:r>
            <a:endParaRPr lang="en-US" noProof="0" dirty="0"/>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Word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Vec</a:t>
            </a:r>
            <a:r>
              <a:rPr lang="en-US" noProof="0" dirty="0"/>
              <a:t>&gt;</a:t>
            </a:r>
          </a:p>
        </p:txBody>
      </p:sp>
      <p:pic>
        <p:nvPicPr>
          <p:cNvPr id="8" name="Picture 7">
            <a:extLst>
              <a:ext uri="{FF2B5EF4-FFF2-40B4-BE49-F238E27FC236}">
                <a16:creationId xmlns:a16="http://schemas.microsoft.com/office/drawing/2014/main" xmlns="" id="{74BDDE68-6C81-4563-8C44-5F189628303B}"/>
              </a:ext>
            </a:extLst>
          </p:cNvPr>
          <p:cNvPicPr/>
          <p:nvPr/>
        </p:nvPicPr>
        <p:blipFill rotWithShape="1">
          <a:blip r:embed="rId3">
            <a:extLst>
              <a:ext uri="{28A0092B-C50C-407E-A947-70E740481C1C}">
                <a14:useLocalDpi xmlns:a14="http://schemas.microsoft.com/office/drawing/2010/main" xmlns="" val="0"/>
              </a:ext>
            </a:extLst>
          </a:blip>
          <a:srcRect l="476"/>
          <a:stretch/>
        </p:blipFill>
        <p:spPr bwMode="auto">
          <a:xfrm>
            <a:off x="3811188" y="1190943"/>
            <a:ext cx="7923612" cy="1818957"/>
          </a:xfrm>
          <a:prstGeom prst="rect">
            <a:avLst/>
          </a:prstGeom>
          <a:ln>
            <a:noFill/>
          </a:ln>
          <a:extLst>
            <a:ext uri="{53640926-AAD7-44D8-BBD7-CCE9431645EC}">
              <a14:shadowObscured xmlns:a14="http://schemas.microsoft.com/office/drawing/2010/main" xmlns=""/>
            </a:ext>
          </a:extLst>
        </p:spPr>
      </p:pic>
      <p:sp>
        <p:nvSpPr>
          <p:cNvPr id="9" name="TextBox 8">
            <a:extLst>
              <a:ext uri="{FF2B5EF4-FFF2-40B4-BE49-F238E27FC236}">
                <a16:creationId xmlns:a16="http://schemas.microsoft.com/office/drawing/2014/main" xmlns="" id="{11C83E01-D77C-42E4-94FA-5E6AA673E9A1}"/>
              </a:ext>
            </a:extLst>
          </p:cNvPr>
          <p:cNvSpPr txBox="1"/>
          <p:nvPr/>
        </p:nvSpPr>
        <p:spPr>
          <a:xfrm>
            <a:off x="3854050" y="3578146"/>
            <a:ext cx="7837887" cy="1200329"/>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And I have split the data into two parts X and y and made them ready for training. I have created a new feature name label and summed all the other numerical column and changed the output as binary i.e., if the sentence is categorised as malignant it will be 1 or else it will be 0</a:t>
            </a:r>
            <a:endParaRPr lang="en-IN" dirty="0"/>
          </a:p>
        </p:txBody>
      </p:sp>
    </p:spTree>
    <p:extLst>
      <p:ext uri="{BB962C8B-B14F-4D97-AF65-F5344CB8AC3E}">
        <p14:creationId xmlns:p14="http://schemas.microsoft.com/office/powerpoint/2010/main" xmlns="" val="3435796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3E2459-E318-41EB-B7C0-CE1E3227EBAB}"/>
              </a:ext>
            </a:extLst>
          </p:cNvPr>
          <p:cNvSpPr>
            <a:spLocks noGrp="1"/>
          </p:cNvSpPr>
          <p:nvPr>
            <p:ph type="title"/>
          </p:nvPr>
        </p:nvSpPr>
        <p:spPr>
          <a:xfrm>
            <a:off x="30662" y="-10806"/>
            <a:ext cx="3220538" cy="2456442"/>
          </a:xfrm>
        </p:spPr>
        <p:txBody>
          <a:bodyPr/>
          <a:lstStyle/>
          <a:p>
            <a:r>
              <a:rPr lang="en-US" dirty="0"/>
              <a:t>insights and model building</a:t>
            </a:r>
            <a:endParaRPr lang="en-US" noProof="0" dirty="0"/>
          </a:p>
        </p:txBody>
      </p:sp>
      <p:sp>
        <p:nvSpPr>
          <p:cNvPr id="6" name="Content Placeholder 5">
            <a:extLst>
              <a:ext uri="{FF2B5EF4-FFF2-40B4-BE49-F238E27FC236}">
                <a16:creationId xmlns:a16="http://schemas.microsoft.com/office/drawing/2014/main" xmlns="" id="{43C67E1C-74FC-481B-A3E5-4D3FFB4B264C}"/>
              </a:ext>
            </a:extLst>
          </p:cNvPr>
          <p:cNvSpPr>
            <a:spLocks noGrp="1"/>
          </p:cNvSpPr>
          <p:nvPr>
            <p:ph sz="half" idx="15"/>
          </p:nvPr>
        </p:nvSpPr>
        <p:spPr/>
        <p:txBody>
          <a:bodyPr/>
          <a:lstStyle/>
          <a:p>
            <a:r>
              <a:rPr lang="en-US" noProof="0" dirty="0"/>
              <a:t>Insights</a:t>
            </a:r>
          </a:p>
        </p:txBody>
      </p:sp>
      <p:sp>
        <p:nvSpPr>
          <p:cNvPr id="3" name="Content Placeholder 2">
            <a:extLst>
              <a:ext uri="{FF2B5EF4-FFF2-40B4-BE49-F238E27FC236}">
                <a16:creationId xmlns:a16="http://schemas.microsoft.com/office/drawing/2014/main" xmlns="" id="{4448B1D6-0CC5-4E5E-A8E1-A1D6F9B9D02B}"/>
              </a:ext>
            </a:extLst>
          </p:cNvPr>
          <p:cNvSpPr>
            <a:spLocks noGrp="1"/>
          </p:cNvSpPr>
          <p:nvPr>
            <p:ph sz="half" idx="1"/>
          </p:nvPr>
        </p:nvSpPr>
        <p:spPr/>
        <p:txBody>
          <a:bodyPr/>
          <a:lstStyle/>
          <a:p>
            <a:r>
              <a:rPr lang="en-US" noProof="0" dirty="0"/>
              <a:t>Using </a:t>
            </a:r>
            <a:r>
              <a:rPr lang="en-US" noProof="0" dirty="0" err="1"/>
              <a:t>wordcloud</a:t>
            </a:r>
            <a:r>
              <a:rPr lang="en-US" noProof="0" dirty="0"/>
              <a:t> I have build multiple insights</a:t>
            </a:r>
            <a:r>
              <a:rPr lang="en-US" dirty="0"/>
              <a:t>.</a:t>
            </a:r>
            <a:endParaRPr lang="en-US" noProof="0" dirty="0"/>
          </a:p>
        </p:txBody>
      </p:sp>
      <p:sp>
        <p:nvSpPr>
          <p:cNvPr id="7" name="Content Placeholder 6">
            <a:extLst>
              <a:ext uri="{FF2B5EF4-FFF2-40B4-BE49-F238E27FC236}">
                <a16:creationId xmlns:a16="http://schemas.microsoft.com/office/drawing/2014/main" xmlns="" id="{BAAB2448-9B92-43EA-98D2-900886CF9DAE}"/>
              </a:ext>
            </a:extLst>
          </p:cNvPr>
          <p:cNvSpPr>
            <a:spLocks noGrp="1"/>
          </p:cNvSpPr>
          <p:nvPr>
            <p:ph sz="half" idx="16"/>
          </p:nvPr>
        </p:nvSpPr>
        <p:spPr/>
        <p:txBody>
          <a:bodyPr/>
          <a:lstStyle/>
          <a:p>
            <a:r>
              <a:rPr lang="en-US" noProof="0" dirty="0"/>
              <a:t>Model building</a:t>
            </a:r>
          </a:p>
        </p:txBody>
      </p:sp>
      <p:sp>
        <p:nvSpPr>
          <p:cNvPr id="4" name="Content Placeholder 3">
            <a:extLst>
              <a:ext uri="{FF2B5EF4-FFF2-40B4-BE49-F238E27FC236}">
                <a16:creationId xmlns:a16="http://schemas.microsoft.com/office/drawing/2014/main" xmlns="" id="{CA621940-22B8-4129-8405-6BAFDE9093BF}"/>
              </a:ext>
            </a:extLst>
          </p:cNvPr>
          <p:cNvSpPr>
            <a:spLocks noGrp="1"/>
          </p:cNvSpPr>
          <p:nvPr>
            <p:ph sz="half" idx="13"/>
          </p:nvPr>
        </p:nvSpPr>
        <p:spPr/>
        <p:txBody>
          <a:bodyPr/>
          <a:lstStyle/>
          <a:p>
            <a:r>
              <a:rPr lang="en-US" noProof="0" dirty="0"/>
              <a:t>I have trained the data with eight different model and have sorted one on basis of the performance.</a:t>
            </a:r>
          </a:p>
        </p:txBody>
      </p:sp>
      <p:sp>
        <p:nvSpPr>
          <p:cNvPr id="8" name="Content Placeholder 7">
            <a:extLst>
              <a:ext uri="{FF2B5EF4-FFF2-40B4-BE49-F238E27FC236}">
                <a16:creationId xmlns:a16="http://schemas.microsoft.com/office/drawing/2014/main" xmlns="" id="{1C83ABBB-2ED2-4525-8DDE-F3EFDCD42195}"/>
              </a:ext>
            </a:extLst>
          </p:cNvPr>
          <p:cNvSpPr>
            <a:spLocks noGrp="1"/>
          </p:cNvSpPr>
          <p:nvPr>
            <p:ph sz="half" idx="17"/>
          </p:nvPr>
        </p:nvSpPr>
        <p:spPr/>
        <p:txBody>
          <a:bodyPr/>
          <a:lstStyle/>
          <a:p>
            <a:r>
              <a:rPr lang="en-US" noProof="0" dirty="0"/>
              <a:t>Hyper Parameter tuning</a:t>
            </a:r>
          </a:p>
        </p:txBody>
      </p:sp>
      <p:sp>
        <p:nvSpPr>
          <p:cNvPr id="5" name="Content Placeholder 4">
            <a:extLst>
              <a:ext uri="{FF2B5EF4-FFF2-40B4-BE49-F238E27FC236}">
                <a16:creationId xmlns:a16="http://schemas.microsoft.com/office/drawing/2014/main" xmlns="" id="{49E43943-F8CC-4765-8333-156F7371276B}"/>
              </a:ext>
            </a:extLst>
          </p:cNvPr>
          <p:cNvSpPr>
            <a:spLocks noGrp="1"/>
          </p:cNvSpPr>
          <p:nvPr>
            <p:ph sz="half" idx="14"/>
          </p:nvPr>
        </p:nvSpPr>
        <p:spPr/>
        <p:txBody>
          <a:bodyPr/>
          <a:lstStyle/>
          <a:p>
            <a:r>
              <a:rPr lang="en-US" noProof="0" dirty="0"/>
              <a:t>Using </a:t>
            </a:r>
            <a:r>
              <a:rPr lang="en-US" noProof="0" dirty="0" err="1"/>
              <a:t>GridSearch</a:t>
            </a:r>
            <a:r>
              <a:rPr lang="en-US" noProof="0" dirty="0"/>
              <a:t> CV I have tuned the model for increase in performance.</a:t>
            </a:r>
          </a:p>
        </p:txBody>
      </p:sp>
    </p:spTree>
    <p:extLst>
      <p:ext uri="{BB962C8B-B14F-4D97-AF65-F5344CB8AC3E}">
        <p14:creationId xmlns:p14="http://schemas.microsoft.com/office/powerpoint/2010/main" xmlns="" val="280568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pic>
        <p:nvPicPr>
          <p:cNvPr id="10" name="Picture 9">
            <a:extLst>
              <a:ext uri="{FF2B5EF4-FFF2-40B4-BE49-F238E27FC236}">
                <a16:creationId xmlns:a16="http://schemas.microsoft.com/office/drawing/2014/main" xmlns="" id="{41373723-DA76-42BC-A11E-768D71ED2D80}"/>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5641975" y="171768"/>
            <a:ext cx="6375400" cy="6114415"/>
          </a:xfrm>
          <a:prstGeom prst="rect">
            <a:avLst/>
          </a:prstGeom>
          <a:noFill/>
          <a:ln>
            <a:noFill/>
          </a:ln>
        </p:spPr>
      </p:pic>
      <p:sp>
        <p:nvSpPr>
          <p:cNvPr id="11" name="TextBox 10">
            <a:extLst>
              <a:ext uri="{FF2B5EF4-FFF2-40B4-BE49-F238E27FC236}">
                <a16:creationId xmlns:a16="http://schemas.microsoft.com/office/drawing/2014/main" xmlns=""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spTree>
    <p:extLst>
      <p:ext uri="{BB962C8B-B14F-4D97-AF65-F5344CB8AC3E}">
        <p14:creationId xmlns:p14="http://schemas.microsoft.com/office/powerpoint/2010/main" xmlns="" val="35504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xmlns="" id="{18EC384C-117E-41EA-9400-7646FF0B21E5}"/>
              </a:ext>
            </a:extLst>
          </p:cNvPr>
          <p:cNvSpPr txBox="1"/>
          <p:nvPr/>
        </p:nvSpPr>
        <p:spPr>
          <a:xfrm>
            <a:off x="297621" y="3114675"/>
            <a:ext cx="5684080" cy="1252651"/>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highly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xmlns="" id="{60C6292C-BBCA-4028-A673-9EAC5698ABFF}"/>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5876924" y="98425"/>
            <a:ext cx="6191251" cy="6683375"/>
          </a:xfrm>
          <a:prstGeom prst="rect">
            <a:avLst/>
          </a:prstGeom>
          <a:noFill/>
          <a:ln>
            <a:noFill/>
          </a:ln>
        </p:spPr>
      </p:pic>
    </p:spTree>
    <p:extLst>
      <p:ext uri="{BB962C8B-B14F-4D97-AF65-F5344CB8AC3E}">
        <p14:creationId xmlns:p14="http://schemas.microsoft.com/office/powerpoint/2010/main" xmlns="" val="126194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3E1A7-382A-49F0-ADB4-BF190BB8E7A1}"/>
              </a:ext>
            </a:extLst>
          </p:cNvPr>
          <p:cNvSpPr>
            <a:spLocks noGrp="1"/>
          </p:cNvSpPr>
          <p:nvPr>
            <p:ph type="title"/>
          </p:nvPr>
        </p:nvSpPr>
        <p:spPr>
          <a:xfrm>
            <a:off x="98181" y="4401558"/>
            <a:ext cx="3112552" cy="2456442"/>
          </a:xfrm>
        </p:spPr>
        <p:txBody>
          <a:bodyPr/>
          <a:lstStyle/>
          <a:p>
            <a:r>
              <a:rPr lang="en-IN" sz="2800" u="sng" dirty="0"/>
              <a:t>MALAIGNANT COMMENTS CLASSIFICATION</a:t>
            </a:r>
            <a:endParaRPr lang="en-US" sz="2800" u="sng" dirty="0"/>
          </a:p>
        </p:txBody>
      </p:sp>
      <p:sp>
        <p:nvSpPr>
          <p:cNvPr id="9" name="Text Placeholder 8">
            <a:extLst>
              <a:ext uri="{FF2B5EF4-FFF2-40B4-BE49-F238E27FC236}">
                <a16:creationId xmlns:a16="http://schemas.microsoft.com/office/drawing/2014/main" xmlns="" id="{9E9B34AE-511E-4AFC-87B5-E52A25A4727C}"/>
              </a:ext>
            </a:extLst>
          </p:cNvPr>
          <p:cNvSpPr>
            <a:spLocks noGrp="1" noChangeAspect="1"/>
          </p:cNvSpPr>
          <p:nvPr>
            <p:ph type="body" sz="quarter" idx="18"/>
          </p:nvPr>
        </p:nvSpPr>
        <p:spPr>
          <a:xfrm>
            <a:off x="870768" y="469900"/>
            <a:ext cx="691971" cy="691971"/>
          </a:xfrm>
        </p:spPr>
        <p:txBody>
          <a:bodyPr/>
          <a:lstStyle/>
          <a:p>
            <a:r>
              <a:rPr lang="en-US" sz="2400"/>
              <a:t>1</a:t>
            </a:r>
          </a:p>
        </p:txBody>
      </p:sp>
      <p:sp>
        <p:nvSpPr>
          <p:cNvPr id="6" name="Content Placeholder 5">
            <a:extLst>
              <a:ext uri="{FF2B5EF4-FFF2-40B4-BE49-F238E27FC236}">
                <a16:creationId xmlns:a16="http://schemas.microsoft.com/office/drawing/2014/main" xmlns="" id="{35AE7952-3B10-47E2-8E7C-F1652C0E0D9F}"/>
              </a:ext>
            </a:extLst>
          </p:cNvPr>
          <p:cNvSpPr>
            <a:spLocks noGrp="1"/>
          </p:cNvSpPr>
          <p:nvPr>
            <p:ph sz="half" idx="15"/>
          </p:nvPr>
        </p:nvSpPr>
        <p:spPr>
          <a:xfrm>
            <a:off x="800894" y="1191436"/>
            <a:ext cx="3420000" cy="460945"/>
          </a:xfrm>
        </p:spPr>
        <p:txBody>
          <a:bodyPr/>
          <a:lstStyle/>
          <a:p>
            <a:r>
              <a:rPr lang="en-US" dirty="0"/>
              <a:t>[introduction]</a:t>
            </a:r>
          </a:p>
          <a:p>
            <a:r>
              <a:rPr lang="en-US" dirty="0"/>
              <a:t>	</a:t>
            </a:r>
          </a:p>
        </p:txBody>
      </p:sp>
      <p:sp>
        <p:nvSpPr>
          <p:cNvPr id="3" name="Content Placeholder 2">
            <a:extLst>
              <a:ext uri="{FF2B5EF4-FFF2-40B4-BE49-F238E27FC236}">
                <a16:creationId xmlns:a16="http://schemas.microsoft.com/office/drawing/2014/main" xmlns="" id="{57597827-04F8-4181-935E-18C5990985D8}"/>
              </a:ext>
            </a:extLst>
          </p:cNvPr>
          <p:cNvSpPr>
            <a:spLocks noGrp="1"/>
          </p:cNvSpPr>
          <p:nvPr>
            <p:ph sz="half" idx="1"/>
          </p:nvPr>
        </p:nvSpPr>
        <p:spPr>
          <a:xfrm>
            <a:off x="800894" y="1813293"/>
            <a:ext cx="3227971" cy="1615707"/>
          </a:xfrm>
        </p:spPr>
        <p:txBody>
          <a:bodyPr/>
          <a:lstStyle/>
          <a:p>
            <a:r>
              <a:rPr lang="en-IN" dirty="0"/>
              <a:t>Business Problem Framing</a:t>
            </a:r>
          </a:p>
          <a:p>
            <a:r>
              <a:rPr lang="en-US" dirty="0"/>
              <a:t>Review of literature.</a:t>
            </a:r>
          </a:p>
        </p:txBody>
      </p:sp>
      <p:sp>
        <p:nvSpPr>
          <p:cNvPr id="10" name="Text Placeholder 9">
            <a:extLst>
              <a:ext uri="{FF2B5EF4-FFF2-40B4-BE49-F238E27FC236}">
                <a16:creationId xmlns:a16="http://schemas.microsoft.com/office/drawing/2014/main" xmlns="" id="{0D0E55E6-7F4E-4D34-A101-AED886857C79}"/>
              </a:ext>
            </a:extLst>
          </p:cNvPr>
          <p:cNvSpPr>
            <a:spLocks noGrp="1" noChangeAspect="1"/>
          </p:cNvSpPr>
          <p:nvPr>
            <p:ph type="body" sz="quarter" idx="19"/>
          </p:nvPr>
        </p:nvSpPr>
        <p:spPr>
          <a:xfrm>
            <a:off x="4475112" y="469900"/>
            <a:ext cx="691971" cy="691971"/>
          </a:xfrm>
          <a:solidFill>
            <a:schemeClr val="tx1">
              <a:lumMod val="85000"/>
              <a:lumOff val="15000"/>
            </a:schemeClr>
          </a:solidFill>
        </p:spPr>
        <p:txBody>
          <a:bodyPr/>
          <a:lstStyle/>
          <a:p>
            <a:r>
              <a:rPr lang="en-US" sz="2400" dirty="0">
                <a:solidFill>
                  <a:schemeClr val="bg1"/>
                </a:solidFill>
              </a:rPr>
              <a:t>2</a:t>
            </a:r>
          </a:p>
        </p:txBody>
      </p:sp>
      <p:sp>
        <p:nvSpPr>
          <p:cNvPr id="7" name="Content Placeholder 6">
            <a:extLst>
              <a:ext uri="{FF2B5EF4-FFF2-40B4-BE49-F238E27FC236}">
                <a16:creationId xmlns:a16="http://schemas.microsoft.com/office/drawing/2014/main" xmlns="" id="{661C1FD6-AE9B-4DC9-8418-8E649F1468C8}"/>
              </a:ext>
            </a:extLst>
          </p:cNvPr>
          <p:cNvSpPr>
            <a:spLocks noGrp="1"/>
          </p:cNvSpPr>
          <p:nvPr>
            <p:ph sz="half" idx="16"/>
          </p:nvPr>
        </p:nvSpPr>
        <p:spPr>
          <a:xfrm>
            <a:off x="4387159" y="1191436"/>
            <a:ext cx="3420000" cy="460945"/>
          </a:xfrm>
        </p:spPr>
        <p:txBody>
          <a:bodyPr/>
          <a:lstStyle/>
          <a:p>
            <a:r>
              <a:rPr lang="en-US" dirty="0"/>
              <a:t>[</a:t>
            </a:r>
            <a:r>
              <a:rPr lang="en-IN" dirty="0"/>
              <a:t>Analytical Problem Framing</a:t>
            </a:r>
            <a:r>
              <a:rPr lang="en-US" dirty="0"/>
              <a:t>]</a:t>
            </a:r>
          </a:p>
        </p:txBody>
      </p:sp>
      <p:sp>
        <p:nvSpPr>
          <p:cNvPr id="4" name="Content Placeholder 3">
            <a:extLst>
              <a:ext uri="{FF2B5EF4-FFF2-40B4-BE49-F238E27FC236}">
                <a16:creationId xmlns:a16="http://schemas.microsoft.com/office/drawing/2014/main" xmlns="" id="{5D68EBD9-6460-4BD4-A725-E0003EEB6819}"/>
              </a:ext>
            </a:extLst>
          </p:cNvPr>
          <p:cNvSpPr>
            <a:spLocks noGrp="1"/>
          </p:cNvSpPr>
          <p:nvPr>
            <p:ph sz="half" idx="13"/>
          </p:nvPr>
        </p:nvSpPr>
        <p:spPr>
          <a:xfrm>
            <a:off x="4387158" y="1813293"/>
            <a:ext cx="3227971" cy="1615707"/>
          </a:xfrm>
        </p:spPr>
        <p:txBody>
          <a:bodyPr/>
          <a:lstStyle/>
          <a:p>
            <a:r>
              <a:rPr lang="en-US" dirty="0"/>
              <a:t>Mathematical/ Analytical Modeling of the Problem</a:t>
            </a:r>
          </a:p>
          <a:p>
            <a:r>
              <a:rPr lang="en-US" dirty="0"/>
              <a:t>Data Sources and their formats.</a:t>
            </a:r>
          </a:p>
        </p:txBody>
      </p:sp>
      <p:sp>
        <p:nvSpPr>
          <p:cNvPr id="11" name="Text Placeholder 10">
            <a:extLst>
              <a:ext uri="{FF2B5EF4-FFF2-40B4-BE49-F238E27FC236}">
                <a16:creationId xmlns:a16="http://schemas.microsoft.com/office/drawing/2014/main" xmlns="" id="{0255BBC3-2645-4B68-A025-3CCB03ACA930}"/>
              </a:ext>
            </a:extLst>
          </p:cNvPr>
          <p:cNvSpPr>
            <a:spLocks noGrp="1" noChangeAspect="1"/>
          </p:cNvSpPr>
          <p:nvPr>
            <p:ph type="body" sz="quarter" idx="20"/>
          </p:nvPr>
        </p:nvSpPr>
        <p:spPr>
          <a:xfrm>
            <a:off x="8055639" y="469900"/>
            <a:ext cx="691971" cy="691971"/>
          </a:xfrm>
          <a:solidFill>
            <a:schemeClr val="accent5">
              <a:lumMod val="75000"/>
            </a:schemeClr>
          </a:solidFill>
        </p:spPr>
        <p:txBody>
          <a:bodyPr/>
          <a:lstStyle/>
          <a:p>
            <a:r>
              <a:rPr lang="en-US" sz="2400" dirty="0">
                <a:solidFill>
                  <a:schemeClr val="bg1"/>
                </a:solidFill>
              </a:rPr>
              <a:t>3</a:t>
            </a:r>
          </a:p>
        </p:txBody>
      </p:sp>
      <p:sp>
        <p:nvSpPr>
          <p:cNvPr id="8" name="Content Placeholder 7">
            <a:extLst>
              <a:ext uri="{FF2B5EF4-FFF2-40B4-BE49-F238E27FC236}">
                <a16:creationId xmlns:a16="http://schemas.microsoft.com/office/drawing/2014/main" xmlns="" id="{4CF3F135-97CF-4F51-9AA5-BFE76E2D0B9B}"/>
              </a:ext>
            </a:extLst>
          </p:cNvPr>
          <p:cNvSpPr>
            <a:spLocks noGrp="1"/>
          </p:cNvSpPr>
          <p:nvPr>
            <p:ph sz="half" idx="17"/>
          </p:nvPr>
        </p:nvSpPr>
        <p:spPr>
          <a:xfrm>
            <a:off x="7973424" y="1191436"/>
            <a:ext cx="3420000" cy="460945"/>
          </a:xfrm>
        </p:spPr>
        <p:txBody>
          <a:bodyPr/>
          <a:lstStyle/>
          <a:p>
            <a:r>
              <a:rPr lang="en-US" dirty="0"/>
              <a:t>[EDA]</a:t>
            </a:r>
          </a:p>
        </p:txBody>
      </p:sp>
      <p:sp>
        <p:nvSpPr>
          <p:cNvPr id="5" name="Content Placeholder 4">
            <a:extLst>
              <a:ext uri="{FF2B5EF4-FFF2-40B4-BE49-F238E27FC236}">
                <a16:creationId xmlns:a16="http://schemas.microsoft.com/office/drawing/2014/main" xmlns="" id="{BA33AD6D-4BB3-459F-B884-43A15E94A729}"/>
              </a:ext>
            </a:extLst>
          </p:cNvPr>
          <p:cNvSpPr>
            <a:spLocks noGrp="1"/>
          </p:cNvSpPr>
          <p:nvPr>
            <p:ph sz="half" idx="14"/>
          </p:nvPr>
        </p:nvSpPr>
        <p:spPr>
          <a:xfrm>
            <a:off x="7973424" y="1813292"/>
            <a:ext cx="3227971" cy="1615707"/>
          </a:xfrm>
        </p:spPr>
        <p:txBody>
          <a:bodyPr/>
          <a:lstStyle/>
          <a:p>
            <a:r>
              <a:rPr lang="en-US" dirty="0"/>
              <a:t>Data cleansing</a:t>
            </a:r>
          </a:p>
          <a:p>
            <a:r>
              <a:rPr lang="en-US" dirty="0"/>
              <a:t>Data Preprocessing.</a:t>
            </a:r>
          </a:p>
        </p:txBody>
      </p:sp>
      <p:sp>
        <p:nvSpPr>
          <p:cNvPr id="16" name="Text Placeholder 9">
            <a:extLst>
              <a:ext uri="{FF2B5EF4-FFF2-40B4-BE49-F238E27FC236}">
                <a16:creationId xmlns:a16="http://schemas.microsoft.com/office/drawing/2014/main" xmlns="" id="{1C0A153C-DAE9-4119-B6CB-F753E40958C5}"/>
              </a:ext>
            </a:extLst>
          </p:cNvPr>
          <p:cNvSpPr txBox="1">
            <a:spLocks noChangeAspect="1"/>
          </p:cNvSpPr>
          <p:nvPr/>
        </p:nvSpPr>
        <p:spPr>
          <a:xfrm>
            <a:off x="4475112" y="3618273"/>
            <a:ext cx="691971" cy="691971"/>
          </a:xfrm>
          <a:prstGeom prst="rect">
            <a:avLst/>
          </a:prstGeom>
          <a:solidFill>
            <a:schemeClr val="accent2">
              <a:lumMod val="50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bg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4</a:t>
            </a:r>
          </a:p>
        </p:txBody>
      </p:sp>
      <p:sp>
        <p:nvSpPr>
          <p:cNvPr id="14" name="Content Placeholder 6">
            <a:extLst>
              <a:ext uri="{FF2B5EF4-FFF2-40B4-BE49-F238E27FC236}">
                <a16:creationId xmlns:a16="http://schemas.microsoft.com/office/drawing/2014/main" xmlns="" id="{A22C6227-33AC-4B8E-9805-E4A5B3398ECE}"/>
              </a:ext>
            </a:extLst>
          </p:cNvPr>
          <p:cNvSpPr txBox="1">
            <a:spLocks/>
          </p:cNvSpPr>
          <p:nvPr/>
        </p:nvSpPr>
        <p:spPr>
          <a:xfrm>
            <a:off x="4387159"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[Insights and Model building]</a:t>
            </a:r>
          </a:p>
        </p:txBody>
      </p:sp>
      <p:sp>
        <p:nvSpPr>
          <p:cNvPr id="12" name="Content Placeholder 3">
            <a:extLst>
              <a:ext uri="{FF2B5EF4-FFF2-40B4-BE49-F238E27FC236}">
                <a16:creationId xmlns:a16="http://schemas.microsoft.com/office/drawing/2014/main" xmlns="" id="{238CE8B3-176C-4DA0-B2DE-EC5F9E68C61E}"/>
              </a:ext>
            </a:extLst>
          </p:cNvPr>
          <p:cNvSpPr txBox="1">
            <a:spLocks/>
          </p:cNvSpPr>
          <p:nvPr/>
        </p:nvSpPr>
        <p:spPr>
          <a:xfrm>
            <a:off x="4387159"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Word cloud.</a:t>
            </a:r>
          </a:p>
          <a:p>
            <a:r>
              <a:rPr lang="en-US" dirty="0"/>
              <a:t>Training the model.</a:t>
            </a:r>
          </a:p>
        </p:txBody>
      </p:sp>
      <p:sp>
        <p:nvSpPr>
          <p:cNvPr id="17" name="Text Placeholder 10">
            <a:extLst>
              <a:ext uri="{FF2B5EF4-FFF2-40B4-BE49-F238E27FC236}">
                <a16:creationId xmlns:a16="http://schemas.microsoft.com/office/drawing/2014/main" xmlns="" id="{9B48AFC4-8B42-4072-AAA2-4702519F0D8E}"/>
              </a:ext>
            </a:extLst>
          </p:cNvPr>
          <p:cNvSpPr txBox="1">
            <a:spLocks noChangeAspect="1"/>
          </p:cNvSpPr>
          <p:nvPr/>
        </p:nvSpPr>
        <p:spPr>
          <a:xfrm>
            <a:off x="8055639" y="3618273"/>
            <a:ext cx="691971" cy="691971"/>
          </a:xfrm>
          <a:prstGeom prst="rect">
            <a:avLst/>
          </a:prstGeom>
          <a:solidFill>
            <a:schemeClr val="bg1">
              <a:lumMod val="95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5</a:t>
            </a:r>
          </a:p>
        </p:txBody>
      </p:sp>
      <p:sp>
        <p:nvSpPr>
          <p:cNvPr id="15" name="Content Placeholder 7">
            <a:extLst>
              <a:ext uri="{FF2B5EF4-FFF2-40B4-BE49-F238E27FC236}">
                <a16:creationId xmlns:a16="http://schemas.microsoft.com/office/drawing/2014/main" xmlns="" id="{961517EE-A586-412B-85CB-6F57B715CE11}"/>
              </a:ext>
            </a:extLst>
          </p:cNvPr>
          <p:cNvSpPr txBox="1">
            <a:spLocks/>
          </p:cNvSpPr>
          <p:nvPr/>
        </p:nvSpPr>
        <p:spPr>
          <a:xfrm>
            <a:off x="7973424"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[Conclusion]</a:t>
            </a:r>
          </a:p>
        </p:txBody>
      </p:sp>
      <p:sp>
        <p:nvSpPr>
          <p:cNvPr id="13" name="Content Placeholder 4">
            <a:extLst>
              <a:ext uri="{FF2B5EF4-FFF2-40B4-BE49-F238E27FC236}">
                <a16:creationId xmlns:a16="http://schemas.microsoft.com/office/drawing/2014/main" xmlns="" id="{E81D6B8E-F53C-4E35-A828-B1E51783F396}"/>
              </a:ext>
            </a:extLst>
          </p:cNvPr>
          <p:cNvSpPr txBox="1">
            <a:spLocks/>
          </p:cNvSpPr>
          <p:nvPr/>
        </p:nvSpPr>
        <p:spPr>
          <a:xfrm>
            <a:off x="7973424"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Key Findings</a:t>
            </a:r>
          </a:p>
          <a:p>
            <a:r>
              <a:rPr lang="en-US" dirty="0"/>
              <a:t>Learning outcome.</a:t>
            </a:r>
          </a:p>
          <a:p>
            <a:r>
              <a:rPr lang="en-US" dirty="0"/>
              <a:t>Limitation of the work.</a:t>
            </a:r>
          </a:p>
        </p:txBody>
      </p:sp>
    </p:spTree>
    <p:extLst>
      <p:ext uri="{BB962C8B-B14F-4D97-AF65-F5344CB8AC3E}">
        <p14:creationId xmlns:p14="http://schemas.microsoft.com/office/powerpoint/2010/main" xmlns="" val="502231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xmlns="" id="{18EC384C-117E-41EA-9400-7646FF0B21E5}"/>
              </a:ext>
            </a:extLst>
          </p:cNvPr>
          <p:cNvSpPr txBox="1"/>
          <p:nvPr/>
        </p:nvSpPr>
        <p:spPr>
          <a:xfrm>
            <a:off x="404813" y="3133725"/>
            <a:ext cx="5100637"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rude classified sentences we are seeing top 400 words the words which are bigger in size are mostly used.</a:t>
            </a:r>
          </a:p>
        </p:txBody>
      </p:sp>
      <p:pic>
        <p:nvPicPr>
          <p:cNvPr id="5" name="Picture 4">
            <a:extLst>
              <a:ext uri="{FF2B5EF4-FFF2-40B4-BE49-F238E27FC236}">
                <a16:creationId xmlns:a16="http://schemas.microsoft.com/office/drawing/2014/main" xmlns="" id="{879FC73D-3C24-412A-B2B1-AEB4E6AC4275}"/>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5759450" y="35719"/>
            <a:ext cx="6432550" cy="6786562"/>
          </a:xfrm>
          <a:prstGeom prst="rect">
            <a:avLst/>
          </a:prstGeom>
          <a:noFill/>
          <a:ln>
            <a:noFill/>
          </a:ln>
        </p:spPr>
      </p:pic>
    </p:spTree>
    <p:extLst>
      <p:ext uri="{BB962C8B-B14F-4D97-AF65-F5344CB8AC3E}">
        <p14:creationId xmlns:p14="http://schemas.microsoft.com/office/powerpoint/2010/main" xmlns="" val="299849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xmlns="" id="{18EC384C-117E-41EA-9400-7646FF0B21E5}"/>
              </a:ext>
            </a:extLst>
          </p:cNvPr>
          <p:cNvSpPr txBox="1"/>
          <p:nvPr/>
        </p:nvSpPr>
        <p:spPr>
          <a:xfrm>
            <a:off x="174625" y="322897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abuse classified sentences we are seeing top 400 words the words which are bigger in size are mostly used.</a:t>
            </a:r>
          </a:p>
        </p:txBody>
      </p:sp>
      <p:pic>
        <p:nvPicPr>
          <p:cNvPr id="5" name="Picture 4">
            <a:extLst>
              <a:ext uri="{FF2B5EF4-FFF2-40B4-BE49-F238E27FC236}">
                <a16:creationId xmlns:a16="http://schemas.microsoft.com/office/drawing/2014/main" xmlns="" id="{58C1F203-025A-4205-B12E-AB28356D5C92}"/>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5724524" y="0"/>
            <a:ext cx="6467475" cy="6858000"/>
          </a:xfrm>
          <a:prstGeom prst="rect">
            <a:avLst/>
          </a:prstGeom>
          <a:noFill/>
          <a:ln>
            <a:noFill/>
          </a:ln>
        </p:spPr>
      </p:pic>
    </p:spTree>
    <p:extLst>
      <p:ext uri="{BB962C8B-B14F-4D97-AF65-F5344CB8AC3E}">
        <p14:creationId xmlns:p14="http://schemas.microsoft.com/office/powerpoint/2010/main" xmlns="" val="2474410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xmlns=""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xmlns="" id="{F0F02BF6-F7C5-4CE1-BC99-CC2B56778364}"/>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5535113" y="-10805"/>
            <a:ext cx="6656887" cy="6868806"/>
          </a:xfrm>
          <a:prstGeom prst="rect">
            <a:avLst/>
          </a:prstGeom>
          <a:noFill/>
          <a:ln>
            <a:noFill/>
          </a:ln>
        </p:spPr>
      </p:pic>
    </p:spTree>
    <p:extLst>
      <p:ext uri="{BB962C8B-B14F-4D97-AF65-F5344CB8AC3E}">
        <p14:creationId xmlns:p14="http://schemas.microsoft.com/office/powerpoint/2010/main" xmlns="" val="177599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6" name="Picture 5">
            <a:extLst>
              <a:ext uri="{FF2B5EF4-FFF2-40B4-BE49-F238E27FC236}">
                <a16:creationId xmlns:a16="http://schemas.microsoft.com/office/drawing/2014/main" xmlns="" id="{76E15399-33B2-4744-8626-1CF251B22827}"/>
              </a:ext>
            </a:extLst>
          </p:cNvPr>
          <p:cNvPicPr/>
          <p:nvPr/>
        </p:nvPicPr>
        <p:blipFill>
          <a:blip r:embed="rId3">
            <a:extLst>
              <a:ext uri="{28A0092B-C50C-407E-A947-70E740481C1C}">
                <a14:useLocalDpi xmlns:a14="http://schemas.microsoft.com/office/drawing/2010/main" xmlns="" val="0"/>
              </a:ext>
            </a:extLst>
          </a:blip>
          <a:stretch>
            <a:fillRect/>
          </a:stretch>
        </p:blipFill>
        <p:spPr>
          <a:xfrm>
            <a:off x="4169410" y="1273648"/>
            <a:ext cx="7621706" cy="4355627"/>
          </a:xfrm>
          <a:prstGeom prst="rect">
            <a:avLst/>
          </a:prstGeom>
        </p:spPr>
      </p:pic>
    </p:spTree>
    <p:extLst>
      <p:ext uri="{BB962C8B-B14F-4D97-AF65-F5344CB8AC3E}">
        <p14:creationId xmlns:p14="http://schemas.microsoft.com/office/powerpoint/2010/main" xmlns="" val="2686189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7" name="Picture 6">
            <a:extLst>
              <a:ext uri="{FF2B5EF4-FFF2-40B4-BE49-F238E27FC236}">
                <a16:creationId xmlns:a16="http://schemas.microsoft.com/office/drawing/2014/main" xmlns="" id="{8D8EA1AE-863E-4054-A281-F40977A553CA}"/>
              </a:ext>
            </a:extLst>
          </p:cNvPr>
          <p:cNvPicPr/>
          <p:nvPr/>
        </p:nvPicPr>
        <p:blipFill>
          <a:blip r:embed="rId3">
            <a:extLst>
              <a:ext uri="{28A0092B-C50C-407E-A947-70E740481C1C}">
                <a14:useLocalDpi xmlns:a14="http://schemas.microsoft.com/office/drawing/2010/main" xmlns="" val="0"/>
              </a:ext>
            </a:extLst>
          </a:blip>
          <a:stretch>
            <a:fillRect/>
          </a:stretch>
        </p:blipFill>
        <p:spPr>
          <a:xfrm>
            <a:off x="4103052" y="1178398"/>
            <a:ext cx="7621707" cy="5342890"/>
          </a:xfrm>
          <a:prstGeom prst="rect">
            <a:avLst/>
          </a:prstGeom>
        </p:spPr>
      </p:pic>
    </p:spTree>
    <p:extLst>
      <p:ext uri="{BB962C8B-B14F-4D97-AF65-F5344CB8AC3E}">
        <p14:creationId xmlns:p14="http://schemas.microsoft.com/office/powerpoint/2010/main" xmlns="" val="3535618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Shortlisting the trained model</a:t>
            </a:r>
            <a:r>
              <a:rPr lang="en-US" noProof="0" dirty="0"/>
              <a:t>&gt;</a:t>
            </a:r>
          </a:p>
        </p:txBody>
      </p:sp>
      <p:pic>
        <p:nvPicPr>
          <p:cNvPr id="5" name="Picture 4">
            <a:extLst>
              <a:ext uri="{FF2B5EF4-FFF2-40B4-BE49-F238E27FC236}">
                <a16:creationId xmlns:a16="http://schemas.microsoft.com/office/drawing/2014/main" xmlns="" id="{5997A71E-8252-4089-9A0D-8DF8A5D0E825}"/>
              </a:ext>
            </a:extLst>
          </p:cNvPr>
          <p:cNvPicPr/>
          <p:nvPr/>
        </p:nvPicPr>
        <p:blipFill>
          <a:blip r:embed="rId3">
            <a:extLst>
              <a:ext uri="{28A0092B-C50C-407E-A947-70E740481C1C}">
                <a14:useLocalDpi xmlns:a14="http://schemas.microsoft.com/office/drawing/2010/main" xmlns="" val="0"/>
              </a:ext>
            </a:extLst>
          </a:blip>
          <a:stretch>
            <a:fillRect/>
          </a:stretch>
        </p:blipFill>
        <p:spPr>
          <a:xfrm>
            <a:off x="7017190" y="1167975"/>
            <a:ext cx="4776467" cy="1753818"/>
          </a:xfrm>
          <a:prstGeom prst="rect">
            <a:avLst/>
          </a:prstGeom>
        </p:spPr>
      </p:pic>
      <p:sp>
        <p:nvSpPr>
          <p:cNvPr id="7" name="TextBox 6">
            <a:extLst>
              <a:ext uri="{FF2B5EF4-FFF2-40B4-BE49-F238E27FC236}">
                <a16:creationId xmlns:a16="http://schemas.microsoft.com/office/drawing/2014/main" xmlns="" id="{C8737B1A-964C-49B4-97EB-12B669128F56}"/>
              </a:ext>
            </a:extLst>
          </p:cNvPr>
          <p:cNvSpPr txBox="1"/>
          <p:nvPr/>
        </p:nvSpPr>
        <p:spPr>
          <a:xfrm>
            <a:off x="4181475" y="2945825"/>
            <a:ext cx="6096000" cy="1264642"/>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above Random Forest tops the chart, I have selected Random Forest model as my final model and I have saved the same for the further usage. Further I have imported the test data and have done prediction on the same.</a:t>
            </a:r>
          </a:p>
        </p:txBody>
      </p:sp>
      <p:pic>
        <p:nvPicPr>
          <p:cNvPr id="8" name="Picture 7">
            <a:extLst>
              <a:ext uri="{FF2B5EF4-FFF2-40B4-BE49-F238E27FC236}">
                <a16:creationId xmlns:a16="http://schemas.microsoft.com/office/drawing/2014/main" xmlns="" id="{2EB25DE0-4FC0-4249-9040-84CC62EE6EF5}"/>
              </a:ext>
            </a:extLst>
          </p:cNvPr>
          <p:cNvPicPr/>
          <p:nvPr/>
        </p:nvPicPr>
        <p:blipFill>
          <a:blip r:embed="rId4">
            <a:extLst>
              <a:ext uri="{28A0092B-C50C-407E-A947-70E740481C1C}">
                <a14:useLocalDpi xmlns:a14="http://schemas.microsoft.com/office/drawing/2010/main" xmlns="" val="0"/>
              </a:ext>
            </a:extLst>
          </a:blip>
          <a:stretch>
            <a:fillRect/>
          </a:stretch>
        </p:blipFill>
        <p:spPr>
          <a:xfrm>
            <a:off x="3948112" y="4324351"/>
            <a:ext cx="7621707" cy="2305050"/>
          </a:xfrm>
          <a:prstGeom prst="rect">
            <a:avLst/>
          </a:prstGeom>
        </p:spPr>
      </p:pic>
    </p:spTree>
    <p:extLst>
      <p:ext uri="{BB962C8B-B14F-4D97-AF65-F5344CB8AC3E}">
        <p14:creationId xmlns:p14="http://schemas.microsoft.com/office/powerpoint/2010/main" xmlns="" val="1511282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xmlns="" id="{F83B0ADC-9522-4FB7-ACD2-95EB9717BAA5}"/>
              </a:ext>
            </a:extLst>
          </p:cNvPr>
          <p:cNvSpPr txBox="1"/>
          <p:nvPr/>
        </p:nvSpPr>
        <p:spPr>
          <a:xfrm>
            <a:off x="5486399" y="248577"/>
            <a:ext cx="5257801" cy="58907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Key Findings and Conclusions of the Study</a:t>
            </a:r>
          </a:p>
        </p:txBody>
      </p:sp>
      <p:sp>
        <p:nvSpPr>
          <p:cNvPr id="26" name="TextBox 25">
            <a:extLst>
              <a:ext uri="{FF2B5EF4-FFF2-40B4-BE49-F238E27FC236}">
                <a16:creationId xmlns:a16="http://schemas.microsoft.com/office/drawing/2014/main" xmlns="" id="{DA682CB5-1CE9-4208-9D35-87EF9F4380E0}"/>
              </a:ext>
            </a:extLst>
          </p:cNvPr>
          <p:cNvSpPr txBox="1"/>
          <p:nvPr/>
        </p:nvSpPr>
        <p:spPr>
          <a:xfrm>
            <a:off x="4667249" y="1850975"/>
            <a:ext cx="6896100" cy="378565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 The finding of the study is that only few users over online use unparliamentary language. And most of these sentences have more stop words, and are being long. As discussed before few motivated disrespectful crowds uses these foul languages in the online forum to bully the people around and to stop them from doing the things that they are suppose to do. Our Study helps the online forms and social media to induce a ban to profanity or usage of profanity over these forms.</a:t>
            </a:r>
            <a:endParaRPr lang="en-IN" sz="2400" dirty="0"/>
          </a:p>
        </p:txBody>
      </p:sp>
    </p:spTree>
    <p:extLst>
      <p:ext uri="{BB962C8B-B14F-4D97-AF65-F5344CB8AC3E}">
        <p14:creationId xmlns:p14="http://schemas.microsoft.com/office/powerpoint/2010/main" xmlns="" val="4146970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xmlns="" id="{F83B0ADC-9522-4FB7-ACD2-95EB9717BAA5}"/>
              </a:ext>
            </a:extLst>
          </p:cNvPr>
          <p:cNvSpPr txBox="1"/>
          <p:nvPr/>
        </p:nvSpPr>
        <p:spPr>
          <a:xfrm>
            <a:off x="4486275" y="248577"/>
            <a:ext cx="7077074" cy="1143070"/>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Learning Outcomes of the Study in respect of Data Science</a:t>
            </a:r>
          </a:p>
        </p:txBody>
      </p:sp>
      <p:sp>
        <p:nvSpPr>
          <p:cNvPr id="26" name="TextBox 25">
            <a:extLst>
              <a:ext uri="{FF2B5EF4-FFF2-40B4-BE49-F238E27FC236}">
                <a16:creationId xmlns:a16="http://schemas.microsoft.com/office/drawing/2014/main" xmlns="" id="{DA682CB5-1CE9-4208-9D35-87EF9F4380E0}"/>
              </a:ext>
            </a:extLst>
          </p:cNvPr>
          <p:cNvSpPr txBox="1"/>
          <p:nvPr/>
        </p:nvSpPr>
        <p:spPr>
          <a:xfrm>
            <a:off x="4667249" y="1850975"/>
            <a:ext cx="6896100" cy="3508653"/>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 have developed our system based on a foul language classification approach; it is based on an improved version of a Random Forest Classification Algorithm that detects offensive language usage in a conversation. As per our evaluation, we found that lesser number of users conversation is not decent all the time. We trained 159571 observations for eight context categories using a Random Forest algorithm for context detection. Then, the system classifies the use of foul language in one of the trained contexts in the text conversation. In our testbed, we observed 10% of participants used foul language during their text conversation. Hence, our proposed approach can identify the impact of foul language in text conversations using a classification technique and emotion detection to identify the foul language usage</a:t>
            </a:r>
            <a:endParaRPr lang="en-IN" sz="2400" dirty="0">
              <a:solidFill>
                <a:schemeClr val="bg1"/>
              </a:solidFill>
            </a:endParaRPr>
          </a:p>
        </p:txBody>
      </p:sp>
    </p:spTree>
    <p:extLst>
      <p:ext uri="{BB962C8B-B14F-4D97-AF65-F5344CB8AC3E}">
        <p14:creationId xmlns:p14="http://schemas.microsoft.com/office/powerpoint/2010/main" xmlns="" val="2425044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xmlns="" id="{F83B0ADC-9522-4FB7-ACD2-95EB9717BAA5}"/>
              </a:ext>
            </a:extLst>
          </p:cNvPr>
          <p:cNvSpPr txBox="1"/>
          <p:nvPr/>
        </p:nvSpPr>
        <p:spPr>
          <a:xfrm>
            <a:off x="5272086" y="591477"/>
            <a:ext cx="5686425" cy="50629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0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Limitations of this work and Scope for Future Work</a:t>
            </a:r>
          </a:p>
        </p:txBody>
      </p:sp>
      <p:sp>
        <p:nvSpPr>
          <p:cNvPr id="26" name="TextBox 25">
            <a:extLst>
              <a:ext uri="{FF2B5EF4-FFF2-40B4-BE49-F238E27FC236}">
                <a16:creationId xmlns:a16="http://schemas.microsoft.com/office/drawing/2014/main" xmlns="" id="{DA682CB5-1CE9-4208-9D35-87EF9F4380E0}"/>
              </a:ext>
            </a:extLst>
          </p:cNvPr>
          <p:cNvSpPr txBox="1"/>
          <p:nvPr/>
        </p:nvSpPr>
        <p:spPr>
          <a:xfrm>
            <a:off x="4667249" y="1850975"/>
            <a:ext cx="6896100" cy="32316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36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a:effectLst/>
                <a:latin typeface="Calibri" panose="020F0502020204030204" pitchFamily="34" charset="0"/>
                <a:ea typeface="Calibri" panose="020F0502020204030204" pitchFamily="34" charset="0"/>
                <a:cs typeface="Times New Roman" panose="02020603050405020304" pitchFamily="18" charset="0"/>
              </a:rPr>
              <a:t>The limitation of the study is that we have a imbalanced data so our model learnt more about the non-abusive sentence more than the abusive sentence. Which makes our model act like a overfit model when tested with live data. And also, model tend to not identify a foul or a sarcastically foul language.</a:t>
            </a:r>
            <a:endParaRPr lang="en-IN" sz="3600" dirty="0"/>
          </a:p>
        </p:txBody>
      </p:sp>
    </p:spTree>
    <p:extLst>
      <p:ext uri="{BB962C8B-B14F-4D97-AF65-F5344CB8AC3E}">
        <p14:creationId xmlns:p14="http://schemas.microsoft.com/office/powerpoint/2010/main" xmlns="" val="2193235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53A66-F3B7-46E6-BB80-CFA0B834C12E}"/>
              </a:ext>
            </a:extLst>
          </p:cNvPr>
          <p:cNvSpPr>
            <a:spLocks noGrp="1"/>
          </p:cNvSpPr>
          <p:nvPr>
            <p:ph type="ctrTitle"/>
          </p:nvPr>
        </p:nvSpPr>
        <p:spPr/>
        <p:txBody>
          <a:bodyPr/>
          <a:lstStyle/>
          <a:p>
            <a:r>
              <a:rPr lang="en-US" dirty="0"/>
              <a:t>&lt;</a:t>
            </a:r>
            <a:r>
              <a:rPr lang="en-IN" dirty="0"/>
              <a:t> MALAIGNANT COMMENTS CLASSIFICATION </a:t>
            </a:r>
            <a:r>
              <a:rPr lang="en-US" dirty="0"/>
              <a:t>&gt;</a:t>
            </a:r>
            <a:endParaRPr lang="en-IN" dirty="0"/>
          </a:p>
        </p:txBody>
      </p:sp>
      <p:sp>
        <p:nvSpPr>
          <p:cNvPr id="4" name="TextBox 3">
            <a:extLst>
              <a:ext uri="{FF2B5EF4-FFF2-40B4-BE49-F238E27FC236}">
                <a16:creationId xmlns:a16="http://schemas.microsoft.com/office/drawing/2014/main" xmlns="" id="{EC14AB65-E979-4CEF-9AAC-C964E9978359}"/>
              </a:ext>
            </a:extLst>
          </p:cNvPr>
          <p:cNvSpPr txBox="1"/>
          <p:nvPr/>
        </p:nvSpPr>
        <p:spPr>
          <a:xfrm>
            <a:off x="3476624" y="571500"/>
            <a:ext cx="3467101" cy="923330"/>
          </a:xfrm>
          <a:prstGeom prst="rect">
            <a:avLst/>
          </a:prstGeom>
          <a:noFill/>
        </p:spPr>
        <p:txBody>
          <a:bodyPr wrap="square" rtlCol="0">
            <a:spAutoFit/>
          </a:bodyPr>
          <a:lstStyle/>
          <a:p>
            <a:r>
              <a:rPr lang="en-US" sz="5400" dirty="0"/>
              <a:t>The end </a:t>
            </a:r>
            <a:endParaRPr lang="en-IN" sz="5400" dirty="0"/>
          </a:p>
        </p:txBody>
      </p:sp>
    </p:spTree>
    <p:extLst>
      <p:ext uri="{BB962C8B-B14F-4D97-AF65-F5344CB8AC3E}">
        <p14:creationId xmlns:p14="http://schemas.microsoft.com/office/powerpoint/2010/main" xmlns="" val="181581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913C465E-99C1-43E9-8FAC-86113F58E098}"/>
              </a:ext>
              <a:ext uri="{C183D7F6-B498-43B3-948B-1728B52AA6E4}">
                <adec:decorative xmlns:adec="http://schemas.microsoft.com/office/drawing/2017/decorative" xmlns="" val="1"/>
              </a:ext>
            </a:extLst>
          </p:cNvPr>
          <p:cNvGrpSpPr/>
          <p:nvPr/>
        </p:nvGrpSpPr>
        <p:grpSpPr>
          <a:xfrm>
            <a:off x="1" y="3663950"/>
            <a:ext cx="4537613" cy="3194050"/>
            <a:chOff x="1" y="3649663"/>
            <a:chExt cx="4537613" cy="3194050"/>
          </a:xfrm>
        </p:grpSpPr>
        <p:sp>
          <p:nvSpPr>
            <p:cNvPr id="6" name="Isosceles Triangle 5">
              <a:extLst>
                <a:ext uri="{FF2B5EF4-FFF2-40B4-BE49-F238E27FC236}">
                  <a16:creationId xmlns:a16="http://schemas.microsoft.com/office/drawing/2014/main" xmlns="" id="{B7099EE8-B27A-4298-A114-D9FE2F94F437}"/>
                </a:ext>
              </a:extLst>
            </p:cNvPr>
            <p:cNvSpPr/>
            <p:nvPr/>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xmlns="" id="{F8E6868B-6755-488B-BEA3-7DFC4EFAA6F5}"/>
                </a:ext>
              </a:extLst>
            </p:cNvPr>
            <p:cNvSpPr/>
            <p:nvPr/>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1FB20523-8EC7-4848-89B7-052D5B00D604}"/>
              </a:ext>
            </a:extLst>
          </p:cNvPr>
          <p:cNvSpPr>
            <a:spLocks noGrp="1"/>
          </p:cNvSpPr>
          <p:nvPr>
            <p:ph type="title"/>
          </p:nvPr>
        </p:nvSpPr>
        <p:spPr>
          <a:xfrm>
            <a:off x="298206" y="4119869"/>
            <a:ext cx="4089236" cy="2456442"/>
          </a:xfrm>
        </p:spPr>
        <p:txBody>
          <a:bodyPr/>
          <a:lstStyle/>
          <a:p>
            <a:r>
              <a:rPr lang="en-IN" sz="3600" u="sng" dirty="0"/>
              <a:t>INTRODUCTION</a:t>
            </a:r>
            <a:r>
              <a:rPr lang="en-IN" dirty="0"/>
              <a:t/>
            </a:r>
            <a:br>
              <a:rPr lang="en-IN" dirty="0"/>
            </a:br>
            <a:r>
              <a:rPr lang="en-US" dirty="0"/>
              <a:t>&lt;</a:t>
            </a:r>
            <a:r>
              <a:rPr lang="en-IN" sz="3200" dirty="0"/>
              <a:t>Business Problem Framing</a:t>
            </a:r>
            <a:r>
              <a:rPr lang="en-US" dirty="0"/>
              <a:t>&gt;</a:t>
            </a:r>
          </a:p>
        </p:txBody>
      </p:sp>
      <p:sp>
        <p:nvSpPr>
          <p:cNvPr id="8" name="TextBox 7">
            <a:extLst>
              <a:ext uri="{FF2B5EF4-FFF2-40B4-BE49-F238E27FC236}">
                <a16:creationId xmlns:a16="http://schemas.microsoft.com/office/drawing/2014/main" xmlns="" id="{9E17737C-2E81-45C5-9C2B-8DA4039536BD}"/>
              </a:ext>
            </a:extLst>
          </p:cNvPr>
          <p:cNvSpPr txBox="1"/>
          <p:nvPr/>
        </p:nvSpPr>
        <p:spPr>
          <a:xfrm>
            <a:off x="5715001" y="250831"/>
            <a:ext cx="6094602"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dirty="0"/>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behavior.</a:t>
            </a:r>
            <a:endParaRPr lang="en-IN" dirty="0"/>
          </a:p>
        </p:txBody>
      </p:sp>
      <p:sp>
        <p:nvSpPr>
          <p:cNvPr id="10" name="TextBox 9">
            <a:extLst>
              <a:ext uri="{FF2B5EF4-FFF2-40B4-BE49-F238E27FC236}">
                <a16:creationId xmlns:a16="http://schemas.microsoft.com/office/drawing/2014/main" xmlns="" id="{B3FAD417-DD40-4BAA-AB49-168F3B137852}"/>
              </a:ext>
            </a:extLst>
          </p:cNvPr>
          <p:cNvSpPr txBox="1"/>
          <p:nvPr/>
        </p:nvSpPr>
        <p:spPr>
          <a:xfrm>
            <a:off x="5715001" y="3429000"/>
            <a:ext cx="6094602"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000" dirty="0"/>
              <a:t>    There has been a remarkable increase in the cases of cyberbullying and trolls on </a:t>
            </a:r>
            <a:r>
              <a:rPr lang="en-US" dirty="0"/>
              <a:t>various</a:t>
            </a:r>
            <a:r>
              <a:rPr lang="en-US" sz="2000" dirty="0"/>
              <a:t>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IN" sz="2000" dirty="0"/>
          </a:p>
        </p:txBody>
      </p:sp>
      <p:sp>
        <p:nvSpPr>
          <p:cNvPr id="17" name="TextBox 16">
            <a:extLst>
              <a:ext uri="{FF2B5EF4-FFF2-40B4-BE49-F238E27FC236}">
                <a16:creationId xmlns:a16="http://schemas.microsoft.com/office/drawing/2014/main" xmlns=""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xmlns="" val="2343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913C465E-99C1-43E9-8FAC-86113F58E098}"/>
              </a:ext>
              <a:ext uri="{C183D7F6-B498-43B3-948B-1728B52AA6E4}">
                <adec:decorative xmlns:adec="http://schemas.microsoft.com/office/drawing/2017/decorative" xmlns="" val="1"/>
              </a:ext>
            </a:extLst>
          </p:cNvPr>
          <p:cNvGrpSpPr/>
          <p:nvPr/>
        </p:nvGrpSpPr>
        <p:grpSpPr>
          <a:xfrm>
            <a:off x="0" y="3751065"/>
            <a:ext cx="4537613" cy="3194050"/>
            <a:chOff x="1" y="3649663"/>
            <a:chExt cx="4537613" cy="3194050"/>
          </a:xfrm>
        </p:grpSpPr>
        <p:sp>
          <p:nvSpPr>
            <p:cNvPr id="6" name="Isosceles Triangle 5">
              <a:extLst>
                <a:ext uri="{FF2B5EF4-FFF2-40B4-BE49-F238E27FC236}">
                  <a16:creationId xmlns:a16="http://schemas.microsoft.com/office/drawing/2014/main" xmlns="" id="{B7099EE8-B27A-4298-A114-D9FE2F94F437}"/>
                </a:ext>
              </a:extLst>
            </p:cNvPr>
            <p:cNvSpPr/>
            <p:nvPr/>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xmlns="" id="{F8E6868B-6755-488B-BEA3-7DFC4EFAA6F5}"/>
                </a:ext>
              </a:extLst>
            </p:cNvPr>
            <p:cNvSpPr/>
            <p:nvPr/>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1FB20523-8EC7-4848-89B7-052D5B00D604}"/>
              </a:ext>
            </a:extLst>
          </p:cNvPr>
          <p:cNvSpPr>
            <a:spLocks noGrp="1"/>
          </p:cNvSpPr>
          <p:nvPr>
            <p:ph type="title"/>
          </p:nvPr>
        </p:nvSpPr>
        <p:spPr>
          <a:xfrm>
            <a:off x="-236269" y="4119869"/>
            <a:ext cx="5010150" cy="2456442"/>
          </a:xfrm>
        </p:spPr>
        <p:txBody>
          <a:bodyPr/>
          <a:lstStyle/>
          <a:p>
            <a:r>
              <a:rPr lang="en-IN" sz="3600" u="sng" dirty="0"/>
              <a:t>INTRODUCTION</a:t>
            </a:r>
            <a:r>
              <a:rPr lang="en-IN" dirty="0"/>
              <a:t/>
            </a:r>
            <a:br>
              <a:rPr lang="en-IN" dirty="0"/>
            </a:br>
            <a:r>
              <a:rPr lang="en-US" dirty="0"/>
              <a:t>&lt;</a:t>
            </a:r>
            <a:r>
              <a:rPr lang="en-IN" sz="3600" dirty="0"/>
              <a:t>Review of Literature </a:t>
            </a:r>
            <a:r>
              <a:rPr lang="en-US" dirty="0"/>
              <a:t>&gt;</a:t>
            </a:r>
          </a:p>
        </p:txBody>
      </p:sp>
      <p:sp>
        <p:nvSpPr>
          <p:cNvPr id="8" name="TextBox 7">
            <a:extLst>
              <a:ext uri="{FF2B5EF4-FFF2-40B4-BE49-F238E27FC236}">
                <a16:creationId xmlns:a16="http://schemas.microsoft.com/office/drawing/2014/main" xmlns="" id="{9E17737C-2E81-45C5-9C2B-8DA4039536BD}"/>
              </a:ext>
            </a:extLst>
          </p:cNvPr>
          <p:cNvSpPr txBox="1"/>
          <p:nvPr/>
        </p:nvSpPr>
        <p:spPr>
          <a:xfrm>
            <a:off x="5124450" y="1859339"/>
            <a:ext cx="6408928"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b="1" i="1" u="sng" dirty="0"/>
              <a:t>    The purpose of the literature review is to: </a:t>
            </a:r>
          </a:p>
          <a:p>
            <a:pPr marL="342900" indent="-342900" algn="just">
              <a:buAutoNum type="arabicPeriod"/>
            </a:pPr>
            <a:r>
              <a:rPr lang="en-US" dirty="0"/>
              <a:t>Identify the foul words or foul statements that are being used. </a:t>
            </a:r>
          </a:p>
          <a:p>
            <a:pPr marL="342900" indent="-342900" algn="just">
              <a:buAutoNum type="arabicPeriod"/>
            </a:pPr>
            <a:r>
              <a:rPr lang="en-US" dirty="0"/>
              <a:t>Stop the people from using these foul languages in online public forum. To solve this problem, </a:t>
            </a:r>
          </a:p>
          <a:p>
            <a:pPr marL="342900" indent="-342900" algn="just">
              <a:buAutoNum type="arabicPeriod"/>
            </a:pPr>
            <a:endParaRPr lang="en-US" dirty="0"/>
          </a:p>
          <a:p>
            <a:pPr algn="just"/>
            <a:r>
              <a:rPr lang="en-US" b="1" dirty="0"/>
              <a:t>we are now building a model using our machine language technique that identifies all the foul language and foul words, using which the online platforms like social media principally stops these mob using the foul language in an online community or even block them or block them from using this foul language. I have used 5 different Classification algorithms and shortlisted the best on basis on the metrics of performance and I have chosen one algorithm and build a model in that algorithm.</a:t>
            </a:r>
            <a:endParaRPr lang="en-IN" b="1" dirty="0"/>
          </a:p>
        </p:txBody>
      </p:sp>
      <p:sp>
        <p:nvSpPr>
          <p:cNvPr id="17" name="TextBox 16">
            <a:extLst>
              <a:ext uri="{FF2B5EF4-FFF2-40B4-BE49-F238E27FC236}">
                <a16:creationId xmlns:a16="http://schemas.microsoft.com/office/drawing/2014/main" xmlns=""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xmlns="" val="410353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xmlns="" id="{AAA12AD7-986B-4DF0-AC91-424D90687595}"/>
              </a:ext>
            </a:extLst>
          </p:cNvPr>
          <p:cNvSpPr>
            <a:spLocks noGrp="1"/>
          </p:cNvSpPr>
          <p:nvPr>
            <p:ph idx="14"/>
          </p:nvPr>
        </p:nvSpPr>
        <p:spPr/>
        <p:txBody>
          <a:bodyPr/>
          <a:lstStyle/>
          <a:p>
            <a:pPr marL="0" indent="0">
              <a:buNone/>
            </a:pPr>
            <a:r>
              <a:rPr lang="en-US" noProof="0" dirty="0"/>
              <a:t>.</a:t>
            </a:r>
          </a:p>
        </p:txBody>
      </p:sp>
      <p:pic>
        <p:nvPicPr>
          <p:cNvPr id="5" name="Picture 4">
            <a:extLst>
              <a:ext uri="{FF2B5EF4-FFF2-40B4-BE49-F238E27FC236}">
                <a16:creationId xmlns:a16="http://schemas.microsoft.com/office/drawing/2014/main" xmlns="" id="{453A9FB9-13E3-4AAB-9B57-765D992413C5}"/>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4949569" y="209091"/>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xmlns="" id="{8DF19CBF-B715-45D9-B3B6-1BC996C5EBC6}"/>
              </a:ext>
            </a:extLst>
          </p:cNvPr>
          <p:cNvPicPr/>
          <p:nvPr/>
        </p:nvPicPr>
        <p:blipFill>
          <a:blip r:embed="rId4">
            <a:extLst>
              <a:ext uri="{28A0092B-C50C-407E-A947-70E740481C1C}">
                <a14:useLocalDpi xmlns:a14="http://schemas.microsoft.com/office/drawing/2010/main" xmlns="" val="0"/>
              </a:ext>
            </a:extLst>
          </a:blip>
          <a:srcRect/>
          <a:stretch>
            <a:fillRect/>
          </a:stretch>
        </p:blipFill>
        <p:spPr bwMode="auto">
          <a:xfrm>
            <a:off x="8205922" y="544240"/>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xmlns="" id="{60D26708-44B6-4408-A40C-A6BB4F0D6551}"/>
              </a:ext>
            </a:extLst>
          </p:cNvPr>
          <p:cNvPicPr/>
          <p:nvPr/>
        </p:nvPicPr>
        <p:blipFill>
          <a:blip r:embed="rId5">
            <a:extLst>
              <a:ext uri="{28A0092B-C50C-407E-A947-70E740481C1C}">
                <a14:useLocalDpi xmlns:a14="http://schemas.microsoft.com/office/drawing/2010/main" xmlns="" val="0"/>
              </a:ext>
            </a:extLst>
          </a:blip>
          <a:srcRect/>
          <a:stretch>
            <a:fillRect/>
          </a:stretch>
        </p:blipFill>
        <p:spPr bwMode="auto">
          <a:xfrm>
            <a:off x="5332753" y="2200757"/>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xmlns="" id="{6DB04AE8-6A2A-4B3D-9576-1958D10C7001}"/>
              </a:ext>
            </a:extLst>
          </p:cNvPr>
          <p:cNvPicPr/>
          <p:nvPr/>
        </p:nvPicPr>
        <p:blipFill>
          <a:blip r:embed="rId6">
            <a:extLst>
              <a:ext uri="{28A0092B-C50C-407E-A947-70E740481C1C}">
                <a14:useLocalDpi xmlns:a14="http://schemas.microsoft.com/office/drawing/2010/main" xmlns="" val="0"/>
              </a:ext>
            </a:extLst>
          </a:blip>
          <a:srcRect/>
          <a:stretch>
            <a:fillRect/>
          </a:stretch>
        </p:blipFill>
        <p:spPr bwMode="auto">
          <a:xfrm>
            <a:off x="8581316" y="2524370"/>
            <a:ext cx="3105284" cy="180925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xmlns="" id="{3ECDF816-B027-4463-8DD8-49FF624D39A2}"/>
              </a:ext>
            </a:extLst>
          </p:cNvPr>
          <p:cNvPicPr/>
          <p:nvPr/>
        </p:nvPicPr>
        <p:blipFill>
          <a:blip r:embed="rId7">
            <a:extLst>
              <a:ext uri="{28A0092B-C50C-407E-A947-70E740481C1C}">
                <a14:useLocalDpi xmlns:a14="http://schemas.microsoft.com/office/drawing/2010/main" xmlns="" val="0"/>
              </a:ext>
            </a:extLst>
          </a:blip>
          <a:srcRect/>
          <a:stretch>
            <a:fillRect/>
          </a:stretch>
        </p:blipFill>
        <p:spPr bwMode="auto">
          <a:xfrm>
            <a:off x="5704283" y="4192423"/>
            <a:ext cx="3105283"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xmlns="" id="{A1182641-1BBD-4D33-AD37-F3FCE93FA63A}"/>
              </a:ext>
            </a:extLst>
          </p:cNvPr>
          <p:cNvPicPr/>
          <p:nvPr/>
        </p:nvPicPr>
        <p:blipFill>
          <a:blip r:embed="rId8">
            <a:extLst>
              <a:ext uri="{28A0092B-C50C-407E-A947-70E740481C1C}">
                <a14:useLocalDpi xmlns:a14="http://schemas.microsoft.com/office/drawing/2010/main" xmlns="" val="0"/>
              </a:ext>
            </a:extLst>
          </a:blip>
          <a:srcRect/>
          <a:stretch>
            <a:fillRect/>
          </a:stretch>
        </p:blipFill>
        <p:spPr bwMode="auto">
          <a:xfrm>
            <a:off x="8961301" y="4504501"/>
            <a:ext cx="2801499" cy="17663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xmlns=""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there only minimum number of columns in 'malignant', 'highly malignant', 'rude', 'threat', 'abuse', 'loathe' and remaining all in 0.</a:t>
            </a:r>
            <a:endParaRPr lang="en-IN" dirty="0"/>
          </a:p>
        </p:txBody>
      </p:sp>
    </p:spTree>
    <p:extLst>
      <p:ext uri="{BB962C8B-B14F-4D97-AF65-F5344CB8AC3E}">
        <p14:creationId xmlns:p14="http://schemas.microsoft.com/office/powerpoint/2010/main" xmlns="" val="278035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xmlns=""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xmlns=""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So, only 10% of the data is getting classified as malignant comments data is unbalanced.</a:t>
            </a:r>
          </a:p>
          <a:p>
            <a:endParaRPr lang="en-IN" dirty="0"/>
          </a:p>
        </p:txBody>
      </p:sp>
      <p:pic>
        <p:nvPicPr>
          <p:cNvPr id="11" name="Picture 10">
            <a:extLst>
              <a:ext uri="{FF2B5EF4-FFF2-40B4-BE49-F238E27FC236}">
                <a16:creationId xmlns:a16="http://schemas.microsoft.com/office/drawing/2014/main" xmlns="" id="{6BFC53C2-0C51-4172-8E67-FB5168E22CA3}"/>
              </a:ext>
            </a:extLst>
          </p:cNvPr>
          <p:cNvPicPr/>
          <p:nvPr/>
        </p:nvPicPr>
        <p:blipFill>
          <a:blip r:embed="rId3">
            <a:extLst>
              <a:ext uri="{28A0092B-C50C-407E-A947-70E740481C1C}">
                <a14:useLocalDpi xmlns:a14="http://schemas.microsoft.com/office/drawing/2010/main" xmlns="" val="0"/>
              </a:ext>
            </a:extLst>
          </a:blip>
          <a:stretch>
            <a:fillRect/>
          </a:stretch>
        </p:blipFill>
        <p:spPr>
          <a:xfrm>
            <a:off x="4943475" y="1598708"/>
            <a:ext cx="7145461" cy="2268442"/>
          </a:xfrm>
          <a:prstGeom prst="rect">
            <a:avLst/>
          </a:prstGeom>
        </p:spPr>
      </p:pic>
      <p:pic>
        <p:nvPicPr>
          <p:cNvPr id="13" name="Picture 12">
            <a:extLst>
              <a:ext uri="{FF2B5EF4-FFF2-40B4-BE49-F238E27FC236}">
                <a16:creationId xmlns:a16="http://schemas.microsoft.com/office/drawing/2014/main" xmlns="" id="{ED30E38D-8242-4A7D-8DC3-1B7D776B60BF}"/>
              </a:ext>
            </a:extLst>
          </p:cNvPr>
          <p:cNvPicPr/>
          <p:nvPr/>
        </p:nvPicPr>
        <p:blipFill>
          <a:blip r:embed="rId4">
            <a:extLst>
              <a:ext uri="{28A0092B-C50C-407E-A947-70E740481C1C}">
                <a14:useLocalDpi xmlns:a14="http://schemas.microsoft.com/office/drawing/2010/main" xmlns="" val="0"/>
              </a:ext>
            </a:extLst>
          </a:blip>
          <a:stretch>
            <a:fillRect/>
          </a:stretch>
        </p:blipFill>
        <p:spPr>
          <a:xfrm>
            <a:off x="4189095" y="4056144"/>
            <a:ext cx="6461760" cy="1835150"/>
          </a:xfrm>
          <a:prstGeom prst="rect">
            <a:avLst/>
          </a:prstGeom>
        </p:spPr>
      </p:pic>
    </p:spTree>
    <p:extLst>
      <p:ext uri="{BB962C8B-B14F-4D97-AF65-F5344CB8AC3E}">
        <p14:creationId xmlns:p14="http://schemas.microsoft.com/office/powerpoint/2010/main" xmlns="" val="359369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xmlns=""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xmlns=""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malignant and rude are high categorised sentences in the data.</a:t>
            </a:r>
            <a:endParaRPr lang="en-IN" dirty="0"/>
          </a:p>
        </p:txBody>
      </p:sp>
      <p:pic>
        <p:nvPicPr>
          <p:cNvPr id="7" name="Picture 6">
            <a:extLst>
              <a:ext uri="{FF2B5EF4-FFF2-40B4-BE49-F238E27FC236}">
                <a16:creationId xmlns:a16="http://schemas.microsoft.com/office/drawing/2014/main" xmlns="" id="{81C8F10D-4FF2-4DB7-ABBE-92C36AF35B5A}"/>
              </a:ext>
            </a:extLst>
          </p:cNvPr>
          <p:cNvPicPr/>
          <p:nvPr/>
        </p:nvPicPr>
        <p:blipFill rotWithShape="1">
          <a:blip r:embed="rId3">
            <a:extLst>
              <a:ext uri="{28A0092B-C50C-407E-A947-70E740481C1C}">
                <a14:useLocalDpi xmlns:a14="http://schemas.microsoft.com/office/drawing/2010/main" xmlns="" val="0"/>
              </a:ext>
            </a:extLst>
          </a:blip>
          <a:srcRect b="16992"/>
          <a:stretch/>
        </p:blipFill>
        <p:spPr bwMode="auto">
          <a:xfrm>
            <a:off x="5240219" y="1182369"/>
            <a:ext cx="6538595" cy="3974589"/>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412259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xmlns=""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xmlns="" id="{5E13700A-FF7C-4C65-A8C6-B743EC1C795B}"/>
              </a:ext>
            </a:extLst>
          </p:cNvPr>
          <p:cNvSpPr txBox="1"/>
          <p:nvPr/>
        </p:nvSpPr>
        <p:spPr>
          <a:xfrm>
            <a:off x="230325" y="576838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we see above malignant, and rude sentence are high classified and threat, loathe are least classified.</a:t>
            </a:r>
          </a:p>
          <a:p>
            <a:endParaRPr lang="en-IN" dirty="0"/>
          </a:p>
        </p:txBody>
      </p:sp>
      <p:pic>
        <p:nvPicPr>
          <p:cNvPr id="6" name="Picture 5">
            <a:extLst>
              <a:ext uri="{FF2B5EF4-FFF2-40B4-BE49-F238E27FC236}">
                <a16:creationId xmlns:a16="http://schemas.microsoft.com/office/drawing/2014/main" xmlns="" id="{6A78E15C-F056-412D-ADA6-A3A8763A85D3}"/>
              </a:ext>
            </a:extLst>
          </p:cNvPr>
          <p:cNvPicPr/>
          <p:nvPr/>
        </p:nvPicPr>
        <p:blipFill>
          <a:blip r:embed="rId3">
            <a:extLst>
              <a:ext uri="{28A0092B-C50C-407E-A947-70E740481C1C}">
                <a14:useLocalDpi xmlns:a14="http://schemas.microsoft.com/office/drawing/2010/main" xmlns="" val="0"/>
              </a:ext>
            </a:extLst>
          </a:blip>
          <a:stretch>
            <a:fillRect/>
          </a:stretch>
        </p:blipFill>
        <p:spPr>
          <a:xfrm>
            <a:off x="5176839" y="777711"/>
            <a:ext cx="6386512" cy="4742664"/>
          </a:xfrm>
          <a:prstGeom prst="rect">
            <a:avLst/>
          </a:prstGeom>
        </p:spPr>
      </p:pic>
    </p:spTree>
    <p:extLst>
      <p:ext uri="{BB962C8B-B14F-4D97-AF65-F5344CB8AC3E}">
        <p14:creationId xmlns:p14="http://schemas.microsoft.com/office/powerpoint/2010/main" xmlns="" val="162338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xmlns=""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xmlns=""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lvl="0"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few sentences are really long but most of the sentence are small.</a:t>
            </a:r>
          </a:p>
        </p:txBody>
      </p:sp>
      <p:pic>
        <p:nvPicPr>
          <p:cNvPr id="6" name="Picture 5">
            <a:extLst>
              <a:ext uri="{FF2B5EF4-FFF2-40B4-BE49-F238E27FC236}">
                <a16:creationId xmlns:a16="http://schemas.microsoft.com/office/drawing/2014/main" xmlns="" id="{CF76C4B8-3B5B-40E5-896D-391A8B129788}"/>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5231447" y="1092199"/>
            <a:ext cx="5838191" cy="4198883"/>
          </a:xfrm>
          <a:prstGeom prst="rect">
            <a:avLst/>
          </a:prstGeom>
          <a:noFill/>
          <a:ln>
            <a:noFill/>
          </a:ln>
        </p:spPr>
      </p:pic>
    </p:spTree>
    <p:extLst>
      <p:ext uri="{BB962C8B-B14F-4D97-AF65-F5344CB8AC3E}">
        <p14:creationId xmlns:p14="http://schemas.microsoft.com/office/powerpoint/2010/main" xmlns="" val="384741678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1B5746-CAD5-4443-BB83-67B4949E74D6}">
  <ds:schemaRefs>
    <ds:schemaRef ds:uri="http://schemas.microsoft.com/sharepoint/v3/contenttype/forms"/>
  </ds:schemaRefs>
</ds:datastoreItem>
</file>

<file path=customXml/itemProps2.xml><?xml version="1.0" encoding="utf-8"?>
<ds:datastoreItem xmlns:ds="http://schemas.openxmlformats.org/officeDocument/2006/customXml" ds:itemID="{8DE0E54A-B6AE-42DB-94AE-11AE2920103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Create your own colony</Template>
  <TotalTime>145</TotalTime>
  <Words>2675</Words>
  <Application>Microsoft Office PowerPoint</Application>
  <PresentationFormat>Custom</PresentationFormat>
  <Paragraphs>254</Paragraphs>
  <Slides>29</Slides>
  <Notes>28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Atlas</vt:lpstr>
      <vt:lpstr>&lt;MACHINE LEARNING APPLIED: MALAIGNANT COMMENTS CLASSIFICATION&gt;</vt:lpstr>
      <vt:lpstr>MALAIGNANT COMMENTS CLASSIFICATION</vt:lpstr>
      <vt:lpstr>INTRODUCTION &lt;Business Problem Framing&gt;</vt:lpstr>
      <vt:lpstr>INTRODUCTION &lt;Review of Literature &gt;</vt:lpstr>
      <vt:lpstr>Analytical Problem Framing</vt:lpstr>
      <vt:lpstr>Analytical Problem Framing</vt:lpstr>
      <vt:lpstr>Analytical Problem Framing</vt:lpstr>
      <vt:lpstr>Analytical Problem Framing</vt:lpstr>
      <vt:lpstr>Analytical Problem Framing</vt:lpstr>
      <vt:lpstr>Analytical Problem Framing</vt:lpstr>
      <vt:lpstr>Data Sources and their formats</vt:lpstr>
      <vt:lpstr>EDA</vt:lpstr>
      <vt:lpstr>Data Cleansing</vt:lpstr>
      <vt:lpstr>Data Cleansing</vt:lpstr>
      <vt:lpstr>Data Cleansing</vt:lpstr>
      <vt:lpstr>Word to Vec</vt:lpstr>
      <vt:lpstr>insights and model building</vt:lpstr>
      <vt:lpstr>WordCloud</vt:lpstr>
      <vt:lpstr>WordCloud</vt:lpstr>
      <vt:lpstr>WordCloud</vt:lpstr>
      <vt:lpstr>WordCloud</vt:lpstr>
      <vt:lpstr>WordCloud</vt:lpstr>
      <vt:lpstr>Model/s Development and Evaluation </vt:lpstr>
      <vt:lpstr>Model/s Development and Evaluation </vt:lpstr>
      <vt:lpstr>Model/s Development and Evaluation </vt:lpstr>
      <vt:lpstr>Conclusion</vt:lpstr>
      <vt:lpstr>Conclusion</vt:lpstr>
      <vt:lpstr>Conclusion</vt:lpstr>
      <vt:lpstr>&lt; MALAIGNANT COMMENTS CLASSIFICATION &gt;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&lt;MACHINE LEARNING APPLIED: MALAIGNANT COMMENTS CLASSIFICATION&gt;</dc:title>
  <dc:creator>Dilip Kumar</dc:creator>
  <cp:lastModifiedBy>dell</cp:lastModifiedBy>
  <cp:revision>2</cp:revision>
  <dcterms:created xsi:type="dcterms:W3CDTF">2021-09-03T17:08:18Z</dcterms:created>
  <dcterms:modified xsi:type="dcterms:W3CDTF">2022-11-23T07:36:06Z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