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ans" pitchFamily="2" charset="0"/>
      <p:regular r:id="rId15"/>
    </p:embeddedFont>
    <p:embeddedFont>
      <p:font typeface="DM Sans Bold" charset="0"/>
      <p:regular r:id="rId16"/>
    </p:embeddedFont>
    <p:embeddedFont>
      <p:font typeface="DM Sans Bold Italics" panose="020B0604020202020204" charset="0"/>
      <p:regular r:id="rId17"/>
    </p:embeddedFont>
    <p:embeddedFont>
      <p:font typeface="DM Sans Italics" panose="020B0604020202020204" charset="0"/>
      <p:regular r:id="rId18"/>
    </p:embeddedFont>
    <p:embeddedFont>
      <p:font typeface="Kollektif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760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43588" y="3673074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SAFE WHEELS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49179" y="5181600"/>
            <a:ext cx="7197206" cy="103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</a:rPr>
              <a:t>Ensuring Safety and Compliance at ANT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7082155" y="3065489"/>
            <a:ext cx="3377578" cy="529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070"/>
              </a:lnSpc>
              <a:spcBef>
                <a:spcPct val="0"/>
              </a:spcBef>
            </a:pPr>
            <a:r>
              <a:rPr lang="en-US" sz="3700" u="none" strike="noStrike" dirty="0">
                <a:solidFill>
                  <a:srgbClr val="545454"/>
                </a:solidFill>
                <a:latin typeface="DM Sans"/>
              </a:rPr>
              <a:t>ANT TRUCKS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78690" y="6685607"/>
            <a:ext cx="6878909" cy="295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 Bold"/>
              </a:rPr>
              <a:t>Group 9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Saranya Venkata Sai Mylavarapu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Nagpritam Pradeep Naik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Mounish Chowdary Nannuri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Premamaheswara Reddy Pappireddy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Akash Ramamurthy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u="none" strike="noStrike" dirty="0">
                <a:solidFill>
                  <a:srgbClr val="545454"/>
                </a:solidFill>
                <a:latin typeface="DM Sans"/>
              </a:rPr>
              <a:t>Mahadevan Ramanan</a:t>
            </a:r>
          </a:p>
        </p:txBody>
      </p:sp>
      <p:sp>
        <p:nvSpPr>
          <p:cNvPr id="41" name="Freeform 41"/>
          <p:cNvSpPr/>
          <p:nvPr/>
        </p:nvSpPr>
        <p:spPr>
          <a:xfrm>
            <a:off x="-665411" y="0"/>
            <a:ext cx="6878909" cy="10598071"/>
          </a:xfrm>
          <a:custGeom>
            <a:avLst/>
            <a:gdLst/>
            <a:ahLst/>
            <a:cxnLst/>
            <a:rect l="l" t="t" r="r" b="b"/>
            <a:pathLst>
              <a:path w="6878909" h="10598071">
                <a:moveTo>
                  <a:pt x="0" y="0"/>
                </a:moveTo>
                <a:lnTo>
                  <a:pt x="6878909" y="0"/>
                </a:lnTo>
                <a:lnTo>
                  <a:pt x="6878909" y="10598071"/>
                </a:lnTo>
                <a:lnTo>
                  <a:pt x="0" y="10598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1511" r="-7973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0" y="541904"/>
            <a:ext cx="11393417" cy="7015586"/>
          </a:xfrm>
          <a:custGeom>
            <a:avLst/>
            <a:gdLst/>
            <a:ahLst/>
            <a:cxnLst/>
            <a:rect l="l" t="t" r="r" b="b"/>
            <a:pathLst>
              <a:path w="11393417" h="7015586">
                <a:moveTo>
                  <a:pt x="0" y="0"/>
                </a:moveTo>
                <a:lnTo>
                  <a:pt x="11393417" y="0"/>
                </a:lnTo>
                <a:lnTo>
                  <a:pt x="11393417" y="7015587"/>
                </a:lnTo>
                <a:lnTo>
                  <a:pt x="0" y="7015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452" r="-2394" b="-9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1393417" y="2358770"/>
            <a:ext cx="6866245" cy="558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1"/>
              </a:lnSpc>
              <a:spcBef>
                <a:spcPct val="0"/>
              </a:spcBef>
            </a:pPr>
            <a:r>
              <a:rPr lang="en-US" sz="3100">
                <a:solidFill>
                  <a:srgbClr val="545454"/>
                </a:solidFill>
                <a:latin typeface="DM Sans Bold Italics"/>
              </a:rPr>
              <a:t>Insights</a:t>
            </a:r>
            <a:r>
              <a:rPr lang="en-US" sz="3100">
                <a:solidFill>
                  <a:srgbClr val="545454"/>
                </a:solidFill>
                <a:latin typeface="DM Sans Italics"/>
              </a:rPr>
              <a:t>:</a:t>
            </a:r>
          </a:p>
          <a:p>
            <a:pPr algn="ctr">
              <a:lnSpc>
                <a:spcPts val="3441"/>
              </a:lnSpc>
              <a:spcBef>
                <a:spcPct val="0"/>
              </a:spcBef>
            </a:pPr>
            <a:r>
              <a:rPr lang="en-US" sz="3100">
                <a:solidFill>
                  <a:srgbClr val="545454"/>
                </a:solidFill>
                <a:latin typeface="DM Sans"/>
              </a:rPr>
              <a:t>Geographical Spread of Violations: Violations are widespread across California, with concentrations in urban areas like San Francisco and San Diego.</a:t>
            </a:r>
          </a:p>
          <a:p>
            <a:pPr algn="ctr">
              <a:lnSpc>
                <a:spcPts val="3441"/>
              </a:lnSpc>
              <a:spcBef>
                <a:spcPct val="0"/>
              </a:spcBef>
            </a:pPr>
            <a:r>
              <a:rPr lang="en-US" sz="3100">
                <a:solidFill>
                  <a:srgbClr val="545454"/>
                </a:solidFill>
                <a:latin typeface="DM Sans"/>
              </a:rPr>
              <a:t>Types of Violations: The map indicates two main types of violations: overspeed and unsafe following distance, with unsafe following distance being less common.</a:t>
            </a:r>
          </a:p>
          <a:p>
            <a:pPr algn="ctr">
              <a:lnSpc>
                <a:spcPts val="3441"/>
              </a:lnSpc>
              <a:spcBef>
                <a:spcPct val="0"/>
              </a:spcBef>
            </a:pPr>
            <a:endParaRPr lang="en-US" sz="31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0" y="7757158"/>
            <a:ext cx="16472079" cy="2529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3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545454"/>
                </a:solidFill>
                <a:latin typeface="DM Sans Bold Italics"/>
              </a:rPr>
              <a:t>Recommendations:</a:t>
            </a:r>
          </a:p>
          <a:p>
            <a:pPr marL="0" lvl="0" indent="0" algn="ctr">
              <a:lnSpc>
                <a:spcPts val="333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545454"/>
                </a:solidFill>
                <a:latin typeface="DM Sans"/>
              </a:rPr>
              <a:t>Increase monitoring and enforcement in urban areas where overspeed violations are more frequent.</a:t>
            </a:r>
          </a:p>
          <a:p>
            <a:pPr marL="0" lvl="0" indent="0" algn="ctr">
              <a:lnSpc>
                <a:spcPts val="333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545454"/>
                </a:solidFill>
                <a:latin typeface="DM Sans"/>
              </a:rPr>
              <a:t>Implement targeted driver safety campaigns focusing on the importance of maintaining safe speeds and following distances.</a:t>
            </a:r>
          </a:p>
          <a:p>
            <a:pPr marL="0" lvl="0" indent="0" algn="ctr">
              <a:lnSpc>
                <a:spcPts val="3330"/>
              </a:lnSpc>
              <a:spcBef>
                <a:spcPct val="0"/>
              </a:spcBef>
            </a:pPr>
            <a:endParaRPr lang="en-US" sz="3000" u="none" strike="noStrike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333" y="1855383"/>
            <a:ext cx="10620170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227C9D"/>
                </a:solidFill>
                <a:latin typeface="Kollektif 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3607116" y="3264517"/>
            <a:ext cx="11971362" cy="523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2"/>
              </a:lnSpc>
            </a:pPr>
            <a:r>
              <a:rPr lang="en-US" sz="3126">
                <a:solidFill>
                  <a:srgbClr val="227C9D"/>
                </a:solidFill>
                <a:latin typeface="DM Sans Bold"/>
              </a:rPr>
              <a:t>Data Analysis for Safety:</a:t>
            </a:r>
          </a:p>
          <a:p>
            <a:pPr marL="1350225" lvl="2" indent="-450075" algn="l">
              <a:lnSpc>
                <a:spcPts val="3752"/>
              </a:lnSpc>
              <a:buFont typeface="Arial"/>
              <a:buChar char="⚬"/>
            </a:pPr>
            <a:r>
              <a:rPr lang="en-US" sz="3126">
                <a:solidFill>
                  <a:srgbClr val="545454"/>
                </a:solidFill>
                <a:latin typeface="DM Sans"/>
              </a:rPr>
              <a:t>Utilize fleet data to identify high-risk drivers.</a:t>
            </a:r>
          </a:p>
          <a:p>
            <a:pPr marL="1350225" lvl="2" indent="-450075" algn="l">
              <a:lnSpc>
                <a:spcPts val="3752"/>
              </a:lnSpc>
              <a:buFont typeface="Arial"/>
              <a:buChar char="⚬"/>
            </a:pPr>
            <a:r>
              <a:rPr lang="en-US" sz="3126">
                <a:solidFill>
                  <a:srgbClr val="545454"/>
                </a:solidFill>
                <a:latin typeface="DM Sans"/>
              </a:rPr>
              <a:t>Implement targeted interventions to prevent accidents.</a:t>
            </a:r>
          </a:p>
          <a:p>
            <a:pPr algn="l">
              <a:lnSpc>
                <a:spcPts val="3752"/>
              </a:lnSpc>
            </a:pPr>
            <a:r>
              <a:rPr lang="en-US" sz="3126">
                <a:solidFill>
                  <a:srgbClr val="227C9D"/>
                </a:solidFill>
                <a:latin typeface="DM Sans Bold"/>
              </a:rPr>
              <a:t>Financial and Reputational Protection:</a:t>
            </a:r>
          </a:p>
          <a:p>
            <a:pPr marL="1350225" lvl="2" indent="-450075" algn="l">
              <a:lnSpc>
                <a:spcPts val="3752"/>
              </a:lnSpc>
              <a:buFont typeface="Arial"/>
              <a:buChar char="⚬"/>
            </a:pPr>
            <a:r>
              <a:rPr lang="en-US" sz="3126">
                <a:solidFill>
                  <a:srgbClr val="545454"/>
                </a:solidFill>
                <a:latin typeface="DM Sans"/>
              </a:rPr>
              <a:t>Enhance safety measures to protect ANT’s financial and reputational standing.</a:t>
            </a:r>
          </a:p>
          <a:p>
            <a:pPr algn="l">
              <a:lnSpc>
                <a:spcPts val="3752"/>
              </a:lnSpc>
            </a:pPr>
            <a:r>
              <a:rPr lang="en-US" sz="3126">
                <a:solidFill>
                  <a:srgbClr val="227C9D"/>
                </a:solidFill>
                <a:latin typeface="DM Sans Bold"/>
              </a:rPr>
              <a:t>Regulatory Compliance and Risk Management:</a:t>
            </a:r>
          </a:p>
          <a:p>
            <a:pPr marL="1350225" lvl="2" indent="-450075" algn="l">
              <a:lnSpc>
                <a:spcPts val="3752"/>
              </a:lnSpc>
              <a:buFont typeface="Arial"/>
              <a:buChar char="⚬"/>
            </a:pPr>
            <a:r>
              <a:rPr lang="en-US" sz="3126">
                <a:solidFill>
                  <a:srgbClr val="545454"/>
                </a:solidFill>
                <a:latin typeface="DM Sans"/>
              </a:rPr>
              <a:t>Adhere to industry regulations to enhance safety and compliance.</a:t>
            </a:r>
          </a:p>
          <a:p>
            <a:pPr marL="1350225" lvl="2" indent="-450075" algn="l">
              <a:lnSpc>
                <a:spcPts val="3752"/>
              </a:lnSpc>
              <a:buFont typeface="Arial"/>
              <a:buChar char="⚬"/>
            </a:pPr>
            <a:r>
              <a:rPr lang="en-US" sz="3126">
                <a:solidFill>
                  <a:srgbClr val="545454"/>
                </a:solidFill>
                <a:latin typeface="DM Sans"/>
              </a:rPr>
              <a:t>Continually improve risk management strategies to maintain competitiveness.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4628996" y="3881279"/>
            <a:ext cx="178143" cy="17814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4628996" y="4394224"/>
            <a:ext cx="178143" cy="17814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654739" y="5334022"/>
            <a:ext cx="152400" cy="152400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641867" y="6761021"/>
            <a:ext cx="152400" cy="152400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4641867" y="7713521"/>
            <a:ext cx="152400" cy="152400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3334" y="673545"/>
            <a:ext cx="9767336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PROJECT 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89770"/>
            <a:ext cx="10719600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Accidents caused by large trucks are a significant concern in the United States. Az National Trucking (ANT) aims to mitigate risks associated with trucking operations by identifying drivers exhibiting high-risk behaviors. The organization seeks to ensure compliance with regulations, enhance safety measures, and reduce insurance risks.</a:t>
            </a:r>
          </a:p>
          <a:p>
            <a:pPr algn="ctr">
              <a:lnSpc>
                <a:spcPts val="3360"/>
              </a:lnSpc>
            </a:pPr>
            <a:endParaRPr lang="en-US" sz="28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017376" y="7605109"/>
            <a:ext cx="11270624" cy="20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900">
                <a:solidFill>
                  <a:srgbClr val="545454"/>
                </a:solidFill>
                <a:latin typeface="DM Sans"/>
              </a:rPr>
              <a:t>Identify drivers with risk factors of 7.0 or higher to trigger alerts to management and insurance and analyze trucking data to visualize driver risk levels for informed decision-making.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900">
                <a:solidFill>
                  <a:srgbClr val="545454"/>
                </a:solidFill>
                <a:latin typeface="DM Sans"/>
              </a:rPr>
              <a:t>Strengthen adherence to FMCSA regulations and internal policies to elevate safety standards across the fleet.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17376" y="6065235"/>
            <a:ext cx="760333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99"/>
              </a:lnSpc>
              <a:spcBef>
                <a:spcPct val="0"/>
              </a:spcBef>
            </a:pPr>
            <a:r>
              <a:rPr lang="en-US" sz="9999" u="none" strike="noStrike">
                <a:solidFill>
                  <a:srgbClr val="227C9D"/>
                </a:solidFill>
                <a:latin typeface="Kollektif Bold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1294672" y="391825"/>
            <a:ext cx="6046286" cy="1027869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47042" y="1419694"/>
            <a:ext cx="16393917" cy="8287648"/>
          </a:xfrm>
          <a:custGeom>
            <a:avLst/>
            <a:gdLst/>
            <a:ahLst/>
            <a:cxnLst/>
            <a:rect l="l" t="t" r="r" b="b"/>
            <a:pathLst>
              <a:path w="16393917" h="8287648">
                <a:moveTo>
                  <a:pt x="0" y="0"/>
                </a:moveTo>
                <a:lnTo>
                  <a:pt x="16393916" y="0"/>
                </a:lnTo>
                <a:lnTo>
                  <a:pt x="16393916" y="8287648"/>
                </a:lnTo>
                <a:lnTo>
                  <a:pt x="0" y="8287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2123117" y="593022"/>
            <a:ext cx="570271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DATA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1028700"/>
            <a:ext cx="14036600" cy="3706598"/>
          </a:xfrm>
          <a:custGeom>
            <a:avLst/>
            <a:gdLst/>
            <a:ahLst/>
            <a:cxnLst/>
            <a:rect l="l" t="t" r="r" b="b"/>
            <a:pathLst>
              <a:path w="14036600" h="3706598">
                <a:moveTo>
                  <a:pt x="0" y="0"/>
                </a:moveTo>
                <a:lnTo>
                  <a:pt x="14036600" y="0"/>
                </a:lnTo>
                <a:lnTo>
                  <a:pt x="14036600" y="3706598"/>
                </a:lnTo>
                <a:lnTo>
                  <a:pt x="0" y="37065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5951" b="-59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525" y="4843074"/>
            <a:ext cx="14022991" cy="2229656"/>
          </a:xfrm>
          <a:custGeom>
            <a:avLst/>
            <a:gdLst/>
            <a:ahLst/>
            <a:cxnLst/>
            <a:rect l="l" t="t" r="r" b="b"/>
            <a:pathLst>
              <a:path w="14022991" h="2229656">
                <a:moveTo>
                  <a:pt x="0" y="0"/>
                </a:moveTo>
                <a:lnTo>
                  <a:pt x="14022991" y="0"/>
                </a:lnTo>
                <a:lnTo>
                  <a:pt x="14022991" y="2229656"/>
                </a:lnTo>
                <a:lnTo>
                  <a:pt x="0" y="2229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7342021" y="7343672"/>
            <a:ext cx="10404074" cy="2438580"/>
          </a:xfrm>
          <a:custGeom>
            <a:avLst/>
            <a:gdLst/>
            <a:ahLst/>
            <a:cxnLst/>
            <a:rect l="l" t="t" r="r" b="b"/>
            <a:pathLst>
              <a:path w="10404074" h="2438580">
                <a:moveTo>
                  <a:pt x="0" y="0"/>
                </a:moveTo>
                <a:lnTo>
                  <a:pt x="10404075" y="0"/>
                </a:lnTo>
                <a:lnTo>
                  <a:pt x="10404075" y="2438580"/>
                </a:lnTo>
                <a:lnTo>
                  <a:pt x="0" y="24385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-793479" y="268621"/>
            <a:ext cx="1286604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227C9D"/>
                </a:solidFill>
                <a:latin typeface="Kollektif Bold"/>
              </a:rPr>
              <a:t>SOME SPARK TRANSFORMATIONS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1609859" y="8475173"/>
            <a:ext cx="1286604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227C9D"/>
                </a:solidFill>
                <a:latin typeface="Kollektif Bold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052" y="231828"/>
            <a:ext cx="8455597" cy="5167309"/>
          </a:xfrm>
          <a:custGeom>
            <a:avLst/>
            <a:gdLst/>
            <a:ahLst/>
            <a:cxnLst/>
            <a:rect l="l" t="t" r="r" b="b"/>
            <a:pathLst>
              <a:path w="8455597" h="5167309">
                <a:moveTo>
                  <a:pt x="0" y="0"/>
                </a:moveTo>
                <a:lnTo>
                  <a:pt x="8455597" y="0"/>
                </a:lnTo>
                <a:lnTo>
                  <a:pt x="8455597" y="5167310"/>
                </a:lnTo>
                <a:lnTo>
                  <a:pt x="0" y="516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5143500"/>
            <a:ext cx="8249600" cy="5021495"/>
          </a:xfrm>
          <a:custGeom>
            <a:avLst/>
            <a:gdLst/>
            <a:ahLst/>
            <a:cxnLst/>
            <a:rect l="l" t="t" r="r" b="b"/>
            <a:pathLst>
              <a:path w="8249600" h="5021495">
                <a:moveTo>
                  <a:pt x="0" y="0"/>
                </a:moveTo>
                <a:lnTo>
                  <a:pt x="8249600" y="0"/>
                </a:lnTo>
                <a:lnTo>
                  <a:pt x="8249600" y="5021495"/>
                </a:lnTo>
                <a:lnTo>
                  <a:pt x="0" y="5021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637340" y="736913"/>
            <a:ext cx="9262919" cy="341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8"/>
              </a:lnSpc>
              <a:spcBef>
                <a:spcPct val="0"/>
              </a:spcBef>
            </a:pPr>
            <a:r>
              <a:rPr lang="en-US" sz="3485">
                <a:solidFill>
                  <a:srgbClr val="545454"/>
                </a:solidFill>
                <a:latin typeface="DM Sans Bold Italics"/>
              </a:rPr>
              <a:t>Count of Models (Bubble Chart)</a:t>
            </a:r>
          </a:p>
          <a:p>
            <a:pPr marL="752477" lvl="1" indent="-376238" algn="l">
              <a:lnSpc>
                <a:spcPts val="3868"/>
              </a:lnSpc>
              <a:buFont typeface="Arial"/>
              <a:buChar char="•"/>
            </a:pPr>
            <a:r>
              <a:rPr lang="en-US" sz="3485">
                <a:solidFill>
                  <a:srgbClr val="545454"/>
                </a:solidFill>
                <a:latin typeface="DM Sans"/>
              </a:rPr>
              <a:t>Displays the number of vehicles for each model.</a:t>
            </a:r>
          </a:p>
          <a:p>
            <a:pPr marL="752477" lvl="1" indent="-376238" algn="l">
              <a:lnSpc>
                <a:spcPts val="3868"/>
              </a:lnSpc>
              <a:buFont typeface="Arial"/>
              <a:buChar char="•"/>
            </a:pPr>
            <a:r>
              <a:rPr lang="en-US" sz="3485">
                <a:solidFill>
                  <a:srgbClr val="545454"/>
                </a:solidFill>
                <a:latin typeface="DM Sans"/>
              </a:rPr>
              <a:t>Larger bubbles represent a higher count of vehicles.</a:t>
            </a:r>
          </a:p>
          <a:p>
            <a:pPr marL="752477" lvl="1" indent="-376238" algn="l">
              <a:lnSpc>
                <a:spcPts val="3868"/>
              </a:lnSpc>
              <a:buFont typeface="Arial"/>
              <a:buChar char="•"/>
            </a:pPr>
            <a:r>
              <a:rPr lang="en-US" sz="3485">
                <a:solidFill>
                  <a:srgbClr val="545454"/>
                </a:solidFill>
                <a:latin typeface="DM Sans"/>
              </a:rPr>
              <a:t>Ford has the largest bubble, indicating it has the most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300" y="5846613"/>
            <a:ext cx="9009700" cy="341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8"/>
              </a:lnSpc>
              <a:spcBef>
                <a:spcPct val="0"/>
              </a:spcBef>
            </a:pPr>
            <a:r>
              <a:rPr lang="en-US" sz="3485" u="none" strike="noStrike">
                <a:solidFill>
                  <a:srgbClr val="545454"/>
                </a:solidFill>
                <a:latin typeface="DM Sans Bold Italics"/>
              </a:rPr>
              <a:t>MPG by Model (Heat Map)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Shows the miles per gallon for each vehicle model.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Darker shades represent higher MPG values.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Crane appears to have the highest MPG, as indicated by its dark shade.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8571793" y="787221"/>
            <a:ext cx="9616339" cy="8229600"/>
          </a:xfrm>
          <a:custGeom>
            <a:avLst/>
            <a:gdLst/>
            <a:ahLst/>
            <a:cxnLst/>
            <a:rect l="l" t="t" r="r" b="b"/>
            <a:pathLst>
              <a:path w="9616339" h="8229600">
                <a:moveTo>
                  <a:pt x="0" y="0"/>
                </a:moveTo>
                <a:lnTo>
                  <a:pt x="9616338" y="0"/>
                </a:lnTo>
                <a:lnTo>
                  <a:pt x="961633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37" t="-8148" r="-21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0" y="4092666"/>
            <a:ext cx="7187813" cy="535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8"/>
              </a:lnSpc>
              <a:spcBef>
                <a:spcPct val="0"/>
              </a:spcBef>
            </a:pPr>
            <a:r>
              <a:rPr lang="en-US" sz="3485" u="none" strike="noStrike">
                <a:solidFill>
                  <a:srgbClr val="545454"/>
                </a:solidFill>
                <a:latin typeface="DM Sans Bold Italics"/>
              </a:rPr>
              <a:t>Risk Factor By Model (Bar Graph):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Depicts the risk factor associated with each vehicle model.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Oshkosh has the highest risk factor while Navistar has the least</a:t>
            </a:r>
          </a:p>
          <a:p>
            <a:pPr marL="752477" lvl="1" indent="-376238" algn="l">
              <a:lnSpc>
                <a:spcPts val="3868"/>
              </a:lnSpc>
              <a:spcBef>
                <a:spcPct val="0"/>
              </a:spcBef>
              <a:buFont typeface="Arial"/>
              <a:buChar char="•"/>
            </a:pPr>
            <a:r>
              <a:rPr lang="en-US" sz="3485" u="none" strike="noStrike">
                <a:solidFill>
                  <a:srgbClr val="545454"/>
                </a:solidFill>
                <a:latin typeface="DM Sans"/>
              </a:rPr>
              <a:t>The risk factors are relatively similar across models, ranging around 7 to just under 10.</a:t>
            </a:r>
          </a:p>
        </p:txBody>
      </p:sp>
      <p:sp>
        <p:nvSpPr>
          <p:cNvPr id="15" name="Freeform 15"/>
          <p:cNvSpPr/>
          <p:nvPr/>
        </p:nvSpPr>
        <p:spPr>
          <a:xfrm>
            <a:off x="4109607" y="-16141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4109607" y="92239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4109607" y="200619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025798" y="-16141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1941989" y="92239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3025798" y="200619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-10800000" flipH="1" flipV="1">
            <a:off x="1941989" y="200619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5400000" flipH="1" flipV="1">
            <a:off x="-323879" y="-16141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10800000" flipH="1" flipV="1">
            <a:off x="-323879" y="92239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2351536" y="5662154"/>
            <a:ext cx="293282" cy="279535"/>
            <a:chOff x="0" y="0"/>
            <a:chExt cx="812800" cy="774700"/>
          </a:xfrm>
        </p:grpSpPr>
        <p:sp>
          <p:nvSpPr>
            <p:cNvPr id="16" name="Freeform 16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363" y="211470"/>
            <a:ext cx="10900185" cy="6614963"/>
          </a:xfrm>
          <a:custGeom>
            <a:avLst/>
            <a:gdLst/>
            <a:ahLst/>
            <a:cxnLst/>
            <a:rect l="l" t="t" r="r" b="b"/>
            <a:pathLst>
              <a:path w="10900185" h="6614963">
                <a:moveTo>
                  <a:pt x="0" y="0"/>
                </a:moveTo>
                <a:lnTo>
                  <a:pt x="10900185" y="0"/>
                </a:lnTo>
                <a:lnTo>
                  <a:pt x="10900185" y="6614963"/>
                </a:lnTo>
                <a:lnTo>
                  <a:pt x="0" y="6614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593" b="-33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178406" y="7791669"/>
            <a:ext cx="286493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FFFFFF"/>
                </a:solidFill>
                <a:latin typeface="DM Sans Bold"/>
              </a:rPr>
              <a:t>Lorna Alvarado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87931" y="1383222"/>
            <a:ext cx="6791521" cy="555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7"/>
              </a:lnSpc>
              <a:spcBef>
                <a:spcPct val="0"/>
              </a:spcBef>
            </a:pPr>
            <a:r>
              <a:rPr lang="en-US" sz="2844">
                <a:solidFill>
                  <a:srgbClr val="545454"/>
                </a:solidFill>
                <a:latin typeface="DM Sans Bold"/>
              </a:rPr>
              <a:t>Lane Departure: </a:t>
            </a:r>
            <a:r>
              <a:rPr lang="en-US" sz="2844">
                <a:solidFill>
                  <a:srgbClr val="545454"/>
                </a:solidFill>
                <a:latin typeface="DM Sans"/>
              </a:rPr>
              <a:t>The most frequent violation with 152 occurrences, indicating potential issues with driver attention or fatigue.</a:t>
            </a:r>
          </a:p>
          <a:p>
            <a:pPr algn="l">
              <a:lnSpc>
                <a:spcPts val="3157"/>
              </a:lnSpc>
              <a:spcBef>
                <a:spcPct val="0"/>
              </a:spcBef>
            </a:pPr>
            <a:r>
              <a:rPr lang="en-US" sz="2844">
                <a:solidFill>
                  <a:srgbClr val="545454"/>
                </a:solidFill>
                <a:latin typeface="DM Sans Bold"/>
              </a:rPr>
              <a:t>Unsafe Following Distance:</a:t>
            </a:r>
            <a:r>
              <a:rPr lang="en-US" sz="2844">
                <a:solidFill>
                  <a:srgbClr val="545454"/>
                </a:solidFill>
                <a:latin typeface="DM Sans"/>
              </a:rPr>
              <a:t> Nearly as common, with 150 instances, pointing to risks of rear-end collisions due to inadequate spacing between vehicles.</a:t>
            </a:r>
          </a:p>
          <a:p>
            <a:pPr algn="l">
              <a:lnSpc>
                <a:spcPts val="3157"/>
              </a:lnSpc>
              <a:spcBef>
                <a:spcPct val="0"/>
              </a:spcBef>
            </a:pPr>
            <a:r>
              <a:rPr lang="en-US" sz="2844">
                <a:solidFill>
                  <a:srgbClr val="545454"/>
                </a:solidFill>
                <a:latin typeface="DM Sans Bold"/>
              </a:rPr>
              <a:t>Overspeed and Unsafe Tail Distance:</a:t>
            </a:r>
            <a:r>
              <a:rPr lang="en-US" sz="2844">
                <a:solidFill>
                  <a:srgbClr val="545454"/>
                </a:solidFill>
                <a:latin typeface="DM Sans"/>
              </a:rPr>
              <a:t> Speeding is noted in 90 instances, a widespread issue, while unsafe tail distance, though less frequent at 65 cases, still poses a significant risk in poor driving conditions.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78674" y="7140934"/>
            <a:ext cx="15365603" cy="2746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545454"/>
                </a:solidFill>
                <a:latin typeface="DM Sans Bold Italics"/>
              </a:rPr>
              <a:t>Recommendations:</a:t>
            </a:r>
          </a:p>
          <a:p>
            <a:pPr marL="604553" lvl="1" indent="-302277" algn="l">
              <a:lnSpc>
                <a:spcPts val="31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Implement targeted driver training focusing on maintaining lane discipline and safe following distances.</a:t>
            </a:r>
          </a:p>
          <a:p>
            <a:pPr marL="604553" lvl="1" indent="-302277" algn="l">
              <a:lnSpc>
                <a:spcPts val="31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Install in-vehicle monitoring systems to alert drivers of unsafe behaviors in real-time.</a:t>
            </a:r>
          </a:p>
          <a:p>
            <a:pPr marL="604553" lvl="1" indent="-302277" algn="l">
              <a:lnSpc>
                <a:spcPts val="3108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</a:rPr>
              <a:t>Analyze violation data to identify patterns and improve enforcement and awareness strategies.</a:t>
            </a:r>
          </a:p>
          <a:p>
            <a:pPr algn="l">
              <a:lnSpc>
                <a:spcPts val="3108"/>
              </a:lnSpc>
              <a:spcBef>
                <a:spcPct val="0"/>
              </a:spcBef>
            </a:pPr>
            <a:endParaRPr lang="en-US" sz="28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526682" y="500634"/>
            <a:ext cx="3835078" cy="52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6"/>
              </a:lnSpc>
              <a:spcBef>
                <a:spcPct val="0"/>
              </a:spcBef>
            </a:pPr>
            <a:r>
              <a:rPr lang="en-US" sz="3699">
                <a:solidFill>
                  <a:srgbClr val="227C9D"/>
                </a:solidFill>
                <a:latin typeface="DM Sans Bold"/>
              </a:rPr>
              <a:t>EVENT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0" name="AutoShape 30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2372145" y="1271851"/>
            <a:ext cx="13324985" cy="8406367"/>
          </a:xfrm>
          <a:custGeom>
            <a:avLst/>
            <a:gdLst/>
            <a:ahLst/>
            <a:cxnLst/>
            <a:rect l="l" t="t" r="r" b="b"/>
            <a:pathLst>
              <a:path w="13324985" h="8406367">
                <a:moveTo>
                  <a:pt x="0" y="0"/>
                </a:moveTo>
                <a:lnTo>
                  <a:pt x="13324985" y="0"/>
                </a:lnTo>
                <a:lnTo>
                  <a:pt x="13324985" y="8406366"/>
                </a:lnTo>
                <a:lnTo>
                  <a:pt x="0" y="84063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6009391" y="385906"/>
            <a:ext cx="6003693" cy="6728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17"/>
              </a:lnSpc>
              <a:spcBef>
                <a:spcPct val="0"/>
              </a:spcBef>
            </a:pPr>
            <a:r>
              <a:rPr lang="en-US" sz="4700" dirty="0">
                <a:solidFill>
                  <a:srgbClr val="545454"/>
                </a:solidFill>
                <a:latin typeface="DM Sans"/>
              </a:rPr>
              <a:t>Top 10 Risky drivers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5718" y="1573243"/>
            <a:ext cx="6967300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INSIGHTS:</a:t>
            </a:r>
          </a:p>
        </p:txBody>
      </p:sp>
      <p:grpSp>
        <p:nvGrpSpPr>
          <p:cNvPr id="3" name="Group 3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485129" y="2608747"/>
            <a:ext cx="6713943" cy="470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High Risk Variability: Driver A97 exhibits a significantly higher risk factor, nearly double the next highest, indicating a unique risk profile.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Risk Clustering: A group of drivers (A35, A50, A5, A95) have similar, moderately high-risk factors, suggesting common risk characteristics or behaviors.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</a:rPr>
              <a:t>General Risk Levels: All top 10 drivers have risk factors above the critical threshold of 7.0, pointing to a need for risk management improvements.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35201" y="5866297"/>
            <a:ext cx="8115300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545454"/>
                </a:solidFill>
                <a:latin typeface="DM Sans"/>
              </a:rPr>
              <a:t>Conduct an in-depth review of A97’s driving habits and possibly re-evaluate their role or provide specific training to mitigate risks.</a:t>
            </a:r>
          </a:p>
          <a:p>
            <a:pPr marL="518160" lvl="1" indent="-259080" algn="l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545454"/>
                </a:solidFill>
                <a:latin typeface="DM Sans"/>
              </a:rPr>
              <a:t>Implement targeted training programs for drivers in the 10 to 12 risk factor range to address common risky behaviors.</a:t>
            </a:r>
          </a:p>
          <a:p>
            <a:pPr algn="l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1927" y="4721161"/>
            <a:ext cx="7588574" cy="8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RECOMMENDATIONS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10800000">
            <a:off x="9525" y="713312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083809" y="716169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0" y="824550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10800000">
            <a:off x="0" y="93293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5400000">
            <a:off x="1083809" y="93293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-10800000">
            <a:off x="3321750" y="935789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3321750" y="827408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5400000">
            <a:off x="4405559" y="935789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670</Words>
  <Application>Microsoft Office PowerPoint</Application>
  <PresentationFormat>Custom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DM Sans</vt:lpstr>
      <vt:lpstr>DM Sans Italics</vt:lpstr>
      <vt:lpstr>DM Sans Bold</vt:lpstr>
      <vt:lpstr>Kollektif Bold</vt:lpstr>
      <vt:lpstr>DM Sans Bold Italics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Colorful Fun Illustrative Delivery Business Presentation</dc:title>
  <cp:lastModifiedBy>Nannuri, Mounish Chowdary</cp:lastModifiedBy>
  <cp:revision>4</cp:revision>
  <dcterms:created xsi:type="dcterms:W3CDTF">2006-08-16T00:00:00Z</dcterms:created>
  <dcterms:modified xsi:type="dcterms:W3CDTF">2024-05-03T03:11:31Z</dcterms:modified>
  <dc:identifier>DAGEID2L4Hs</dc:identifier>
</cp:coreProperties>
</file>