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Slab"/>
      <p:regular r:id="rId11"/>
      <p:bold r:id="rId12"/>
    </p:embeddedFon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Slab-regular.fntdata"/><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font" Target="fonts/RobotoSlab-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6f75fc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75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6f75fce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6f75fc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75fceb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75fce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ANIMAL TRACKING SYSTEM </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 Code 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idx="2" type="body"/>
          </p:nvPr>
        </p:nvSpPr>
        <p:spPr>
          <a:xfrm>
            <a:off x="4984995"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None/>
            </a:pPr>
            <a:r>
              <a:rPr lang="en"/>
              <a:t>Domain: Web Development </a:t>
            </a:r>
            <a:br>
              <a:rPr lang="en"/>
            </a:br>
            <a:r>
              <a:rPr lang="en"/>
              <a:t>PS Code: WD-03</a:t>
            </a:r>
            <a:endParaRPr/>
          </a:p>
          <a:p>
            <a:pPr indent="0" lvl="0" marL="0" rtl="0" algn="l">
              <a:spcBef>
                <a:spcPts val="1600"/>
              </a:spcBef>
              <a:spcAft>
                <a:spcPts val="0"/>
              </a:spcAft>
              <a:buClr>
                <a:schemeClr val="dk2"/>
              </a:buClr>
              <a:buSzPts val="1100"/>
              <a:buNone/>
            </a:pPr>
            <a:br>
              <a:rPr lang="en"/>
            </a:br>
            <a:r>
              <a:rPr lang="en"/>
              <a:t>Problem Statement: Real Time Animal Tracking System.</a:t>
            </a:r>
            <a:endParaRPr/>
          </a:p>
          <a:p>
            <a:pPr indent="0" lvl="0" marL="0" rtl="0" algn="l">
              <a:spcBef>
                <a:spcPts val="1600"/>
              </a:spcBef>
              <a:spcAft>
                <a:spcPts val="0"/>
              </a:spcAft>
              <a:buClr>
                <a:schemeClr val="dk2"/>
              </a:buClr>
              <a:buSzPts val="1100"/>
              <a:buNone/>
            </a:pPr>
            <a:br>
              <a:rPr lang="en"/>
            </a:br>
            <a:r>
              <a:rPr lang="en"/>
              <a:t>Team Leader Name: Rahul Patil</a:t>
            </a:r>
            <a:endParaRPr/>
          </a:p>
          <a:p>
            <a:pPr indent="0" lvl="0" marL="0" rtl="0" algn="l">
              <a:spcBef>
                <a:spcPts val="1600"/>
              </a:spcBef>
              <a:spcAft>
                <a:spcPts val="1600"/>
              </a:spcAft>
              <a:buClr>
                <a:schemeClr val="dk2"/>
              </a:buClr>
              <a:buSzPts val="1100"/>
              <a:buNone/>
            </a:pPr>
            <a:r>
              <a:rPr lang="en"/>
              <a:t>Institute: Jain College of Engineering and Research </a:t>
            </a:r>
            <a:br>
              <a:rPr lang="en"/>
            </a:br>
            <a:endParaRPr/>
          </a:p>
        </p:txBody>
      </p:sp>
      <p:sp>
        <p:nvSpPr>
          <p:cNvPr id="70" name="Google Shape;70;p14"/>
          <p:cNvSpPr txBox="1"/>
          <p:nvPr>
            <p:ph type="title"/>
          </p:nvPr>
        </p:nvSpPr>
        <p:spPr>
          <a:xfrm>
            <a:off x="-91044" y="1554679"/>
            <a:ext cx="4758300" cy="305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 Real Time Anima</a:t>
            </a:r>
            <a:r>
              <a:rPr lang="en"/>
              <a:t>l </a:t>
            </a:r>
            <a:r>
              <a:rPr lang="en"/>
              <a:t>Tracking System </a:t>
            </a:r>
            <a:endParaRPr/>
          </a:p>
        </p:txBody>
      </p:sp>
      <p:pic>
        <p:nvPicPr>
          <p:cNvPr id="71" name="Google Shape;71;p14"/>
          <p:cNvPicPr preferRelativeResize="0"/>
          <p:nvPr/>
        </p:nvPicPr>
        <p:blipFill rotWithShape="1">
          <a:blip r:embed="rId3">
            <a:alphaModFix/>
          </a:blip>
          <a:srcRect b="0" l="0" r="0" t="0"/>
          <a:stretch/>
        </p:blipFill>
        <p:spPr>
          <a:xfrm>
            <a:off x="1550267" y="227604"/>
            <a:ext cx="1475650" cy="14929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77" name="Google Shape;77;p15"/>
          <p:cNvSpPr txBox="1"/>
          <p:nvPr>
            <p:ph idx="1" type="body"/>
          </p:nvPr>
        </p:nvSpPr>
        <p:spPr>
          <a:xfrm>
            <a:off x="387900" y="1489825"/>
            <a:ext cx="7542000" cy="3653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The Animal Tracking System is a comprehensive solution designed to monitor and analyze the movements of animals in real-time using collar radios equipped with GPS technology. The system collects location data every five seconds and employs dynamic grouping algorithms to keep track of animal groups. If animals stray outside predefined boundaries, authorities are immediately notified through automated alerts. Additionally, the system continuously analyzes the animals' movements to detect unusual behaviors, which are then displayed on an interactive map. This advanced monitoring tool aids in wildlife conservation, research, and management by providing timely insights and actionable information.</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pic>
        <p:nvPicPr>
          <p:cNvPr id="78" name="Google Shape;78;p15"/>
          <p:cNvPicPr preferRelativeResize="0"/>
          <p:nvPr/>
        </p:nvPicPr>
        <p:blipFill>
          <a:blip r:embed="rId3">
            <a:alphaModFix/>
          </a:blip>
          <a:stretch>
            <a:fillRect/>
          </a:stretch>
        </p:blipFill>
        <p:spPr>
          <a:xfrm>
            <a:off x="7293832" y="-119505"/>
            <a:ext cx="2076525" cy="16093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Idea and Approach </a:t>
            </a:r>
            <a:endParaRPr/>
          </a:p>
        </p:txBody>
      </p:sp>
      <p:sp>
        <p:nvSpPr>
          <p:cNvPr id="84" name="Google Shape;84;p16"/>
          <p:cNvSpPr txBox="1"/>
          <p:nvPr>
            <p:ph idx="4294967295" type="body"/>
          </p:nvPr>
        </p:nvSpPr>
        <p:spPr>
          <a:xfrm>
            <a:off x="311700" y="1195201"/>
            <a:ext cx="3853200" cy="52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accent5"/>
                </a:solidFill>
              </a:rPr>
              <a:t>Idea </a:t>
            </a:r>
            <a:endParaRPr sz="2400">
              <a:solidFill>
                <a:schemeClr val="accent5"/>
              </a:solidFill>
            </a:endParaRPr>
          </a:p>
        </p:txBody>
      </p:sp>
      <p:cxnSp>
        <p:nvCxnSpPr>
          <p:cNvPr id="85" name="Google Shape;85;p16"/>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sp>
        <p:nvSpPr>
          <p:cNvPr id="86" name="Google Shape;86;p16"/>
          <p:cNvSpPr txBox="1"/>
          <p:nvPr>
            <p:ph idx="4294967295" type="body"/>
          </p:nvPr>
        </p:nvSpPr>
        <p:spPr>
          <a:xfrm>
            <a:off x="311700" y="1916325"/>
            <a:ext cx="8520600" cy="3227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Real-Time Animal Tracking: Monitor the precise location of animals using GPS-enabled collar radios.</a:t>
            </a:r>
            <a:endParaRPr sz="1400"/>
          </a:p>
          <a:p>
            <a:pPr indent="0" lvl="0" marL="0" rtl="0" algn="just">
              <a:spcBef>
                <a:spcPts val="1600"/>
              </a:spcBef>
              <a:spcAft>
                <a:spcPts val="0"/>
              </a:spcAft>
              <a:buNone/>
            </a:pPr>
            <a:r>
              <a:rPr lang="en" sz="1400"/>
              <a:t>Dynamic Grouping: Implement algorithms to dynamically group animals based on their movements and proximity.</a:t>
            </a:r>
            <a:endParaRPr sz="1400"/>
          </a:p>
          <a:p>
            <a:pPr indent="0" lvl="0" marL="0" rtl="0" algn="just">
              <a:spcBef>
                <a:spcPts val="1600"/>
              </a:spcBef>
              <a:spcAft>
                <a:spcPts val="0"/>
              </a:spcAft>
              <a:buNone/>
            </a:pPr>
            <a:r>
              <a:rPr lang="en" sz="1400"/>
              <a:t>Boundary Monitoring: Use geofencing to define safe boundaries and trigger alerts if animals breach these boundaries.</a:t>
            </a:r>
            <a:endParaRPr sz="1400"/>
          </a:p>
          <a:p>
            <a:pPr indent="0" lvl="0" marL="0" rtl="0" algn="just">
              <a:spcBef>
                <a:spcPts val="1600"/>
              </a:spcBef>
              <a:spcAft>
                <a:spcPts val="0"/>
              </a:spcAft>
              <a:buNone/>
            </a:pPr>
            <a:r>
              <a:rPr lang="en" sz="1400"/>
              <a:t>Behavior Analysis: Continuously analyze movement patterns to identify and notify authorities of unusual behavior.</a:t>
            </a:r>
            <a:endParaRPr sz="1400"/>
          </a:p>
          <a:p>
            <a:pPr indent="0" lvl="0" marL="0" rtl="0" algn="just">
              <a:spcBef>
                <a:spcPts val="1600"/>
              </a:spcBef>
              <a:spcAft>
                <a:spcPts val="1600"/>
              </a:spcAft>
              <a:buNone/>
            </a:pPr>
            <a:r>
              <a:rPr lang="en" sz="1400"/>
              <a:t>User-Friendly Interface: Provide an intuitive map-based interface for real-time tracking, alerts, and behavior visualization.</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p:nvPr/>
        </p:nvSpPr>
        <p:spPr>
          <a:xfrm>
            <a:off x="0" y="0"/>
            <a:ext cx="9161100" cy="1590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1"/>
                </a:solidFill>
              </a:rPr>
              <a:t>TECH STACK </a:t>
            </a:r>
            <a:endParaRPr>
              <a:solidFill>
                <a:schemeClr val="accent1"/>
              </a:solidFill>
            </a:endParaRPr>
          </a:p>
        </p:txBody>
      </p:sp>
      <p:sp>
        <p:nvSpPr>
          <p:cNvPr id="93" name="Google Shape;93;p17"/>
          <p:cNvSpPr txBox="1"/>
          <p:nvPr>
            <p:ph idx="4294967295" type="body"/>
          </p:nvPr>
        </p:nvSpPr>
        <p:spPr>
          <a:xfrm>
            <a:off x="164925" y="1811015"/>
            <a:ext cx="21774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100">
                <a:solidFill>
                  <a:schemeClr val="accent5"/>
                </a:solidFill>
              </a:rPr>
              <a:t>FRONTEND</a:t>
            </a:r>
            <a:endParaRPr sz="2100">
              <a:solidFill>
                <a:schemeClr val="accent5"/>
              </a:solidFill>
            </a:endParaRPr>
          </a:p>
        </p:txBody>
      </p:sp>
      <p:cxnSp>
        <p:nvCxnSpPr>
          <p:cNvPr id="94" name="Google Shape;94;p17"/>
          <p:cNvCxnSpPr/>
          <p:nvPr/>
        </p:nvCxnSpPr>
        <p:spPr>
          <a:xfrm>
            <a:off x="1118175" y="3613373"/>
            <a:ext cx="270900" cy="0"/>
          </a:xfrm>
          <a:prstGeom prst="straightConnector1">
            <a:avLst/>
          </a:prstGeom>
          <a:noFill/>
          <a:ln cap="flat" cmpd="sng" w="9525">
            <a:solidFill>
              <a:schemeClr val="lt2"/>
            </a:solidFill>
            <a:prstDash val="solid"/>
            <a:round/>
            <a:headEnd len="sm" w="sm" type="none"/>
            <a:tailEnd len="sm" w="sm" type="none"/>
          </a:ln>
        </p:spPr>
      </p:cxnSp>
      <p:sp>
        <p:nvSpPr>
          <p:cNvPr id="95" name="Google Shape;95;p17"/>
          <p:cNvSpPr txBox="1"/>
          <p:nvPr>
            <p:ph idx="4294967295" type="body"/>
          </p:nvPr>
        </p:nvSpPr>
        <p:spPr>
          <a:xfrm>
            <a:off x="164925" y="2765543"/>
            <a:ext cx="2177400" cy="159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t>REACT JS + Tailwind CSS</a:t>
            </a:r>
            <a:endParaRPr sz="1100"/>
          </a:p>
          <a:p>
            <a:pPr indent="0" lvl="0" marL="0" rtl="0" algn="ctr">
              <a:spcBef>
                <a:spcPts val="1600"/>
              </a:spcBef>
              <a:spcAft>
                <a:spcPts val="1600"/>
              </a:spcAft>
              <a:buNone/>
            </a:pPr>
            <a:r>
              <a:rPr lang="en" sz="1100"/>
              <a:t>For Creating Dynamic user interface with Map Integration </a:t>
            </a:r>
            <a:endParaRPr sz="1100"/>
          </a:p>
        </p:txBody>
      </p:sp>
      <p:sp>
        <p:nvSpPr>
          <p:cNvPr id="96" name="Google Shape;96;p17"/>
          <p:cNvSpPr txBox="1"/>
          <p:nvPr>
            <p:ph idx="4294967295" type="body"/>
          </p:nvPr>
        </p:nvSpPr>
        <p:spPr>
          <a:xfrm>
            <a:off x="2374559" y="1811025"/>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100">
                <a:solidFill>
                  <a:schemeClr val="accent5"/>
                </a:solidFill>
              </a:rPr>
              <a:t>BACKEND </a:t>
            </a:r>
            <a:endParaRPr sz="2100">
              <a:solidFill>
                <a:schemeClr val="accent5"/>
              </a:solidFill>
            </a:endParaRPr>
          </a:p>
        </p:txBody>
      </p:sp>
      <p:cxnSp>
        <p:nvCxnSpPr>
          <p:cNvPr id="97" name="Google Shape;97;p17"/>
          <p:cNvCxnSpPr/>
          <p:nvPr/>
        </p:nvCxnSpPr>
        <p:spPr>
          <a:xfrm>
            <a:off x="3327800" y="3613373"/>
            <a:ext cx="270900" cy="0"/>
          </a:xfrm>
          <a:prstGeom prst="straightConnector1">
            <a:avLst/>
          </a:prstGeom>
          <a:noFill/>
          <a:ln cap="flat" cmpd="sng" w="9525">
            <a:solidFill>
              <a:schemeClr val="lt2"/>
            </a:solidFill>
            <a:prstDash val="solid"/>
            <a:round/>
            <a:headEnd len="sm" w="sm" type="none"/>
            <a:tailEnd len="sm" w="sm" type="none"/>
          </a:ln>
        </p:spPr>
      </p:cxnSp>
      <p:sp>
        <p:nvSpPr>
          <p:cNvPr id="98" name="Google Shape;98;p17"/>
          <p:cNvSpPr txBox="1"/>
          <p:nvPr>
            <p:ph idx="4294967295" type="body"/>
          </p:nvPr>
        </p:nvSpPr>
        <p:spPr>
          <a:xfrm>
            <a:off x="2491300" y="2765548"/>
            <a:ext cx="2177400" cy="139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t> Node JS + Express </a:t>
            </a:r>
            <a:r>
              <a:rPr lang="en" sz="1100"/>
              <a:t>JS</a:t>
            </a:r>
            <a:endParaRPr sz="1100"/>
          </a:p>
          <a:p>
            <a:pPr indent="0" lvl="0" marL="0" rtl="0" algn="ctr">
              <a:spcBef>
                <a:spcPts val="1600"/>
              </a:spcBef>
              <a:spcAft>
                <a:spcPts val="1600"/>
              </a:spcAft>
              <a:buNone/>
            </a:pPr>
            <a:r>
              <a:rPr lang="en" sz="1100"/>
              <a:t>For Effective and Efficient Backend support with Web Socket for Real Time Communication </a:t>
            </a:r>
            <a:endParaRPr sz="1100"/>
          </a:p>
        </p:txBody>
      </p:sp>
      <p:sp>
        <p:nvSpPr>
          <p:cNvPr id="99" name="Google Shape;99;p17"/>
          <p:cNvSpPr txBox="1"/>
          <p:nvPr>
            <p:ph idx="4294967295" type="body"/>
          </p:nvPr>
        </p:nvSpPr>
        <p:spPr>
          <a:xfrm>
            <a:off x="4584180" y="1811025"/>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100">
                <a:solidFill>
                  <a:schemeClr val="accent5"/>
                </a:solidFill>
              </a:rPr>
              <a:t>Database </a:t>
            </a:r>
            <a:endParaRPr sz="2100">
              <a:solidFill>
                <a:schemeClr val="accent5"/>
              </a:solidFill>
            </a:endParaRPr>
          </a:p>
        </p:txBody>
      </p:sp>
      <p:cxnSp>
        <p:nvCxnSpPr>
          <p:cNvPr id="100" name="Google Shape;100;p17"/>
          <p:cNvCxnSpPr/>
          <p:nvPr/>
        </p:nvCxnSpPr>
        <p:spPr>
          <a:xfrm>
            <a:off x="5554075" y="3613373"/>
            <a:ext cx="270900" cy="0"/>
          </a:xfrm>
          <a:prstGeom prst="straightConnector1">
            <a:avLst/>
          </a:prstGeom>
          <a:noFill/>
          <a:ln cap="flat" cmpd="sng" w="9525">
            <a:solidFill>
              <a:schemeClr val="lt2"/>
            </a:solidFill>
            <a:prstDash val="solid"/>
            <a:round/>
            <a:headEnd len="sm" w="sm" type="none"/>
            <a:tailEnd len="sm" w="sm" type="none"/>
          </a:ln>
        </p:spPr>
      </p:cxnSp>
      <p:sp>
        <p:nvSpPr>
          <p:cNvPr id="101" name="Google Shape;101;p17"/>
          <p:cNvSpPr txBox="1"/>
          <p:nvPr>
            <p:ph idx="4294967295" type="body"/>
          </p:nvPr>
        </p:nvSpPr>
        <p:spPr>
          <a:xfrm>
            <a:off x="4584175" y="2765549"/>
            <a:ext cx="2177400" cy="134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t>MongoDB </a:t>
            </a:r>
            <a:endParaRPr sz="1100"/>
          </a:p>
          <a:p>
            <a:pPr indent="0" lvl="0" marL="0" rtl="0" algn="ctr">
              <a:spcBef>
                <a:spcPts val="1600"/>
              </a:spcBef>
              <a:spcAft>
                <a:spcPts val="0"/>
              </a:spcAft>
              <a:buNone/>
            </a:pPr>
            <a:r>
              <a:rPr lang="en" sz="1100"/>
              <a:t>For efficient Data storage and Retrieval </a:t>
            </a:r>
            <a:endParaRPr sz="1100"/>
          </a:p>
          <a:p>
            <a:pPr indent="0" lvl="0" marL="0" rtl="0" algn="ctr">
              <a:spcBef>
                <a:spcPts val="1600"/>
              </a:spcBef>
              <a:spcAft>
                <a:spcPts val="1600"/>
              </a:spcAft>
              <a:buNone/>
            </a:pPr>
            <a:r>
              <a:t/>
            </a:r>
            <a:endParaRPr sz="1100"/>
          </a:p>
        </p:txBody>
      </p:sp>
      <p:sp>
        <p:nvSpPr>
          <p:cNvPr id="102" name="Google Shape;102;p17"/>
          <p:cNvSpPr txBox="1"/>
          <p:nvPr>
            <p:ph idx="4294967295" type="body"/>
          </p:nvPr>
        </p:nvSpPr>
        <p:spPr>
          <a:xfrm>
            <a:off x="6793801" y="1811025"/>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100">
                <a:solidFill>
                  <a:schemeClr val="accent5"/>
                </a:solidFill>
              </a:rPr>
              <a:t>Map Integration </a:t>
            </a:r>
            <a:endParaRPr sz="2100">
              <a:solidFill>
                <a:schemeClr val="accent5"/>
              </a:solidFill>
            </a:endParaRPr>
          </a:p>
        </p:txBody>
      </p:sp>
      <p:cxnSp>
        <p:nvCxnSpPr>
          <p:cNvPr id="103" name="Google Shape;103;p17"/>
          <p:cNvCxnSpPr/>
          <p:nvPr/>
        </p:nvCxnSpPr>
        <p:spPr>
          <a:xfrm>
            <a:off x="7747050" y="3613373"/>
            <a:ext cx="270900" cy="0"/>
          </a:xfrm>
          <a:prstGeom prst="straightConnector1">
            <a:avLst/>
          </a:prstGeom>
          <a:noFill/>
          <a:ln cap="flat" cmpd="sng" w="9525">
            <a:solidFill>
              <a:schemeClr val="lt2"/>
            </a:solidFill>
            <a:prstDash val="solid"/>
            <a:round/>
            <a:headEnd len="sm" w="sm" type="none"/>
            <a:tailEnd len="sm" w="sm" type="none"/>
          </a:ln>
        </p:spPr>
      </p:cxnSp>
      <p:sp>
        <p:nvSpPr>
          <p:cNvPr id="104" name="Google Shape;104;p17"/>
          <p:cNvSpPr txBox="1"/>
          <p:nvPr>
            <p:ph idx="4294967295" type="body"/>
          </p:nvPr>
        </p:nvSpPr>
        <p:spPr>
          <a:xfrm>
            <a:off x="6793795" y="2765561"/>
            <a:ext cx="2177400" cy="115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t>OpenStreet Map</a:t>
            </a:r>
            <a:endParaRPr sz="1100"/>
          </a:p>
          <a:p>
            <a:pPr indent="0" lvl="0" marL="0" rtl="0" algn="ctr">
              <a:spcBef>
                <a:spcPts val="1600"/>
              </a:spcBef>
              <a:spcAft>
                <a:spcPts val="1600"/>
              </a:spcAft>
              <a:buNone/>
            </a:pPr>
            <a:r>
              <a:rPr lang="en" sz="1100"/>
              <a:t>For Effective Map Integration and Realtime location pinpoint </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