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21" r:id="rId1"/>
  </p:sldMasterIdLst>
  <p:sldIdLst>
    <p:sldId id="268" r:id="rId2"/>
    <p:sldId id="257" r:id="rId3"/>
    <p:sldId id="258" r:id="rId4"/>
    <p:sldId id="260" r:id="rId5"/>
    <p:sldId id="261" r:id="rId6"/>
    <p:sldId id="262" r:id="rId7"/>
    <p:sldId id="269" r:id="rId8"/>
    <p:sldId id="264" r:id="rId9"/>
    <p:sldId id="270" r:id="rId10"/>
    <p:sldId id="265" r:id="rId11"/>
    <p:sldId id="266" r:id="rId12"/>
    <p:sldId id="263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lukurirajireddy@gmail.com" initials="m" lastIdx="1" clrIdx="0">
    <p:extLst>
      <p:ext uri="{19B8F6BF-5375-455C-9EA6-DF929625EA0E}">
        <p15:presenceInfo xmlns:p15="http://schemas.microsoft.com/office/powerpoint/2012/main" userId="2b724f4b516913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54" autoAdjust="0"/>
    <p:restoredTop sz="95462" autoAdjust="0"/>
  </p:normalViewPr>
  <p:slideViewPr>
    <p:cSldViewPr snapToGrid="0">
      <p:cViewPr varScale="1">
        <p:scale>
          <a:sx n="89" d="100"/>
          <a:sy n="89" d="100"/>
        </p:scale>
        <p:origin x="51" y="12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1160EA64-D806-43AC-9DF2-F8C432F32B4C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315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7429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8112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3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1572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429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54675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2845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251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98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B0DB6-F5C7-45FB-8CF3-31B45F9C2DAC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1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160EA64-D806-43AC-9DF2-F8C432F32B4C}" type="datetimeFigureOut">
              <a:rPr lang="en-US" smtClean="0"/>
              <a:t>5/12/2022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448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2" r:id="rId1"/>
    <p:sldLayoutId id="2147483923" r:id="rId2"/>
    <p:sldLayoutId id="2147483924" r:id="rId3"/>
    <p:sldLayoutId id="2147483925" r:id="rId4"/>
    <p:sldLayoutId id="2147483926" r:id="rId5"/>
    <p:sldLayoutId id="2147483927" r:id="rId6"/>
    <p:sldLayoutId id="2147483928" r:id="rId7"/>
    <p:sldLayoutId id="2147483929" r:id="rId8"/>
    <p:sldLayoutId id="2147483930" r:id="rId9"/>
    <p:sldLayoutId id="2147483931" r:id="rId10"/>
    <p:sldLayoutId id="2147483932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6A0F0-02A4-338B-6AD5-B36C2BFEC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07" y="2070941"/>
            <a:ext cx="8333334" cy="1724972"/>
          </a:xfrm>
        </p:spPr>
        <p:txBody>
          <a:bodyPr>
            <a:normAutofit/>
          </a:bodyPr>
          <a:lstStyle/>
          <a:p>
            <a:r>
              <a:rPr lang="en-GB" sz="5400" b="1" dirty="0"/>
              <a:t>COLLECTIONS</a:t>
            </a:r>
            <a:endParaRPr lang="en-IN" sz="54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05787D-35DD-8199-1DA3-7A7BA812EA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89F12EF-E5E4-18F6-B4BE-4C043DCB919D}"/>
              </a:ext>
            </a:extLst>
          </p:cNvPr>
          <p:cNvSpPr/>
          <p:nvPr/>
        </p:nvSpPr>
        <p:spPr>
          <a:xfrm>
            <a:off x="8610601" y="4960136"/>
            <a:ext cx="3200400" cy="1463039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Presented By</a:t>
            </a:r>
          </a:p>
          <a:p>
            <a:pPr algn="ctr"/>
            <a:r>
              <a:rPr lang="en-GB" dirty="0" err="1"/>
              <a:t>M.Rajireddy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7A1DB51-E15B-A67C-95BA-AE66EE5B026D}"/>
              </a:ext>
            </a:extLst>
          </p:cNvPr>
          <p:cNvSpPr/>
          <p:nvPr/>
        </p:nvSpPr>
        <p:spPr>
          <a:xfrm>
            <a:off x="11080376" y="5801445"/>
            <a:ext cx="76841" cy="76841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9913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87036B-9488-2E6A-D569-2571019B8ECC}"/>
              </a:ext>
            </a:extLst>
          </p:cNvPr>
          <p:cNvSpPr txBox="1"/>
          <p:nvPr/>
        </p:nvSpPr>
        <p:spPr>
          <a:xfrm>
            <a:off x="428995" y="106822"/>
            <a:ext cx="10377549" cy="6127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Linked Hash set: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Duplicates are not allowed.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Insertion order allowed.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will allow null value.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can create object because of class.</a:t>
            </a: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Sorted set: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-228600">
              <a:lnSpc>
                <a:spcPct val="150000"/>
              </a:lnSpc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will allow sorting order accordingly from group of ‘unique values’.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-228600">
              <a:lnSpc>
                <a:spcPct val="150000"/>
              </a:lnSpc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Duplicates are not allowed.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-228600">
              <a:lnSpc>
                <a:spcPct val="150000"/>
              </a:lnSpc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Insertion order not allowed.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-228600">
              <a:lnSpc>
                <a:spcPct val="150000"/>
              </a:lnSpc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will not allow null values.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-228600">
              <a:lnSpc>
                <a:spcPct val="150000"/>
              </a:lnSpc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can create object because of class.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5279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514C5A-4AB5-CB64-0CEA-6825DB9E2EA6}"/>
              </a:ext>
            </a:extLst>
          </p:cNvPr>
          <p:cNvSpPr txBox="1"/>
          <p:nvPr/>
        </p:nvSpPr>
        <p:spPr>
          <a:xfrm>
            <a:off x="213756" y="71252"/>
            <a:ext cx="892875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"/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Tree Set: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will sort data accordingly.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Duplicates are not allowed.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Insertion order not allowed.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will allow null value.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DB6CF7-E0F0-9FFF-C51D-720264C48431}"/>
              </a:ext>
            </a:extLst>
          </p:cNvPr>
          <p:cNvSpPr txBox="1"/>
          <p:nvPr/>
        </p:nvSpPr>
        <p:spPr>
          <a:xfrm>
            <a:off x="296882" y="2291939"/>
            <a:ext cx="1197032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"/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Map: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-228600"/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Map is an interface. It is not under collection interface. It is separate interface.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</a:p>
          <a:p>
            <a:pPr marL="685800" indent="-228600"/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 If we want key and value pair can choose map.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1016C4-6221-F3A5-3D73-51BC22CC3E89}"/>
              </a:ext>
            </a:extLst>
          </p:cNvPr>
          <p:cNvSpPr txBox="1"/>
          <p:nvPr/>
        </p:nvSpPr>
        <p:spPr>
          <a:xfrm>
            <a:off x="276580" y="3532908"/>
            <a:ext cx="885008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Wingdings" panose="05000000000000000000" pitchFamily="2" charset="2"/>
              <a:buChar char=""/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Hash Map: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will allow null value one time.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has both key and value pair.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should be unique, but value should duplicate.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Insertion order is not allowed.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Font typeface="+mj-lt"/>
              <a:buAutoNum type="arabicPeriod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can create object because it is class.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019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74B65B-1BF0-8ECE-2E55-C623736F49F3}"/>
              </a:ext>
            </a:extLst>
          </p:cNvPr>
          <p:cNvSpPr txBox="1"/>
          <p:nvPr/>
        </p:nvSpPr>
        <p:spPr>
          <a:xfrm>
            <a:off x="322117" y="-35626"/>
            <a:ext cx="9760033" cy="6710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Linked Hash Map: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1.It will allow null value.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2.It has both key and value pair.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3.Key should be unique, but value should duplicate.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4.Insertion order is allowed.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5.We can create object because it is class.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Sorted Map: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-228600">
              <a:lnSpc>
                <a:spcPct val="150000"/>
              </a:lnSpc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1.Sorted map is an interface cannot create object.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-228600">
              <a:lnSpc>
                <a:spcPct val="150000"/>
              </a:lnSpc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2.It will allow sorting order accordingly.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-228600">
              <a:lnSpc>
                <a:spcPct val="150000"/>
              </a:lnSpc>
            </a:pPr>
            <a:r>
              <a:rPr lang="en-IN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Insertion order not allowed.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-228600">
              <a:lnSpc>
                <a:spcPct val="150000"/>
              </a:lnSpc>
              <a:spcAft>
                <a:spcPts val="10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4.We can create object because it is class.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605688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0D54DF-0D09-535C-2D15-23F997CF6774}"/>
              </a:ext>
            </a:extLst>
          </p:cNvPr>
          <p:cNvSpPr txBox="1"/>
          <p:nvPr/>
        </p:nvSpPr>
        <p:spPr>
          <a:xfrm>
            <a:off x="279860" y="1946787"/>
            <a:ext cx="8862655" cy="3911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Stack: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Stack follows last in first out order.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child class of vector.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Serialization: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Transfer the data from one server to other server.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Serialization interface is marker interface this interface doesn’t contain any method’s.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6F302-5F0C-AB18-107F-7A40E255B61B}"/>
              </a:ext>
            </a:extLst>
          </p:cNvPr>
          <p:cNvSpPr txBox="1"/>
          <p:nvPr/>
        </p:nvSpPr>
        <p:spPr>
          <a:xfrm>
            <a:off x="279860" y="280219"/>
            <a:ext cx="8862296" cy="1558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15000"/>
              </a:lnSpc>
              <a:buFont typeface="Wingdings" panose="05000000000000000000" pitchFamily="2" charset="2"/>
              <a:buChar char=""/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Queue: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follows first in first out order.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is an interface from 1.5 versions</a:t>
            </a: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270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3D6EE2-746B-6355-2397-F7A93227CA1F}"/>
              </a:ext>
            </a:extLst>
          </p:cNvPr>
          <p:cNvSpPr txBox="1"/>
          <p:nvPr/>
        </p:nvSpPr>
        <p:spPr>
          <a:xfrm>
            <a:off x="332509" y="249382"/>
            <a:ext cx="88100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dirty="0">
                <a:solidFill>
                  <a:srgbClr val="610B38"/>
                </a:solidFill>
                <a:effectLst/>
                <a:latin typeface="erdana"/>
              </a:rPr>
              <a:t>Collections in 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DB6769-5949-931A-C148-A07C4BB0AEB8}"/>
              </a:ext>
            </a:extLst>
          </p:cNvPr>
          <p:cNvSpPr txBox="1"/>
          <p:nvPr/>
        </p:nvSpPr>
        <p:spPr>
          <a:xfrm>
            <a:off x="397822" y="807522"/>
            <a:ext cx="958932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      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inter-regular"/>
              </a:rPr>
              <a:t>A Collection represents a single unit of objects, i.e., a group.</a:t>
            </a:r>
          </a:p>
          <a:p>
            <a:pPr algn="just">
              <a:lnSpc>
                <a:spcPct val="150000"/>
              </a:lnSpc>
            </a:pP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   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inter-regular"/>
              </a:rPr>
              <a:t>The </a:t>
            </a:r>
            <a:r>
              <a:rPr lang="en-GB" sz="2400" b="1" i="0" dirty="0">
                <a:solidFill>
                  <a:srgbClr val="333333"/>
                </a:solidFill>
                <a:effectLst/>
                <a:latin typeface="inter-bold"/>
              </a:rPr>
              <a:t>Collection in Java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inter-regular"/>
              </a:rPr>
              <a:t> is a framework that provides an architecture to store and manipulate the group of objects.</a:t>
            </a:r>
          </a:p>
          <a:p>
            <a:pPr algn="just">
              <a:lnSpc>
                <a:spcPct val="150000"/>
              </a:lnSpc>
            </a:pPr>
            <a:r>
              <a:rPr lang="en-GB" sz="2400" b="0" i="0" dirty="0">
                <a:solidFill>
                  <a:srgbClr val="333333"/>
                </a:solidFill>
                <a:effectLst/>
                <a:latin typeface="inter-regular"/>
              </a:rPr>
              <a:t>Java Collections can achieve all the operations that you perform on a data such as searching, sorting, insertion, manipulation, and deletion.</a:t>
            </a:r>
          </a:p>
          <a:p>
            <a:br>
              <a:rPr lang="en-GB" dirty="0"/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209752-9680-4FA6-6CBF-A11F8F8477DA}"/>
              </a:ext>
            </a:extLst>
          </p:cNvPr>
          <p:cNvSpPr txBox="1"/>
          <p:nvPr/>
        </p:nvSpPr>
        <p:spPr>
          <a:xfrm>
            <a:off x="439388" y="3711039"/>
            <a:ext cx="8703128" cy="16954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400" b="0" i="0" dirty="0">
                <a:solidFill>
                  <a:srgbClr val="333333"/>
                </a:solidFill>
                <a:effectLst/>
                <a:latin typeface="inter-regular"/>
              </a:rPr>
              <a:t>     Java Collection means a single unit of objects. Java Collection framework provides many interfaces (Set, List, Queue) and classes (</a:t>
            </a:r>
            <a:r>
              <a:rPr lang="en-IN" sz="2400" dirty="0" err="1">
                <a:solidFill>
                  <a:srgbClr val="0070C0"/>
                </a:solidFill>
                <a:latin typeface="inter-regular"/>
              </a:rPr>
              <a:t>ArrayList</a:t>
            </a:r>
            <a:r>
              <a:rPr lang="en-IN" sz="2400" b="0" i="0" dirty="0">
                <a:solidFill>
                  <a:srgbClr val="0070C0"/>
                </a:solidFill>
                <a:effectLst/>
                <a:latin typeface="inter-regular"/>
              </a:rPr>
              <a:t>, </a:t>
            </a:r>
            <a:r>
              <a:rPr lang="en-IN" sz="2400" dirty="0">
                <a:solidFill>
                  <a:srgbClr val="0070C0"/>
                </a:solidFill>
                <a:latin typeface="inter-regular"/>
              </a:rPr>
              <a:t>LinkedList</a:t>
            </a:r>
            <a:r>
              <a:rPr lang="en-IN" sz="2400" b="0" i="0" dirty="0">
                <a:solidFill>
                  <a:srgbClr val="0070C0"/>
                </a:solidFill>
                <a:effectLst/>
                <a:latin typeface="inter-regular"/>
              </a:rPr>
              <a:t>, HashSet, Sorted, </a:t>
            </a:r>
            <a:r>
              <a:rPr lang="en-IN" sz="2400" b="0" i="0" dirty="0" err="1">
                <a:solidFill>
                  <a:srgbClr val="0070C0"/>
                </a:solidFill>
                <a:effectLst/>
                <a:latin typeface="inter-regular"/>
              </a:rPr>
              <a:t>LinkedHashSet</a:t>
            </a:r>
            <a:r>
              <a:rPr lang="en-IN" sz="2400" b="0" i="0" dirty="0">
                <a:solidFill>
                  <a:srgbClr val="0070C0"/>
                </a:solidFill>
                <a:effectLst/>
                <a:latin typeface="inter-regular"/>
              </a:rPr>
              <a:t>, </a:t>
            </a:r>
            <a:r>
              <a:rPr lang="en-IN" sz="2400" b="0" i="0" dirty="0" err="1">
                <a:solidFill>
                  <a:srgbClr val="0070C0"/>
                </a:solidFill>
                <a:effectLst/>
                <a:latin typeface="inter-regular"/>
              </a:rPr>
              <a:t>TreeSet</a:t>
            </a:r>
            <a:r>
              <a:rPr lang="en-IN" sz="2400" b="0" i="0" dirty="0">
                <a:solidFill>
                  <a:srgbClr val="333333"/>
                </a:solidFill>
                <a:effectLst/>
                <a:latin typeface="inter-regular"/>
              </a:rPr>
              <a:t>).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864784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7E80AA-0CFD-CF88-A20B-92B90315CF51}"/>
              </a:ext>
            </a:extLst>
          </p:cNvPr>
          <p:cNvSpPr txBox="1"/>
          <p:nvPr/>
        </p:nvSpPr>
        <p:spPr>
          <a:xfrm>
            <a:off x="190005" y="160318"/>
            <a:ext cx="8952510" cy="206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GB" sz="2400" b="1" i="0" dirty="0">
                <a:solidFill>
                  <a:srgbClr val="610B4B"/>
                </a:solidFill>
                <a:effectLst/>
                <a:latin typeface="erdana"/>
              </a:rPr>
              <a:t>What is a framework in Java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inter-regular"/>
              </a:rPr>
              <a:t>It provides readymade architecture.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inter-regular"/>
              </a:rPr>
              <a:t>It represents a set of classes and interfaces.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b="0" i="0" dirty="0">
                <a:solidFill>
                  <a:srgbClr val="000000"/>
                </a:solidFill>
                <a:effectLst/>
                <a:latin typeface="inter-regular"/>
              </a:rPr>
              <a:t>It is optional.</a:t>
            </a:r>
          </a:p>
        </p:txBody>
      </p:sp>
    </p:spTree>
    <p:extLst>
      <p:ext uri="{BB962C8B-B14F-4D97-AF65-F5344CB8AC3E}">
        <p14:creationId xmlns:p14="http://schemas.microsoft.com/office/powerpoint/2010/main" val="3806986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17">
            <a:extLst>
              <a:ext uri="{FF2B5EF4-FFF2-40B4-BE49-F238E27FC236}">
                <a16:creationId xmlns:a16="http://schemas.microsoft.com/office/drawing/2014/main" id="{0BF7C79B-280B-2AAE-48D9-DB397BCDCA93}"/>
              </a:ext>
            </a:extLst>
          </p:cNvPr>
          <p:cNvSpPr>
            <a:spLocks/>
          </p:cNvSpPr>
          <p:nvPr/>
        </p:nvSpPr>
        <p:spPr bwMode="auto">
          <a:xfrm>
            <a:off x="3257928" y="345050"/>
            <a:ext cx="1929836" cy="677108"/>
          </a:xfrm>
          <a:prstGeom prst="ellipse">
            <a:avLst/>
          </a:prstGeom>
          <a:solidFill>
            <a:schemeClr val="tx1"/>
          </a:solidFill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Collection(I)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 20">
            <a:extLst>
              <a:ext uri="{FF2B5EF4-FFF2-40B4-BE49-F238E27FC236}">
                <a16:creationId xmlns:a16="http://schemas.microsoft.com/office/drawing/2014/main" id="{A718CDBE-9B1E-04E5-0314-5F54DC67CE12}"/>
              </a:ext>
            </a:extLst>
          </p:cNvPr>
          <p:cNvSpPr>
            <a:spLocks/>
          </p:cNvSpPr>
          <p:nvPr/>
        </p:nvSpPr>
        <p:spPr bwMode="auto">
          <a:xfrm>
            <a:off x="5756855" y="1440356"/>
            <a:ext cx="1388481" cy="767857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cs typeface="Times New Roman" panose="02020603050405020304" pitchFamily="18" charset="0"/>
              </a:rPr>
              <a:t>Set(I)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 21">
            <a:extLst>
              <a:ext uri="{FF2B5EF4-FFF2-40B4-BE49-F238E27FC236}">
                <a16:creationId xmlns:a16="http://schemas.microsoft.com/office/drawing/2014/main" id="{7F8898DC-E99D-707C-3F30-51633E3275ED}"/>
              </a:ext>
            </a:extLst>
          </p:cNvPr>
          <p:cNvSpPr>
            <a:spLocks/>
          </p:cNvSpPr>
          <p:nvPr/>
        </p:nvSpPr>
        <p:spPr bwMode="auto">
          <a:xfrm>
            <a:off x="1527728" y="1440356"/>
            <a:ext cx="1336585" cy="641780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(I)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 22">
            <a:extLst>
              <a:ext uri="{FF2B5EF4-FFF2-40B4-BE49-F238E27FC236}">
                <a16:creationId xmlns:a16="http://schemas.microsoft.com/office/drawing/2014/main" id="{6BD1C5A2-FFB7-4988-3497-5D856CE7A3AB}"/>
              </a:ext>
            </a:extLst>
          </p:cNvPr>
          <p:cNvSpPr>
            <a:spLocks/>
          </p:cNvSpPr>
          <p:nvPr/>
        </p:nvSpPr>
        <p:spPr bwMode="auto">
          <a:xfrm>
            <a:off x="6960415" y="2590800"/>
            <a:ext cx="1195387" cy="63684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Sorted Set(</a:t>
            </a:r>
            <a:r>
              <a:rPr lang="en-US" altLang="en-US" sz="1400" b="1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I)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 23">
            <a:extLst>
              <a:ext uri="{FF2B5EF4-FFF2-40B4-BE49-F238E27FC236}">
                <a16:creationId xmlns:a16="http://schemas.microsoft.com/office/drawing/2014/main" id="{36CCF89F-D419-2916-BDB9-93C31CBA44CD}"/>
              </a:ext>
            </a:extLst>
          </p:cNvPr>
          <p:cNvSpPr>
            <a:spLocks/>
          </p:cNvSpPr>
          <p:nvPr/>
        </p:nvSpPr>
        <p:spPr bwMode="auto">
          <a:xfrm>
            <a:off x="4608166" y="2603398"/>
            <a:ext cx="1185863" cy="636849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Hash Set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(C)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 24">
            <a:extLst>
              <a:ext uri="{FF2B5EF4-FFF2-40B4-BE49-F238E27FC236}">
                <a16:creationId xmlns:a16="http://schemas.microsoft.com/office/drawing/2014/main" id="{6E2BFC9F-8E01-7E3B-D78B-0350F8ECB17C}"/>
              </a:ext>
            </a:extLst>
          </p:cNvPr>
          <p:cNvSpPr>
            <a:spLocks/>
          </p:cNvSpPr>
          <p:nvPr/>
        </p:nvSpPr>
        <p:spPr bwMode="auto">
          <a:xfrm>
            <a:off x="572825" y="2578182"/>
            <a:ext cx="1178188" cy="539087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Array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(C)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 25">
            <a:extLst>
              <a:ext uri="{FF2B5EF4-FFF2-40B4-BE49-F238E27FC236}">
                <a16:creationId xmlns:a16="http://schemas.microsoft.com/office/drawing/2014/main" id="{AF77C9D8-C75B-DD6B-AFFB-6F834748EE76}"/>
              </a:ext>
            </a:extLst>
          </p:cNvPr>
          <p:cNvSpPr>
            <a:spLocks/>
          </p:cNvSpPr>
          <p:nvPr/>
        </p:nvSpPr>
        <p:spPr bwMode="auto">
          <a:xfrm>
            <a:off x="2569163" y="2660071"/>
            <a:ext cx="1339160" cy="567578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Linked List (C)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 26">
            <a:extLst>
              <a:ext uri="{FF2B5EF4-FFF2-40B4-BE49-F238E27FC236}">
                <a16:creationId xmlns:a16="http://schemas.microsoft.com/office/drawing/2014/main" id="{1475880E-EFDA-9C37-D043-49B34915491A}"/>
              </a:ext>
            </a:extLst>
          </p:cNvPr>
          <p:cNvSpPr>
            <a:spLocks/>
          </p:cNvSpPr>
          <p:nvPr/>
        </p:nvSpPr>
        <p:spPr bwMode="auto">
          <a:xfrm>
            <a:off x="4130230" y="3861922"/>
            <a:ext cx="1430338" cy="55319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Linked Hash Set (C)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 27">
            <a:extLst>
              <a:ext uri="{FF2B5EF4-FFF2-40B4-BE49-F238E27FC236}">
                <a16:creationId xmlns:a16="http://schemas.microsoft.com/office/drawing/2014/main" id="{F521B42B-665D-0A15-209A-F3BB9255D7F9}"/>
              </a:ext>
            </a:extLst>
          </p:cNvPr>
          <p:cNvSpPr>
            <a:spLocks/>
          </p:cNvSpPr>
          <p:nvPr/>
        </p:nvSpPr>
        <p:spPr bwMode="auto">
          <a:xfrm>
            <a:off x="7558109" y="3820093"/>
            <a:ext cx="954087" cy="636849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Set (C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 28">
            <a:extLst>
              <a:ext uri="{FF2B5EF4-FFF2-40B4-BE49-F238E27FC236}">
                <a16:creationId xmlns:a16="http://schemas.microsoft.com/office/drawing/2014/main" id="{C59FFD82-6627-83E1-03DC-12F1E026E30D}"/>
              </a:ext>
            </a:extLst>
          </p:cNvPr>
          <p:cNvCxnSpPr>
            <a:cxnSpLocks/>
          </p:cNvCxnSpPr>
          <p:nvPr/>
        </p:nvCxnSpPr>
        <p:spPr bwMode="auto">
          <a:xfrm flipH="1">
            <a:off x="2569163" y="877324"/>
            <a:ext cx="688765" cy="600392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 29">
            <a:extLst>
              <a:ext uri="{FF2B5EF4-FFF2-40B4-BE49-F238E27FC236}">
                <a16:creationId xmlns:a16="http://schemas.microsoft.com/office/drawing/2014/main" id="{B762C825-E3E6-338C-A84F-60C60DC7A477}"/>
              </a:ext>
            </a:extLst>
          </p:cNvPr>
          <p:cNvCxnSpPr>
            <a:cxnSpLocks/>
          </p:cNvCxnSpPr>
          <p:nvPr/>
        </p:nvCxnSpPr>
        <p:spPr bwMode="auto">
          <a:xfrm flipH="1">
            <a:off x="1331866" y="2045097"/>
            <a:ext cx="447404" cy="53308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5" name=" 30">
            <a:extLst>
              <a:ext uri="{FF2B5EF4-FFF2-40B4-BE49-F238E27FC236}">
                <a16:creationId xmlns:a16="http://schemas.microsoft.com/office/drawing/2014/main" id="{BA606C35-83AA-6477-EEB7-334D04685C57}"/>
              </a:ext>
            </a:extLst>
          </p:cNvPr>
          <p:cNvCxnSpPr>
            <a:cxnSpLocks/>
          </p:cNvCxnSpPr>
          <p:nvPr/>
        </p:nvCxnSpPr>
        <p:spPr bwMode="auto">
          <a:xfrm>
            <a:off x="2569163" y="2082136"/>
            <a:ext cx="423338" cy="57793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" name=" 31">
            <a:extLst>
              <a:ext uri="{FF2B5EF4-FFF2-40B4-BE49-F238E27FC236}">
                <a16:creationId xmlns:a16="http://schemas.microsoft.com/office/drawing/2014/main" id="{87D2A62B-8D65-91AE-D3C0-F56204DDD5AD}"/>
              </a:ext>
            </a:extLst>
          </p:cNvPr>
          <p:cNvCxnSpPr>
            <a:cxnSpLocks/>
          </p:cNvCxnSpPr>
          <p:nvPr/>
        </p:nvCxnSpPr>
        <p:spPr bwMode="auto">
          <a:xfrm>
            <a:off x="5077618" y="835936"/>
            <a:ext cx="965900" cy="64178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 32">
            <a:extLst>
              <a:ext uri="{FF2B5EF4-FFF2-40B4-BE49-F238E27FC236}">
                <a16:creationId xmlns:a16="http://schemas.microsoft.com/office/drawing/2014/main" id="{E6F18449-11E4-EEF2-54C3-66F0EC514D01}"/>
              </a:ext>
            </a:extLst>
          </p:cNvPr>
          <p:cNvCxnSpPr>
            <a:cxnSpLocks/>
          </p:cNvCxnSpPr>
          <p:nvPr/>
        </p:nvCxnSpPr>
        <p:spPr bwMode="auto">
          <a:xfrm flipH="1">
            <a:off x="5187764" y="1946434"/>
            <a:ext cx="535354" cy="64436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 33">
            <a:extLst>
              <a:ext uri="{FF2B5EF4-FFF2-40B4-BE49-F238E27FC236}">
                <a16:creationId xmlns:a16="http://schemas.microsoft.com/office/drawing/2014/main" id="{4C7E1B96-BE68-D7C8-683F-C2F8DD392DD6}"/>
              </a:ext>
            </a:extLst>
          </p:cNvPr>
          <p:cNvCxnSpPr>
            <a:cxnSpLocks/>
            <a:endCxn id="7" idx="0"/>
          </p:cNvCxnSpPr>
          <p:nvPr/>
        </p:nvCxnSpPr>
        <p:spPr bwMode="auto">
          <a:xfrm>
            <a:off x="7050803" y="1998356"/>
            <a:ext cx="507306" cy="59244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 34">
            <a:extLst>
              <a:ext uri="{FF2B5EF4-FFF2-40B4-BE49-F238E27FC236}">
                <a16:creationId xmlns:a16="http://schemas.microsoft.com/office/drawing/2014/main" id="{474D6FE1-3453-BCF2-0FA2-1BC541C50A11}"/>
              </a:ext>
            </a:extLst>
          </p:cNvPr>
          <p:cNvCxnSpPr>
            <a:cxnSpLocks/>
          </p:cNvCxnSpPr>
          <p:nvPr/>
        </p:nvCxnSpPr>
        <p:spPr bwMode="auto">
          <a:xfrm flipH="1">
            <a:off x="4766628" y="3299936"/>
            <a:ext cx="310990" cy="520157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 35">
            <a:extLst>
              <a:ext uri="{FF2B5EF4-FFF2-40B4-BE49-F238E27FC236}">
                <a16:creationId xmlns:a16="http://schemas.microsoft.com/office/drawing/2014/main" id="{7F0189C6-605B-E9BE-084A-23ECBC6CD188}"/>
              </a:ext>
            </a:extLst>
          </p:cNvPr>
          <p:cNvCxnSpPr>
            <a:cxnSpLocks/>
            <a:endCxn id="12" idx="0"/>
          </p:cNvCxnSpPr>
          <p:nvPr/>
        </p:nvCxnSpPr>
        <p:spPr bwMode="auto">
          <a:xfrm>
            <a:off x="7677010" y="3254895"/>
            <a:ext cx="358143" cy="565198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65335B6F-A4B5-79F7-4B0D-8D8678D60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9953"/>
            <a:ext cx="2635850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765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765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765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765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765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765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765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765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765675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65675" algn="l"/>
              </a:tabLst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Collections Hierarchy</a:t>
            </a: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765675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30">
            <a:extLst>
              <a:ext uri="{FF2B5EF4-FFF2-40B4-BE49-F238E27FC236}">
                <a16:creationId xmlns:a16="http://schemas.microsoft.com/office/drawing/2014/main" id="{FE0E27CA-D587-B885-C1B6-2F388A5F93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40" y="46388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BC490E7F-4A9F-8EBC-3FB2-E30717D4E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040" y="61628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41AA62B-AAB7-1B7E-3D8F-44E2C10936A9}"/>
              </a:ext>
            </a:extLst>
          </p:cNvPr>
          <p:cNvSpPr/>
          <p:nvPr/>
        </p:nvSpPr>
        <p:spPr>
          <a:xfrm>
            <a:off x="6294748" y="259938"/>
            <a:ext cx="1418980" cy="6771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Iterator</a:t>
            </a:r>
            <a:endParaRPr lang="en-IN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F7DE312-E5BF-2D89-A75C-B47AAF18F629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5187764" y="598492"/>
            <a:ext cx="11069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768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 36">
            <a:extLst>
              <a:ext uri="{FF2B5EF4-FFF2-40B4-BE49-F238E27FC236}">
                <a16:creationId xmlns:a16="http://schemas.microsoft.com/office/drawing/2014/main" id="{E23CA73F-162E-445C-6E0D-EEAA6C4E5B17}"/>
              </a:ext>
            </a:extLst>
          </p:cNvPr>
          <p:cNvSpPr>
            <a:spLocks/>
          </p:cNvSpPr>
          <p:nvPr/>
        </p:nvSpPr>
        <p:spPr bwMode="auto">
          <a:xfrm>
            <a:off x="3893770" y="2045267"/>
            <a:ext cx="2349113" cy="1066076"/>
          </a:xfrm>
          <a:prstGeom prst="ellipse">
            <a:avLst/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   Map(I)</a:t>
            </a:r>
          </a:p>
        </p:txBody>
      </p:sp>
      <p:sp>
        <p:nvSpPr>
          <p:cNvPr id="3" name=" 37">
            <a:extLst>
              <a:ext uri="{FF2B5EF4-FFF2-40B4-BE49-F238E27FC236}">
                <a16:creationId xmlns:a16="http://schemas.microsoft.com/office/drawing/2014/main" id="{7116136F-25F4-51AC-6690-110C80661AD2}"/>
              </a:ext>
            </a:extLst>
          </p:cNvPr>
          <p:cNvSpPr>
            <a:spLocks/>
          </p:cNvSpPr>
          <p:nvPr/>
        </p:nvSpPr>
        <p:spPr bwMode="auto">
          <a:xfrm>
            <a:off x="2790070" y="3401992"/>
            <a:ext cx="1079500" cy="58134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Hash Map (C)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 38">
            <a:extLst>
              <a:ext uri="{FF2B5EF4-FFF2-40B4-BE49-F238E27FC236}">
                <a16:creationId xmlns:a16="http://schemas.microsoft.com/office/drawing/2014/main" id="{FC060584-5C6E-59C5-2360-F5C13C705E1E}"/>
              </a:ext>
            </a:extLst>
          </p:cNvPr>
          <p:cNvSpPr>
            <a:spLocks/>
          </p:cNvSpPr>
          <p:nvPr/>
        </p:nvSpPr>
        <p:spPr bwMode="auto">
          <a:xfrm>
            <a:off x="2531895" y="4535626"/>
            <a:ext cx="1361876" cy="53945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Linked Hash Map (C)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 39">
            <a:extLst>
              <a:ext uri="{FF2B5EF4-FFF2-40B4-BE49-F238E27FC236}">
                <a16:creationId xmlns:a16="http://schemas.microsoft.com/office/drawing/2014/main" id="{56FE269B-D2AE-CB34-AEDE-A27C77DC4A46}"/>
              </a:ext>
            </a:extLst>
          </p:cNvPr>
          <p:cNvSpPr>
            <a:spLocks/>
          </p:cNvSpPr>
          <p:nvPr/>
        </p:nvSpPr>
        <p:spPr bwMode="auto">
          <a:xfrm>
            <a:off x="6569961" y="3321219"/>
            <a:ext cx="1155700" cy="550483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Sorted Map (I)</a:t>
            </a: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00B0F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 40">
            <a:extLst>
              <a:ext uri="{FF2B5EF4-FFF2-40B4-BE49-F238E27FC236}">
                <a16:creationId xmlns:a16="http://schemas.microsoft.com/office/drawing/2014/main" id="{8C540AF1-5DF8-58E1-FF99-DA2606BCF3AB}"/>
              </a:ext>
            </a:extLst>
          </p:cNvPr>
          <p:cNvSpPr>
            <a:spLocks/>
          </p:cNvSpPr>
          <p:nvPr/>
        </p:nvSpPr>
        <p:spPr bwMode="auto">
          <a:xfrm>
            <a:off x="5415061" y="4517443"/>
            <a:ext cx="1361877" cy="7919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Concurrence Hash Table (C)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 41">
            <a:extLst>
              <a:ext uri="{FF2B5EF4-FFF2-40B4-BE49-F238E27FC236}">
                <a16:creationId xmlns:a16="http://schemas.microsoft.com/office/drawing/2014/main" id="{6A744C87-EF76-F0B8-348C-369DD4CF7E8A}"/>
              </a:ext>
            </a:extLst>
          </p:cNvPr>
          <p:cNvSpPr>
            <a:spLocks/>
          </p:cNvSpPr>
          <p:nvPr/>
        </p:nvSpPr>
        <p:spPr bwMode="auto">
          <a:xfrm>
            <a:off x="7235846" y="4420896"/>
            <a:ext cx="1090643" cy="51444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Tree Map (C)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 42">
            <a:extLst>
              <a:ext uri="{FF2B5EF4-FFF2-40B4-BE49-F238E27FC236}">
                <a16:creationId xmlns:a16="http://schemas.microsoft.com/office/drawing/2014/main" id="{519C8EBD-3251-2412-CF29-CE13132AD263}"/>
              </a:ext>
            </a:extLst>
          </p:cNvPr>
          <p:cNvSpPr>
            <a:spLocks/>
          </p:cNvSpPr>
          <p:nvPr/>
        </p:nvSpPr>
        <p:spPr bwMode="auto">
          <a:xfrm>
            <a:off x="4028422" y="4554676"/>
            <a:ext cx="1203642" cy="520406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Hash Table (C)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9" name=" 43">
            <a:extLst>
              <a:ext uri="{FF2B5EF4-FFF2-40B4-BE49-F238E27FC236}">
                <a16:creationId xmlns:a16="http://schemas.microsoft.com/office/drawing/2014/main" id="{9EBBACFD-3521-031B-D4EA-3FDE77AE6E70}"/>
              </a:ext>
            </a:extLst>
          </p:cNvPr>
          <p:cNvCxnSpPr>
            <a:cxnSpLocks/>
          </p:cNvCxnSpPr>
          <p:nvPr/>
        </p:nvCxnSpPr>
        <p:spPr bwMode="auto">
          <a:xfrm flipH="1">
            <a:off x="3646533" y="2862536"/>
            <a:ext cx="381889" cy="539456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 44">
            <a:extLst>
              <a:ext uri="{FF2B5EF4-FFF2-40B4-BE49-F238E27FC236}">
                <a16:creationId xmlns:a16="http://schemas.microsoft.com/office/drawing/2014/main" id="{ABBFC54E-CD3E-546B-7972-FAFB37CB7578}"/>
              </a:ext>
            </a:extLst>
          </p:cNvPr>
          <p:cNvCxnSpPr>
            <a:cxnSpLocks/>
            <a:stCxn id="3" idx="2"/>
          </p:cNvCxnSpPr>
          <p:nvPr/>
        </p:nvCxnSpPr>
        <p:spPr bwMode="auto">
          <a:xfrm flipH="1">
            <a:off x="3135086" y="3983332"/>
            <a:ext cx="194734" cy="552294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 45">
            <a:extLst>
              <a:ext uri="{FF2B5EF4-FFF2-40B4-BE49-F238E27FC236}">
                <a16:creationId xmlns:a16="http://schemas.microsoft.com/office/drawing/2014/main" id="{6FA207D4-3E03-6013-3724-EAF4E1B1D7D7}"/>
              </a:ext>
            </a:extLst>
          </p:cNvPr>
          <p:cNvCxnSpPr>
            <a:cxnSpLocks/>
          </p:cNvCxnSpPr>
          <p:nvPr/>
        </p:nvCxnSpPr>
        <p:spPr bwMode="auto">
          <a:xfrm>
            <a:off x="6096000" y="2848485"/>
            <a:ext cx="621711" cy="44658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 46">
            <a:extLst>
              <a:ext uri="{FF2B5EF4-FFF2-40B4-BE49-F238E27FC236}">
                <a16:creationId xmlns:a16="http://schemas.microsoft.com/office/drawing/2014/main" id="{0073DC42-BEE1-62C2-34EF-A3DBE6020C68}"/>
              </a:ext>
            </a:extLst>
          </p:cNvPr>
          <p:cNvCxnSpPr>
            <a:cxnSpLocks/>
            <a:endCxn id="7" idx="0"/>
          </p:cNvCxnSpPr>
          <p:nvPr/>
        </p:nvCxnSpPr>
        <p:spPr bwMode="auto">
          <a:xfrm>
            <a:off x="7388338" y="3927326"/>
            <a:ext cx="392830" cy="49357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 47">
            <a:extLst>
              <a:ext uri="{FF2B5EF4-FFF2-40B4-BE49-F238E27FC236}">
                <a16:creationId xmlns:a16="http://schemas.microsoft.com/office/drawing/2014/main" id="{9DBCC96E-2B06-3AF7-5D54-6F9093A22F2E}"/>
              </a:ext>
            </a:extLst>
          </p:cNvPr>
          <p:cNvCxnSpPr>
            <a:cxnSpLocks/>
          </p:cNvCxnSpPr>
          <p:nvPr/>
        </p:nvCxnSpPr>
        <p:spPr bwMode="auto">
          <a:xfrm>
            <a:off x="5728249" y="3071777"/>
            <a:ext cx="514634" cy="134911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 48">
            <a:extLst>
              <a:ext uri="{FF2B5EF4-FFF2-40B4-BE49-F238E27FC236}">
                <a16:creationId xmlns:a16="http://schemas.microsoft.com/office/drawing/2014/main" id="{417E1B2D-0BB0-5ABF-EE2A-12222F97EAE3}"/>
              </a:ext>
            </a:extLst>
          </p:cNvPr>
          <p:cNvCxnSpPr>
            <a:cxnSpLocks/>
          </p:cNvCxnSpPr>
          <p:nvPr/>
        </p:nvCxnSpPr>
        <p:spPr bwMode="auto">
          <a:xfrm flipH="1">
            <a:off x="4355896" y="3125845"/>
            <a:ext cx="379390" cy="140978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814A3B77-E821-151C-85B6-451ACA3A3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338" y="-2355057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6426C0F0-8600-3567-B6AE-48A1600129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338" y="-5498"/>
            <a:ext cx="121920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479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479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479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479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479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479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479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479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4795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79550" algn="l"/>
              </a:tabLst>
            </a:pPr>
            <a:endParaRPr kumimoji="0" lang="en-US" altLang="en-US" sz="14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79550" algn="l"/>
              </a:tabLst>
            </a:pPr>
            <a:r>
              <a:rPr kumimoji="0" lang="en-US" altLang="en-US" sz="2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Maps: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479550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23">
            <a:extLst>
              <a:ext uri="{FF2B5EF4-FFF2-40B4-BE49-F238E27FC236}">
                <a16:creationId xmlns:a16="http://schemas.microsoft.com/office/drawing/2014/main" id="{61C4D6E3-44DF-E8D4-FE32-363DEB11B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338" y="-1440657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527562B2-77E4-1202-5F08-FFC4EA9E189C}"/>
              </a:ext>
            </a:extLst>
          </p:cNvPr>
          <p:cNvSpPr/>
          <p:nvPr/>
        </p:nvSpPr>
        <p:spPr>
          <a:xfrm>
            <a:off x="5682530" y="2435442"/>
            <a:ext cx="45719" cy="457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109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7D673A-5755-0D4A-4010-C4717ED89F39}"/>
              </a:ext>
            </a:extLst>
          </p:cNvPr>
          <p:cNvSpPr txBox="1"/>
          <p:nvPr/>
        </p:nvSpPr>
        <p:spPr>
          <a:xfrm>
            <a:off x="274615" y="143991"/>
            <a:ext cx="9944101" cy="65564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228600"/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Iterator: 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has 3 methods.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1. </a:t>
            </a:r>
            <a:r>
              <a:rPr lang="en-IN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hasNext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2. next()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3. remove()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228600"/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Object Sorting: B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has 2 types.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1.Comparable: It has one method.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indent="-228600"/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compare To()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2.Comparator: It has one method.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indent="-228600"/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Compare(obj1,obj2)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228600">
              <a:spcAft>
                <a:spcPts val="10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CRUD: 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Full form is Create, Read, Update, and Delete.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>
              <a:spcAft>
                <a:spcPts val="1000"/>
              </a:spcAft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We can use 5 types of loops to read data: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1. For loop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2.For each loop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3.Java 8 for each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4.Entry set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/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5.Iterator loop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IN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5509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8F8855-C109-680F-E6CC-F694CA1CD4D7}"/>
              </a:ext>
            </a:extLst>
          </p:cNvPr>
          <p:cNvSpPr txBox="1"/>
          <p:nvPr/>
        </p:nvSpPr>
        <p:spPr>
          <a:xfrm>
            <a:off x="422622" y="322729"/>
            <a:ext cx="87232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i="0" dirty="0">
                <a:solidFill>
                  <a:srgbClr val="610B38"/>
                </a:solidFill>
                <a:effectLst/>
                <a:latin typeface="erdana"/>
              </a:rPr>
              <a:t>List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4B9A9A-C004-C28E-9D67-3098EA97E0E6}"/>
              </a:ext>
            </a:extLst>
          </p:cNvPr>
          <p:cNvSpPr txBox="1"/>
          <p:nvPr/>
        </p:nvSpPr>
        <p:spPr>
          <a:xfrm>
            <a:off x="722299" y="929768"/>
            <a:ext cx="104963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333333"/>
                </a:solidFill>
                <a:effectLst/>
                <a:latin typeface="inter-regular"/>
              </a:rPr>
              <a:t>List interface is implemented by the classes </a:t>
            </a:r>
            <a:r>
              <a:rPr lang="en-GB" sz="2400" b="0" i="0" dirty="0" err="1">
                <a:solidFill>
                  <a:srgbClr val="333333"/>
                </a:solidFill>
                <a:effectLst/>
                <a:latin typeface="inter-regular"/>
              </a:rPr>
              <a:t>ArrayList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inter-regular"/>
              </a:rPr>
              <a:t>, LinkedList</a:t>
            </a:r>
            <a:r>
              <a:rPr lang="en-GB" sz="2400" dirty="0">
                <a:solidFill>
                  <a:srgbClr val="333333"/>
                </a:solidFill>
                <a:latin typeface="inter-regular"/>
              </a:rPr>
              <a:t>.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68E0B8-EEBA-D0D4-8E26-5AA9AA168901}"/>
              </a:ext>
            </a:extLst>
          </p:cNvPr>
          <p:cNvSpPr txBox="1"/>
          <p:nvPr/>
        </p:nvSpPr>
        <p:spPr>
          <a:xfrm>
            <a:off x="722299" y="1636700"/>
            <a:ext cx="8423621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List &lt;data-type&gt; list1=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ArrayList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();  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List &lt;data-type&gt; list2 =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LinkedList(); 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7269BA-DACF-C16B-CA02-604652BE8335}"/>
              </a:ext>
            </a:extLst>
          </p:cNvPr>
          <p:cNvSpPr txBox="1"/>
          <p:nvPr/>
        </p:nvSpPr>
        <p:spPr>
          <a:xfrm>
            <a:off x="599355" y="2935301"/>
            <a:ext cx="10995852" cy="33571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Array List: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-228600">
              <a:lnSpc>
                <a:spcPct val="150000"/>
              </a:lnSpc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1.Allow duplicates.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-228600">
              <a:lnSpc>
                <a:spcPct val="150000"/>
              </a:lnSpc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2.Allow null values.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-228600">
              <a:lnSpc>
                <a:spcPct val="150000"/>
              </a:lnSpc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3.If add element rear, front end performance is fast.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-228600">
              <a:lnSpc>
                <a:spcPct val="150000"/>
              </a:lnSpc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4.If add elements at middle, the performance is slow. It changes index of other elements.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36979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5A3BA9-D4EF-D493-4D37-9D33770707C4}"/>
              </a:ext>
            </a:extLst>
          </p:cNvPr>
          <p:cNvSpPr txBox="1"/>
          <p:nvPr/>
        </p:nvSpPr>
        <p:spPr>
          <a:xfrm>
            <a:off x="399307" y="132408"/>
            <a:ext cx="10282547" cy="50191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228600">
              <a:lnSpc>
                <a:spcPct val="150000"/>
              </a:lnSpc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5.We can create object of array list.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685800" indent="-228600">
              <a:lnSpc>
                <a:spcPct val="150000"/>
              </a:lnSpc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6.Allow insertion order.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Linked List: 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1.Allow duplicates.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2.Allow null values.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3.Allow insertion order.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4.If we add element in middle it will get new index, it doesn’t change index of                        other elements.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    5.Linked list is the best choice to insert elements at middle of list.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6425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783E3D-450B-663D-CE2E-EE0A593AF296}"/>
              </a:ext>
            </a:extLst>
          </p:cNvPr>
          <p:cNvSpPr txBox="1"/>
          <p:nvPr/>
        </p:nvSpPr>
        <p:spPr>
          <a:xfrm>
            <a:off x="230521" y="207469"/>
            <a:ext cx="89153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800" b="1" i="0" dirty="0">
                <a:solidFill>
                  <a:srgbClr val="610B38"/>
                </a:solidFill>
                <a:effectLst/>
                <a:latin typeface="erdana"/>
              </a:rPr>
              <a:t>Set Interface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C4C7FC-9750-5E1B-0E6D-F02113F13FE5}"/>
              </a:ext>
            </a:extLst>
          </p:cNvPr>
          <p:cNvSpPr txBox="1"/>
          <p:nvPr/>
        </p:nvSpPr>
        <p:spPr>
          <a:xfrm>
            <a:off x="315045" y="730690"/>
            <a:ext cx="113032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0" i="0" dirty="0">
                <a:solidFill>
                  <a:srgbClr val="333333"/>
                </a:solidFill>
                <a:effectLst/>
                <a:latin typeface="inter-regular"/>
              </a:rPr>
              <a:t>Set Interface in Java is present in </a:t>
            </a:r>
            <a:r>
              <a:rPr lang="en-GB" sz="2400" b="0" i="0" dirty="0" err="1">
                <a:solidFill>
                  <a:srgbClr val="333333"/>
                </a:solidFill>
                <a:effectLst/>
                <a:latin typeface="inter-regular"/>
              </a:rPr>
              <a:t>java.util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inter-regular"/>
              </a:rPr>
              <a:t> package. It extends the Collection interface</a:t>
            </a: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048937-702E-086D-BC43-C8000E427723}"/>
              </a:ext>
            </a:extLst>
          </p:cNvPr>
          <p:cNvSpPr txBox="1"/>
          <p:nvPr/>
        </p:nvSpPr>
        <p:spPr>
          <a:xfrm>
            <a:off x="315045" y="1192356"/>
            <a:ext cx="10650071" cy="11425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b="0" i="0" dirty="0">
                <a:solidFill>
                  <a:srgbClr val="333333"/>
                </a:solidFill>
                <a:effectLst/>
                <a:latin typeface="inter-regular"/>
              </a:rPr>
              <a:t> 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inter-regular"/>
              </a:rPr>
              <a:t>We can store at most one null value in Set. Set is implemented by HashSet, </a:t>
            </a:r>
            <a:r>
              <a:rPr lang="en-GB" sz="2400" b="0" i="0" dirty="0" err="1">
                <a:solidFill>
                  <a:srgbClr val="333333"/>
                </a:solidFill>
                <a:effectLst/>
                <a:latin typeface="inter-regular"/>
              </a:rPr>
              <a:t>TreeSet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inter-regular"/>
              </a:rPr>
              <a:t> </a:t>
            </a:r>
            <a:r>
              <a:rPr lang="en-GB" sz="2400" b="0" i="0" dirty="0" err="1">
                <a:solidFill>
                  <a:srgbClr val="333333"/>
                </a:solidFill>
                <a:effectLst/>
                <a:latin typeface="inter-regular"/>
              </a:rPr>
              <a:t>LinkedHashSet</a:t>
            </a:r>
            <a:r>
              <a:rPr lang="en-GB" sz="2400" b="0" i="0" dirty="0">
                <a:solidFill>
                  <a:srgbClr val="333333"/>
                </a:solidFill>
                <a:effectLst/>
                <a:latin typeface="inter-regular"/>
              </a:rPr>
              <a:t>.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7DDABE-572E-EBF1-5C8A-9FB60338A6E8}"/>
              </a:ext>
            </a:extLst>
          </p:cNvPr>
          <p:cNvSpPr txBox="1"/>
          <p:nvPr/>
        </p:nvSpPr>
        <p:spPr>
          <a:xfrm>
            <a:off x="437990" y="2334913"/>
            <a:ext cx="87079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Set&lt;data-type&gt; s1 =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HashSet&lt;data-type&gt;();  </a:t>
            </a:r>
          </a:p>
          <a:p>
            <a:pPr algn="just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Set&lt;data-type&gt; s2 =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LinkedHashSet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&lt;data-type&gt;();  </a:t>
            </a:r>
          </a:p>
          <a:p>
            <a:pPr algn="just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Set&lt;data-type&gt; s3 =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new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TreeSet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&lt;data-type&gt;(); 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0F0220-F779-C3E0-8182-ACE8318D14E4}"/>
              </a:ext>
            </a:extLst>
          </p:cNvPr>
          <p:cNvSpPr txBox="1"/>
          <p:nvPr/>
        </p:nvSpPr>
        <p:spPr>
          <a:xfrm>
            <a:off x="315045" y="3672967"/>
            <a:ext cx="8830875" cy="2803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"/>
            </a:pPr>
            <a:r>
              <a:rPr lang="en-IN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Hash set: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Duplicates are not allowed.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Insertion order is not allowed.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 will allow null value.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We can create object because of class.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957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285</TotalTime>
  <Words>924</Words>
  <Application>Microsoft Office PowerPoint</Application>
  <PresentationFormat>Widescreen</PresentationFormat>
  <Paragraphs>125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Calibri</vt:lpstr>
      <vt:lpstr>erdana</vt:lpstr>
      <vt:lpstr>inter-bold</vt:lpstr>
      <vt:lpstr>inter-regular</vt:lpstr>
      <vt:lpstr>Times New Roman</vt:lpstr>
      <vt:lpstr>Tw Cen MT</vt:lpstr>
      <vt:lpstr>Tw Cen MT Condensed</vt:lpstr>
      <vt:lpstr>Wingdings</vt:lpstr>
      <vt:lpstr>Wingdings 3</vt:lpstr>
      <vt:lpstr>Integral</vt:lpstr>
      <vt:lpstr>COLLECTIONS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COLLECTIONS</dc:title>
  <dc:creator>milukurirajireddy@gmail.com</dc:creator>
  <cp:lastModifiedBy>milukurirajireddy@gmail.com</cp:lastModifiedBy>
  <cp:revision>3</cp:revision>
  <dcterms:created xsi:type="dcterms:W3CDTF">2022-05-11T13:30:43Z</dcterms:created>
  <dcterms:modified xsi:type="dcterms:W3CDTF">2022-05-12T03:27:29Z</dcterms:modified>
</cp:coreProperties>
</file>