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D1D6"/>
    <a:srgbClr val="D690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A08D52-FCC7-421B-8EBE-2D5669992317}" type="datetimeFigureOut">
              <a:rPr lang="en-GB" smtClean="0"/>
              <a:t>10/05/2022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B69172-C59F-41BF-B553-7887A98B77CD}" type="slidenum">
              <a:rPr lang="en-GB" smtClean="0"/>
              <a:t>‹#›</a:t>
            </a:fld>
            <a:endParaRPr lang="en-GB"/>
          </a:p>
        </p:txBody>
      </p:sp>
    </p:spTree>
    <p:extLst>
      <p:ext uri="{BB962C8B-B14F-4D97-AF65-F5344CB8AC3E}">
        <p14:creationId xmlns:p14="http://schemas.microsoft.com/office/powerpoint/2010/main" val="3713908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A08D52-FCC7-421B-8EBE-2D5669992317}" type="datetimeFigureOut">
              <a:rPr lang="en-GB" smtClean="0"/>
              <a:t>10/05/2022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B69172-C59F-41BF-B553-7887A98B77CD}" type="slidenum">
              <a:rPr lang="en-GB" smtClean="0"/>
              <a:t>‹#›</a:t>
            </a:fld>
            <a:endParaRPr lang="en-GB"/>
          </a:p>
        </p:txBody>
      </p:sp>
    </p:spTree>
    <p:extLst>
      <p:ext uri="{BB962C8B-B14F-4D97-AF65-F5344CB8AC3E}">
        <p14:creationId xmlns:p14="http://schemas.microsoft.com/office/powerpoint/2010/main" val="3981790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A08D52-FCC7-421B-8EBE-2D5669992317}" type="datetimeFigureOut">
              <a:rPr lang="en-GB" smtClean="0"/>
              <a:t>10/05/2022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B69172-C59F-41BF-B553-7887A98B77CD}"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13499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A08D52-FCC7-421B-8EBE-2D5669992317}" type="datetimeFigureOut">
              <a:rPr lang="en-GB" smtClean="0"/>
              <a:t>10/05/2022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B69172-C59F-41BF-B553-7887A98B77CD}" type="slidenum">
              <a:rPr lang="en-GB" smtClean="0"/>
              <a:t>‹#›</a:t>
            </a:fld>
            <a:endParaRPr lang="en-GB"/>
          </a:p>
        </p:txBody>
      </p:sp>
    </p:spTree>
    <p:extLst>
      <p:ext uri="{BB962C8B-B14F-4D97-AF65-F5344CB8AC3E}">
        <p14:creationId xmlns:p14="http://schemas.microsoft.com/office/powerpoint/2010/main" val="773373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A08D52-FCC7-421B-8EBE-2D5669992317}" type="datetimeFigureOut">
              <a:rPr lang="en-GB" smtClean="0"/>
              <a:t>10/05/2022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B69172-C59F-41BF-B553-7887A98B77CD}"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1125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A08D52-FCC7-421B-8EBE-2D5669992317}" type="datetimeFigureOut">
              <a:rPr lang="en-GB" smtClean="0"/>
              <a:t>10/05/2022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B69172-C59F-41BF-B553-7887A98B77CD}" type="slidenum">
              <a:rPr lang="en-GB" smtClean="0"/>
              <a:t>‹#›</a:t>
            </a:fld>
            <a:endParaRPr lang="en-GB"/>
          </a:p>
        </p:txBody>
      </p:sp>
    </p:spTree>
    <p:extLst>
      <p:ext uri="{BB962C8B-B14F-4D97-AF65-F5344CB8AC3E}">
        <p14:creationId xmlns:p14="http://schemas.microsoft.com/office/powerpoint/2010/main" val="236667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A08D52-FCC7-421B-8EBE-2D5669992317}" type="datetimeFigureOut">
              <a:rPr lang="en-GB" smtClean="0"/>
              <a:t>10/05/2022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B69172-C59F-41BF-B553-7887A98B77CD}" type="slidenum">
              <a:rPr lang="en-GB" smtClean="0"/>
              <a:t>‹#›</a:t>
            </a:fld>
            <a:endParaRPr lang="en-GB"/>
          </a:p>
        </p:txBody>
      </p:sp>
    </p:spTree>
    <p:extLst>
      <p:ext uri="{BB962C8B-B14F-4D97-AF65-F5344CB8AC3E}">
        <p14:creationId xmlns:p14="http://schemas.microsoft.com/office/powerpoint/2010/main" val="3851305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A08D52-FCC7-421B-8EBE-2D5669992317}" type="datetimeFigureOut">
              <a:rPr lang="en-GB" smtClean="0"/>
              <a:t>10/05/2022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B69172-C59F-41BF-B553-7887A98B77CD}" type="slidenum">
              <a:rPr lang="en-GB" smtClean="0"/>
              <a:t>‹#›</a:t>
            </a:fld>
            <a:endParaRPr lang="en-GB"/>
          </a:p>
        </p:txBody>
      </p:sp>
    </p:spTree>
    <p:extLst>
      <p:ext uri="{BB962C8B-B14F-4D97-AF65-F5344CB8AC3E}">
        <p14:creationId xmlns:p14="http://schemas.microsoft.com/office/powerpoint/2010/main" val="145000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A08D52-FCC7-421B-8EBE-2D5669992317}" type="datetimeFigureOut">
              <a:rPr lang="en-GB" smtClean="0"/>
              <a:t>10/05/2022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B69172-C59F-41BF-B553-7887A98B77CD}" type="slidenum">
              <a:rPr lang="en-GB" smtClean="0"/>
              <a:t>‹#›</a:t>
            </a:fld>
            <a:endParaRPr lang="en-GB"/>
          </a:p>
        </p:txBody>
      </p:sp>
    </p:spTree>
    <p:extLst>
      <p:ext uri="{BB962C8B-B14F-4D97-AF65-F5344CB8AC3E}">
        <p14:creationId xmlns:p14="http://schemas.microsoft.com/office/powerpoint/2010/main" val="1307035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A08D52-FCC7-421B-8EBE-2D5669992317}" type="datetimeFigureOut">
              <a:rPr lang="en-GB" smtClean="0"/>
              <a:t>10/05/2022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8B69172-C59F-41BF-B553-7887A98B77CD}" type="slidenum">
              <a:rPr lang="en-GB" smtClean="0"/>
              <a:t>‹#›</a:t>
            </a:fld>
            <a:endParaRPr lang="en-GB"/>
          </a:p>
        </p:txBody>
      </p:sp>
    </p:spTree>
    <p:extLst>
      <p:ext uri="{BB962C8B-B14F-4D97-AF65-F5344CB8AC3E}">
        <p14:creationId xmlns:p14="http://schemas.microsoft.com/office/powerpoint/2010/main" val="1235821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A08D52-FCC7-421B-8EBE-2D5669992317}" type="datetimeFigureOut">
              <a:rPr lang="en-GB" smtClean="0"/>
              <a:t>10/05/2022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B69172-C59F-41BF-B553-7887A98B77CD}" type="slidenum">
              <a:rPr lang="en-GB" smtClean="0"/>
              <a:t>‹#›</a:t>
            </a:fld>
            <a:endParaRPr lang="en-GB"/>
          </a:p>
        </p:txBody>
      </p:sp>
    </p:spTree>
    <p:extLst>
      <p:ext uri="{BB962C8B-B14F-4D97-AF65-F5344CB8AC3E}">
        <p14:creationId xmlns:p14="http://schemas.microsoft.com/office/powerpoint/2010/main" val="2156998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A08D52-FCC7-421B-8EBE-2D5669992317}" type="datetimeFigureOut">
              <a:rPr lang="en-GB" smtClean="0"/>
              <a:t>10/05/2022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8B69172-C59F-41BF-B553-7887A98B77CD}" type="slidenum">
              <a:rPr lang="en-GB" smtClean="0"/>
              <a:t>‹#›</a:t>
            </a:fld>
            <a:endParaRPr lang="en-GB"/>
          </a:p>
        </p:txBody>
      </p:sp>
    </p:spTree>
    <p:extLst>
      <p:ext uri="{BB962C8B-B14F-4D97-AF65-F5344CB8AC3E}">
        <p14:creationId xmlns:p14="http://schemas.microsoft.com/office/powerpoint/2010/main" val="1163627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A08D52-FCC7-421B-8EBE-2D5669992317}" type="datetimeFigureOut">
              <a:rPr lang="en-GB" smtClean="0"/>
              <a:t>10/05/2022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8B69172-C59F-41BF-B553-7887A98B77CD}" type="slidenum">
              <a:rPr lang="en-GB" smtClean="0"/>
              <a:t>‹#›</a:t>
            </a:fld>
            <a:endParaRPr lang="en-GB"/>
          </a:p>
        </p:txBody>
      </p:sp>
    </p:spTree>
    <p:extLst>
      <p:ext uri="{BB962C8B-B14F-4D97-AF65-F5344CB8AC3E}">
        <p14:creationId xmlns:p14="http://schemas.microsoft.com/office/powerpoint/2010/main" val="53773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A08D52-FCC7-421B-8EBE-2D5669992317}" type="datetimeFigureOut">
              <a:rPr lang="en-GB" smtClean="0"/>
              <a:t>10/05/2022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8B69172-C59F-41BF-B553-7887A98B77CD}" type="slidenum">
              <a:rPr lang="en-GB" smtClean="0"/>
              <a:t>‹#›</a:t>
            </a:fld>
            <a:endParaRPr lang="en-GB"/>
          </a:p>
        </p:txBody>
      </p:sp>
    </p:spTree>
    <p:extLst>
      <p:ext uri="{BB962C8B-B14F-4D97-AF65-F5344CB8AC3E}">
        <p14:creationId xmlns:p14="http://schemas.microsoft.com/office/powerpoint/2010/main" val="52980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A08D52-FCC7-421B-8EBE-2D5669992317}" type="datetimeFigureOut">
              <a:rPr lang="en-GB" smtClean="0"/>
              <a:t>10/05/2022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B69172-C59F-41BF-B553-7887A98B77CD}" type="slidenum">
              <a:rPr lang="en-GB" smtClean="0"/>
              <a:t>‹#›</a:t>
            </a:fld>
            <a:endParaRPr lang="en-GB"/>
          </a:p>
        </p:txBody>
      </p:sp>
    </p:spTree>
    <p:extLst>
      <p:ext uri="{BB962C8B-B14F-4D97-AF65-F5344CB8AC3E}">
        <p14:creationId xmlns:p14="http://schemas.microsoft.com/office/powerpoint/2010/main" val="356694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A08D52-FCC7-421B-8EBE-2D5669992317}" type="datetimeFigureOut">
              <a:rPr lang="en-GB" smtClean="0"/>
              <a:t>10/05/2022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8B69172-C59F-41BF-B553-7887A98B77CD}" type="slidenum">
              <a:rPr lang="en-GB" smtClean="0"/>
              <a:t>‹#›</a:t>
            </a:fld>
            <a:endParaRPr lang="en-GB"/>
          </a:p>
        </p:txBody>
      </p:sp>
    </p:spTree>
    <p:extLst>
      <p:ext uri="{BB962C8B-B14F-4D97-AF65-F5344CB8AC3E}">
        <p14:creationId xmlns:p14="http://schemas.microsoft.com/office/powerpoint/2010/main" val="3099149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A08D52-FCC7-421B-8EBE-2D5669992317}" type="datetimeFigureOut">
              <a:rPr lang="en-GB" smtClean="0"/>
              <a:t>10/05/2022</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8B69172-C59F-41BF-B553-7887A98B77CD}" type="slidenum">
              <a:rPr lang="en-GB" smtClean="0"/>
              <a:t>‹#›</a:t>
            </a:fld>
            <a:endParaRPr lang="en-GB"/>
          </a:p>
        </p:txBody>
      </p:sp>
    </p:spTree>
    <p:extLst>
      <p:ext uri="{BB962C8B-B14F-4D97-AF65-F5344CB8AC3E}">
        <p14:creationId xmlns:p14="http://schemas.microsoft.com/office/powerpoint/2010/main" val="1599594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09019-4F27-AFAC-6B2F-C6F2547265B7}"/>
              </a:ext>
            </a:extLst>
          </p:cNvPr>
          <p:cNvSpPr>
            <a:spLocks noGrp="1"/>
          </p:cNvSpPr>
          <p:nvPr>
            <p:ph type="ctrTitle"/>
          </p:nvPr>
        </p:nvSpPr>
        <p:spPr>
          <a:xfrm>
            <a:off x="1409096" y="119743"/>
            <a:ext cx="7766936" cy="838200"/>
          </a:xfrm>
        </p:spPr>
        <p:txBody>
          <a:bodyPr/>
          <a:lstStyle/>
          <a:p>
            <a:pPr algn="ctr"/>
            <a:r>
              <a:rPr lang="en-US" dirty="0"/>
              <a:t>GIT&amp;GITHUB</a:t>
            </a:r>
            <a:endParaRPr lang="en-GB" dirty="0"/>
          </a:p>
        </p:txBody>
      </p:sp>
      <p:graphicFrame>
        <p:nvGraphicFramePr>
          <p:cNvPr id="5" name="Table 5">
            <a:extLst>
              <a:ext uri="{FF2B5EF4-FFF2-40B4-BE49-F238E27FC236}">
                <a16:creationId xmlns:a16="http://schemas.microsoft.com/office/drawing/2014/main" id="{F89F65AF-45FC-187F-7B15-702E00B45B9E}"/>
              </a:ext>
            </a:extLst>
          </p:cNvPr>
          <p:cNvGraphicFramePr>
            <a:graphicFrameLocks noGrp="1"/>
          </p:cNvGraphicFramePr>
          <p:nvPr>
            <p:extLst>
              <p:ext uri="{D42A27DB-BD31-4B8C-83A1-F6EECF244321}">
                <p14:modId xmlns:p14="http://schemas.microsoft.com/office/powerpoint/2010/main" val="2820288510"/>
              </p:ext>
            </p:extLst>
          </p:nvPr>
        </p:nvGraphicFramePr>
        <p:xfrm>
          <a:off x="740228" y="992777"/>
          <a:ext cx="9329057" cy="5745480"/>
        </p:xfrm>
        <a:graphic>
          <a:graphicData uri="http://schemas.openxmlformats.org/drawingml/2006/table">
            <a:tbl>
              <a:tblPr firstRow="1" bandRow="1">
                <a:tableStyleId>{5C22544A-7EE6-4342-B048-85BDC9FD1C3A}</a:tableStyleId>
              </a:tblPr>
              <a:tblGrid>
                <a:gridCol w="4583549">
                  <a:extLst>
                    <a:ext uri="{9D8B030D-6E8A-4147-A177-3AD203B41FA5}">
                      <a16:colId xmlns:a16="http://schemas.microsoft.com/office/drawing/2014/main" val="1901178913"/>
                    </a:ext>
                  </a:extLst>
                </a:gridCol>
                <a:gridCol w="4745508">
                  <a:extLst>
                    <a:ext uri="{9D8B030D-6E8A-4147-A177-3AD203B41FA5}">
                      <a16:colId xmlns:a16="http://schemas.microsoft.com/office/drawing/2014/main" val="3402696877"/>
                    </a:ext>
                  </a:extLst>
                </a:gridCol>
              </a:tblGrid>
              <a:tr h="5191136">
                <a:tc>
                  <a:txBody>
                    <a:bodyPr/>
                    <a:lstStyle/>
                    <a:p>
                      <a:pPr marL="0" indent="0">
                        <a:buFont typeface="Wingdings" panose="05000000000000000000" pitchFamily="2" charset="2"/>
                        <a:buNone/>
                      </a:pPr>
                      <a:r>
                        <a:rPr lang="en-GB" sz="3600" b="0" i="0" kern="1200" dirty="0">
                          <a:solidFill>
                            <a:schemeClr val="lt1"/>
                          </a:solidFill>
                          <a:effectLst/>
                          <a:latin typeface="Times New Roman" panose="02020603050405020304" pitchFamily="18" charset="0"/>
                          <a:ea typeface="+mn-ea"/>
                          <a:cs typeface="Times New Roman" panose="02020603050405020304" pitchFamily="18" charset="0"/>
                        </a:rPr>
                        <a:t>Git is a software.</a:t>
                      </a:r>
                    </a:p>
                    <a:p>
                      <a:pPr marL="285750" indent="-285750">
                        <a:buFont typeface="Wingdings" panose="05000000000000000000" pitchFamily="2" charset="2"/>
                        <a:buChar char="Ø"/>
                      </a:pPr>
                      <a:r>
                        <a:rPr lang="en-US" sz="2300" b="0" i="0" kern="1200" dirty="0">
                          <a:solidFill>
                            <a:srgbClr val="FFFF00"/>
                          </a:solidFill>
                          <a:effectLst/>
                          <a:latin typeface="Times New Roman" panose="02020603050405020304" pitchFamily="18" charset="0"/>
                          <a:ea typeface="+mn-ea"/>
                          <a:cs typeface="Times New Roman" panose="02020603050405020304" pitchFamily="18" charset="0"/>
                        </a:rPr>
                        <a:t>Git is installed locally on the system</a:t>
                      </a:r>
                    </a:p>
                    <a:p>
                      <a:pPr marL="285750" indent="-285750">
                        <a:buFont typeface="Wingdings" panose="05000000000000000000" pitchFamily="2" charset="2"/>
                        <a:buChar char="Ø"/>
                      </a:pPr>
                      <a:r>
                        <a:rPr lang="en-US" sz="2300" b="0" i="0" kern="1200" dirty="0">
                          <a:solidFill>
                            <a:srgbClr val="FFFF00"/>
                          </a:solidFill>
                          <a:effectLst/>
                          <a:latin typeface="Times New Roman" panose="02020603050405020304" pitchFamily="18" charset="0"/>
                          <a:ea typeface="+mn-ea"/>
                          <a:cs typeface="Times New Roman" panose="02020603050405020304" pitchFamily="18" charset="0"/>
                        </a:rPr>
                        <a:t>Git is maintained by Linux.</a:t>
                      </a:r>
                    </a:p>
                    <a:p>
                      <a:pPr marL="285750" indent="-285750">
                        <a:buFont typeface="Wingdings" panose="05000000000000000000" pitchFamily="2" charset="2"/>
                        <a:buChar char="Ø"/>
                      </a:pPr>
                      <a:r>
                        <a:rPr lang="en-US" sz="2300" b="0" i="0" kern="1200" dirty="0">
                          <a:solidFill>
                            <a:srgbClr val="FFFF00"/>
                          </a:solidFill>
                          <a:effectLst/>
                          <a:latin typeface="Times New Roman" panose="02020603050405020304" pitchFamily="18" charset="0"/>
                          <a:ea typeface="+mn-ea"/>
                          <a:cs typeface="Times New Roman" panose="02020603050405020304" pitchFamily="18" charset="0"/>
                        </a:rPr>
                        <a:t>Git is a version control system to manage source code history. </a:t>
                      </a:r>
                    </a:p>
                    <a:p>
                      <a:pPr marL="285750" indent="-285750">
                        <a:buFont typeface="Wingdings" panose="05000000000000000000" pitchFamily="2" charset="2"/>
                        <a:buChar char="Ø"/>
                      </a:pPr>
                      <a:r>
                        <a:rPr lang="en-US" sz="2300" b="0" i="0" kern="1200" dirty="0">
                          <a:solidFill>
                            <a:srgbClr val="FFFF00"/>
                          </a:solidFill>
                          <a:effectLst/>
                          <a:latin typeface="Times New Roman" panose="02020603050405020304" pitchFamily="18" charset="0"/>
                          <a:ea typeface="+mn-ea"/>
                          <a:cs typeface="Times New Roman" panose="02020603050405020304" pitchFamily="18" charset="0"/>
                        </a:rPr>
                        <a:t>The purpose of </a:t>
                      </a:r>
                      <a:r>
                        <a:rPr lang="en-US" sz="2300" b="1" i="0" kern="1200" dirty="0">
                          <a:solidFill>
                            <a:srgbClr val="FFFF00"/>
                          </a:solidFill>
                          <a:effectLst/>
                          <a:latin typeface="Times New Roman" panose="02020603050405020304" pitchFamily="18" charset="0"/>
                          <a:ea typeface="+mn-ea"/>
                          <a:cs typeface="Times New Roman" panose="02020603050405020304" pitchFamily="18" charset="0"/>
                        </a:rPr>
                        <a:t>Git </a:t>
                      </a:r>
                      <a:r>
                        <a:rPr lang="en-US" sz="2300" b="0" i="0" kern="1200" dirty="0">
                          <a:solidFill>
                            <a:srgbClr val="FFFF00"/>
                          </a:solidFill>
                          <a:effectLst/>
                          <a:latin typeface="Times New Roman" panose="02020603050405020304" pitchFamily="18" charset="0"/>
                          <a:ea typeface="+mn-ea"/>
                          <a:cs typeface="Times New Roman" panose="02020603050405020304" pitchFamily="18" charset="0"/>
                        </a:rPr>
                        <a:t>is to manage a project, or a set of files, as they change over time. Git stores this information in a data structure called a repository. A git repository contains, among other things, the following: A set of commit objects</a:t>
                      </a:r>
                      <a:r>
                        <a:rPr lang="en-US" sz="2300" b="0" i="0" kern="1200" dirty="0">
                          <a:solidFill>
                            <a:srgbClr val="FFFF00"/>
                          </a:solidFill>
                          <a:effectLst/>
                          <a:latin typeface="+mn-lt"/>
                          <a:ea typeface="+mn-ea"/>
                          <a:cs typeface="+mn-cs"/>
                        </a:rPr>
                        <a:t>.</a:t>
                      </a:r>
                      <a:endParaRPr lang="en-GB" sz="2300" b="0" i="0" kern="1200" dirty="0">
                        <a:solidFill>
                          <a:srgbClr val="FFFF00"/>
                        </a:solidFill>
                        <a:effectLst/>
                        <a:latin typeface="Times New Roman" panose="02020603050405020304" pitchFamily="18" charset="0"/>
                        <a:ea typeface="+mn-ea"/>
                        <a:cs typeface="Times New Roman" panose="02020603050405020304" pitchFamily="18" charset="0"/>
                      </a:endParaRPr>
                    </a:p>
                    <a:p>
                      <a:pPr marL="571500" indent="-571500">
                        <a:buFont typeface="Wingdings" panose="05000000000000000000" pitchFamily="2" charset="2"/>
                        <a:buChar char="Ø"/>
                      </a:pPr>
                      <a:endParaRPr lang="en-GB" sz="3600" dirty="0">
                        <a:latin typeface="Times New Roman" panose="02020603050405020304" pitchFamily="18" charset="0"/>
                        <a:cs typeface="Times New Roman" panose="02020603050405020304" pitchFamily="18" charset="0"/>
                      </a:endParaRPr>
                    </a:p>
                  </a:txBody>
                  <a:tcPr/>
                </a:tc>
                <a:tc>
                  <a:txBody>
                    <a:bodyPr/>
                    <a:lstStyle/>
                    <a:p>
                      <a:r>
                        <a:rPr lang="en-GB" sz="3600" b="0" i="0" kern="1200" dirty="0">
                          <a:solidFill>
                            <a:schemeClr val="lt1"/>
                          </a:solidFill>
                          <a:effectLst/>
                          <a:latin typeface="Times New Roman" panose="02020603050405020304" pitchFamily="18" charset="0"/>
                          <a:ea typeface="+mn-ea"/>
                          <a:cs typeface="Times New Roman" panose="02020603050405020304" pitchFamily="18" charset="0"/>
                        </a:rPr>
                        <a:t>GitHub is a service.</a:t>
                      </a:r>
                    </a:p>
                    <a:p>
                      <a:pPr marL="342900" indent="-342900">
                        <a:buFont typeface="Wingdings" panose="05000000000000000000" pitchFamily="2" charset="2"/>
                        <a:buChar char="Ø"/>
                      </a:pPr>
                      <a:r>
                        <a:rPr lang="en-US" sz="2200" b="0" i="0" kern="1200" dirty="0">
                          <a:solidFill>
                            <a:srgbClr val="C00000"/>
                          </a:solidFill>
                          <a:effectLst/>
                          <a:latin typeface="Times New Roman" panose="02020603050405020304" pitchFamily="18" charset="0"/>
                          <a:ea typeface="+mn-ea"/>
                          <a:cs typeface="Times New Roman" panose="02020603050405020304" pitchFamily="18" charset="0"/>
                        </a:rPr>
                        <a:t>GitHub is hosted on the web</a:t>
                      </a:r>
                    </a:p>
                    <a:p>
                      <a:pPr marL="342900" indent="-342900">
                        <a:buFont typeface="Wingdings" panose="05000000000000000000" pitchFamily="2" charset="2"/>
                        <a:buChar char="Ø"/>
                      </a:pPr>
                      <a:r>
                        <a:rPr lang="en-US" sz="2200" b="0" i="0" kern="1200" dirty="0">
                          <a:solidFill>
                            <a:srgbClr val="C00000"/>
                          </a:solidFill>
                          <a:effectLst/>
                          <a:latin typeface="Times New Roman" panose="02020603050405020304" pitchFamily="18" charset="0"/>
                          <a:ea typeface="+mn-ea"/>
                          <a:cs typeface="Times New Roman" panose="02020603050405020304" pitchFamily="18" charset="0"/>
                        </a:rPr>
                        <a:t>GitHub is maintained by Microsoft.</a:t>
                      </a:r>
                    </a:p>
                    <a:p>
                      <a:pPr marL="342900" indent="-342900">
                        <a:buFont typeface="Wingdings" panose="05000000000000000000" pitchFamily="2" charset="2"/>
                        <a:buChar char="Ø"/>
                      </a:pPr>
                      <a:r>
                        <a:rPr lang="en-US" sz="2200" b="0" i="0" kern="1200" dirty="0">
                          <a:solidFill>
                            <a:srgbClr val="C00000"/>
                          </a:solidFill>
                          <a:effectLst/>
                          <a:latin typeface="Times New Roman" panose="02020603050405020304" pitchFamily="18" charset="0"/>
                          <a:ea typeface="+mn-ea"/>
                          <a:cs typeface="Times New Roman" panose="02020603050405020304" pitchFamily="18" charset="0"/>
                        </a:rPr>
                        <a:t>GitHub is a hosting service for Git repositories.</a:t>
                      </a:r>
                    </a:p>
                    <a:p>
                      <a:pPr marL="342900" indent="-342900">
                        <a:buFont typeface="Wingdings" panose="05000000000000000000" pitchFamily="2" charset="2"/>
                        <a:buChar char="Ø"/>
                      </a:pPr>
                      <a:r>
                        <a:rPr lang="en-US" sz="2200" b="1" i="0" kern="1200" dirty="0">
                          <a:solidFill>
                            <a:srgbClr val="C00000"/>
                          </a:solidFill>
                          <a:effectLst/>
                          <a:latin typeface="Times New Roman" panose="02020603050405020304" pitchFamily="18" charset="0"/>
                          <a:ea typeface="+mn-ea"/>
                          <a:cs typeface="Times New Roman" panose="02020603050405020304" pitchFamily="18" charset="0"/>
                        </a:rPr>
                        <a:t>GitHub</a:t>
                      </a:r>
                      <a:r>
                        <a:rPr lang="en-US" sz="2200" b="0" i="0" kern="1200" dirty="0">
                          <a:solidFill>
                            <a:srgbClr val="C00000"/>
                          </a:solidFill>
                          <a:effectLst/>
                          <a:latin typeface="Times New Roman" panose="02020603050405020304" pitchFamily="18" charset="0"/>
                          <a:ea typeface="+mn-ea"/>
                          <a:cs typeface="Times New Roman" panose="02020603050405020304" pitchFamily="18" charset="0"/>
                        </a:rPr>
                        <a:t> is a Git repository hosting service, but it adds many of its own features. </a:t>
                      </a:r>
                    </a:p>
                    <a:p>
                      <a:pPr marL="342900" indent="-342900">
                        <a:buFont typeface="Wingdings" panose="05000000000000000000" pitchFamily="2" charset="2"/>
                        <a:buChar char="Ø"/>
                      </a:pPr>
                      <a:r>
                        <a:rPr lang="en-US" sz="2200" b="0" i="0" kern="1200" dirty="0">
                          <a:solidFill>
                            <a:srgbClr val="C00000"/>
                          </a:solidFill>
                          <a:effectLst/>
                          <a:latin typeface="Times New Roman" panose="02020603050405020304" pitchFamily="18" charset="0"/>
                          <a:ea typeface="+mn-ea"/>
                          <a:cs typeface="Times New Roman" panose="02020603050405020304" pitchFamily="18" charset="0"/>
                        </a:rPr>
                        <a:t>While Git is a command-line tool, GitHub provides a Web-based graphical interface. It also provides access control and several collaboration features, such as wikis and basic task management tools for every project.</a:t>
                      </a:r>
                      <a:endParaRPr lang="en-GB" sz="2200" dirty="0">
                        <a:solidFill>
                          <a:srgbClr val="C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86712206"/>
                  </a:ext>
                </a:extLst>
              </a:tr>
            </a:tbl>
          </a:graphicData>
        </a:graphic>
      </p:graphicFrame>
    </p:spTree>
    <p:extLst>
      <p:ext uri="{BB962C8B-B14F-4D97-AF65-F5344CB8AC3E}">
        <p14:creationId xmlns:p14="http://schemas.microsoft.com/office/powerpoint/2010/main" val="4132566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0F05-1FF4-8F1E-C684-1499B8B04B3B}"/>
              </a:ext>
            </a:extLst>
          </p:cNvPr>
          <p:cNvSpPr>
            <a:spLocks noGrp="1"/>
          </p:cNvSpPr>
          <p:nvPr>
            <p:ph type="title"/>
          </p:nvPr>
        </p:nvSpPr>
        <p:spPr>
          <a:xfrm>
            <a:off x="720877" y="293914"/>
            <a:ext cx="8596668" cy="827315"/>
          </a:xfrm>
        </p:spPr>
        <p:txBody>
          <a:bodyPr>
            <a:normAutofit fontScale="90000"/>
          </a:bodyPr>
          <a:lstStyle/>
          <a:p>
            <a:r>
              <a:rPr lang="en-US" sz="2700" dirty="0">
                <a:latin typeface="Times New Roman" panose="02020603050405020304" pitchFamily="18" charset="0"/>
                <a:cs typeface="Times New Roman" panose="02020603050405020304" pitchFamily="18" charset="0"/>
              </a:rPr>
              <a:t>Then Go to Git In IntelliJ and right click on it and select Commit.</a:t>
            </a:r>
            <a:endParaRPr lang="en-GB" dirty="0"/>
          </a:p>
        </p:txBody>
      </p:sp>
      <p:pic>
        <p:nvPicPr>
          <p:cNvPr id="5" name="Picture 4">
            <a:extLst>
              <a:ext uri="{FF2B5EF4-FFF2-40B4-BE49-F238E27FC236}">
                <a16:creationId xmlns:a16="http://schemas.microsoft.com/office/drawing/2014/main" id="{80778EA8-6845-8F41-9AAC-1329C67AD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686" y="1507671"/>
            <a:ext cx="10330543" cy="5208814"/>
          </a:xfrm>
          <a:prstGeom prst="rect">
            <a:avLst/>
          </a:prstGeom>
        </p:spPr>
      </p:pic>
    </p:spTree>
    <p:extLst>
      <p:ext uri="{BB962C8B-B14F-4D97-AF65-F5344CB8AC3E}">
        <p14:creationId xmlns:p14="http://schemas.microsoft.com/office/powerpoint/2010/main" val="27255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A122-A5DE-F1CE-018C-ACCB2DC2A744}"/>
              </a:ext>
            </a:extLst>
          </p:cNvPr>
          <p:cNvSpPr>
            <a:spLocks noGrp="1"/>
          </p:cNvSpPr>
          <p:nvPr>
            <p:ph type="title"/>
          </p:nvPr>
        </p:nvSpPr>
        <p:spPr/>
        <p:txBody>
          <a:bodyPr>
            <a:normAutofit/>
          </a:bodyPr>
          <a:lstStyle/>
          <a:p>
            <a:r>
              <a:rPr lang="en-US" sz="2400" dirty="0">
                <a:solidFill>
                  <a:srgbClr val="C00000"/>
                </a:solidFill>
                <a:latin typeface="Times New Roman" panose="02020603050405020304" pitchFamily="18" charset="0"/>
                <a:cs typeface="Times New Roman" panose="02020603050405020304" pitchFamily="18" charset="0"/>
              </a:rPr>
              <a:t>Select the Default Change list and add comment what changes or for what kind of program you had written code in brief and commit and commit anyway. </a:t>
            </a:r>
            <a:endParaRPr lang="en-GB" sz="2400" dirty="0">
              <a:solidFill>
                <a:srgbClr val="C0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308FE51-2468-4E73-E994-05BD5F4EA0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160588"/>
            <a:ext cx="8131002" cy="4392612"/>
          </a:xfrm>
        </p:spPr>
      </p:pic>
    </p:spTree>
    <p:extLst>
      <p:ext uri="{BB962C8B-B14F-4D97-AF65-F5344CB8AC3E}">
        <p14:creationId xmlns:p14="http://schemas.microsoft.com/office/powerpoint/2010/main" val="1609937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E14F-C8D1-9F5D-1DEB-5FDB78236258}"/>
              </a:ext>
            </a:extLst>
          </p:cNvPr>
          <p:cNvSpPr>
            <a:spLocks noGrp="1"/>
          </p:cNvSpPr>
          <p:nvPr>
            <p:ph type="title"/>
          </p:nvPr>
        </p:nvSpPr>
        <p:spPr>
          <a:xfrm>
            <a:off x="677334" y="609600"/>
            <a:ext cx="8596668" cy="1164771"/>
          </a:xfrm>
        </p:spPr>
        <p:txBody>
          <a:bodyPr>
            <a:noAutofit/>
          </a:bodyPr>
          <a:lstStyle/>
          <a:p>
            <a:r>
              <a:rPr lang="en-US" sz="2400" i="1" dirty="0">
                <a:solidFill>
                  <a:srgbClr val="12D1D6"/>
                </a:solidFill>
              </a:rPr>
              <a:t>After commit, go to GIT in IntelliJ and Click on PUSH. The Complete Program which you are written code and executed Is pushed in to GITHUB.</a:t>
            </a:r>
            <a:endParaRPr lang="en-GB" sz="2400" i="1" dirty="0">
              <a:solidFill>
                <a:srgbClr val="12D1D6"/>
              </a:solidFill>
            </a:endParaRPr>
          </a:p>
        </p:txBody>
      </p:sp>
      <p:pic>
        <p:nvPicPr>
          <p:cNvPr id="5" name="Picture 4">
            <a:extLst>
              <a:ext uri="{FF2B5EF4-FFF2-40B4-BE49-F238E27FC236}">
                <a16:creationId xmlns:a16="http://schemas.microsoft.com/office/drawing/2014/main" id="{6D9AB4FB-6057-5004-8183-227036414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285" y="1986643"/>
            <a:ext cx="9677400" cy="4686300"/>
          </a:xfrm>
          <a:prstGeom prst="rect">
            <a:avLst/>
          </a:prstGeom>
        </p:spPr>
      </p:pic>
    </p:spTree>
    <p:extLst>
      <p:ext uri="{BB962C8B-B14F-4D97-AF65-F5344CB8AC3E}">
        <p14:creationId xmlns:p14="http://schemas.microsoft.com/office/powerpoint/2010/main" val="336157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9DA7-5A9E-969F-167C-E12F470E6143}"/>
              </a:ext>
            </a:extLst>
          </p:cNvPr>
          <p:cNvSpPr>
            <a:spLocks noGrp="1"/>
          </p:cNvSpPr>
          <p:nvPr>
            <p:ph type="title"/>
          </p:nvPr>
        </p:nvSpPr>
        <p:spPr>
          <a:xfrm>
            <a:off x="677334" y="609600"/>
            <a:ext cx="8596668" cy="794657"/>
          </a:xfrm>
        </p:spPr>
        <p:txBody>
          <a:bodyPr>
            <a:noAutofit/>
          </a:bodyPr>
          <a:lstStyle/>
          <a:p>
            <a:r>
              <a:rPr lang="en-US" sz="2400" dirty="0"/>
              <a:t>After Pushing in to GITHUB, you can find the name of the Project which you have pushed through IntelliJ.</a:t>
            </a:r>
            <a:endParaRPr lang="en-GB" sz="2400" dirty="0"/>
          </a:p>
        </p:txBody>
      </p:sp>
      <p:pic>
        <p:nvPicPr>
          <p:cNvPr id="7" name="Picture 6">
            <a:extLst>
              <a:ext uri="{FF2B5EF4-FFF2-40B4-BE49-F238E27FC236}">
                <a16:creationId xmlns:a16="http://schemas.microsoft.com/office/drawing/2014/main" id="{6E1D6E9C-C7A8-F0D4-A18A-E842719B5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72" y="2068285"/>
            <a:ext cx="10450285" cy="4419600"/>
          </a:xfrm>
          <a:prstGeom prst="rect">
            <a:avLst/>
          </a:prstGeom>
        </p:spPr>
      </p:pic>
    </p:spTree>
    <p:extLst>
      <p:ext uri="{BB962C8B-B14F-4D97-AF65-F5344CB8AC3E}">
        <p14:creationId xmlns:p14="http://schemas.microsoft.com/office/powerpoint/2010/main" val="1058582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2567E-D5B3-D8F7-7A5A-AA66E024521E}"/>
              </a:ext>
            </a:extLst>
          </p:cNvPr>
          <p:cNvSpPr>
            <a:spLocks noGrp="1"/>
          </p:cNvSpPr>
          <p:nvPr>
            <p:ph type="title"/>
          </p:nvPr>
        </p:nvSpPr>
        <p:spPr>
          <a:xfrm>
            <a:off x="547332" y="195943"/>
            <a:ext cx="8596668" cy="1066801"/>
          </a:xfrm>
        </p:spPr>
        <p:txBody>
          <a:bodyPr>
            <a:normAutofit fontScale="90000"/>
          </a:bodyPr>
          <a:lstStyle/>
          <a:p>
            <a:r>
              <a:rPr lang="en-US" sz="2200" i="1" dirty="0">
                <a:solidFill>
                  <a:srgbClr val="FF0000"/>
                </a:solidFill>
              </a:rPr>
              <a:t>You can select the Name of the Project and We can see the all kinds of modules and methods which you used to run the program and inside those we can see the entire code in text format.</a:t>
            </a:r>
            <a:endParaRPr lang="en-GB" i="1" dirty="0">
              <a:solidFill>
                <a:srgbClr val="FF0000"/>
              </a:solidFill>
            </a:endParaRPr>
          </a:p>
        </p:txBody>
      </p:sp>
      <p:pic>
        <p:nvPicPr>
          <p:cNvPr id="5" name="Picture 4">
            <a:extLst>
              <a:ext uri="{FF2B5EF4-FFF2-40B4-BE49-F238E27FC236}">
                <a16:creationId xmlns:a16="http://schemas.microsoft.com/office/drawing/2014/main" id="{0396373D-24C3-3B7E-5750-26C078D8D85E}"/>
              </a:ext>
            </a:extLst>
          </p:cNvPr>
          <p:cNvPicPr>
            <a:picLocks noChangeAspect="1"/>
          </p:cNvPicPr>
          <p:nvPr/>
        </p:nvPicPr>
        <p:blipFill>
          <a:blip r:embed="rId2"/>
          <a:stretch>
            <a:fillRect/>
          </a:stretch>
        </p:blipFill>
        <p:spPr>
          <a:xfrm>
            <a:off x="132590" y="1611086"/>
            <a:ext cx="5963410" cy="5050971"/>
          </a:xfrm>
          <a:prstGeom prst="rect">
            <a:avLst/>
          </a:prstGeom>
        </p:spPr>
      </p:pic>
      <p:pic>
        <p:nvPicPr>
          <p:cNvPr id="7" name="Picture 6">
            <a:extLst>
              <a:ext uri="{FF2B5EF4-FFF2-40B4-BE49-F238E27FC236}">
                <a16:creationId xmlns:a16="http://schemas.microsoft.com/office/drawing/2014/main" id="{76A4E05A-7128-BFF9-DE7D-F57A7D1DE14E}"/>
              </a:ext>
            </a:extLst>
          </p:cNvPr>
          <p:cNvPicPr>
            <a:picLocks noChangeAspect="1"/>
          </p:cNvPicPr>
          <p:nvPr/>
        </p:nvPicPr>
        <p:blipFill>
          <a:blip r:embed="rId3"/>
          <a:stretch>
            <a:fillRect/>
          </a:stretch>
        </p:blipFill>
        <p:spPr>
          <a:xfrm>
            <a:off x="6228590" y="1611086"/>
            <a:ext cx="5830820" cy="4875735"/>
          </a:xfrm>
          <a:prstGeom prst="rect">
            <a:avLst/>
          </a:prstGeom>
        </p:spPr>
      </p:pic>
    </p:spTree>
    <p:extLst>
      <p:ext uri="{BB962C8B-B14F-4D97-AF65-F5344CB8AC3E}">
        <p14:creationId xmlns:p14="http://schemas.microsoft.com/office/powerpoint/2010/main" val="4225111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09003-0813-738A-C71F-9AE66737C376}"/>
              </a:ext>
            </a:extLst>
          </p:cNvPr>
          <p:cNvSpPr>
            <a:spLocks noGrp="1"/>
          </p:cNvSpPr>
          <p:nvPr>
            <p:ph type="title"/>
          </p:nvPr>
        </p:nvSpPr>
        <p:spPr>
          <a:xfrm>
            <a:off x="677334" y="609599"/>
            <a:ext cx="8596668" cy="5900057"/>
          </a:xfrm>
        </p:spPr>
        <p:txBody>
          <a:bodyPr>
            <a:normAutofit/>
          </a:bodyPr>
          <a:lstStyle/>
          <a:p>
            <a:r>
              <a:rPr lang="en-US" sz="4000" i="1" dirty="0">
                <a:solidFill>
                  <a:srgbClr val="FF0000"/>
                </a:solidFill>
              </a:rPr>
              <a:t>ANY QUERIES???</a:t>
            </a:r>
            <a:br>
              <a:rPr lang="en-US" sz="4000" i="1" dirty="0">
                <a:solidFill>
                  <a:srgbClr val="FF0000"/>
                </a:solidFill>
              </a:rPr>
            </a:br>
            <a:br>
              <a:rPr lang="en-US" sz="4000" i="1" dirty="0">
                <a:solidFill>
                  <a:srgbClr val="FF0000"/>
                </a:solidFill>
              </a:rPr>
            </a:br>
            <a:br>
              <a:rPr lang="en-US" sz="4000" i="1" dirty="0">
                <a:solidFill>
                  <a:srgbClr val="FF0000"/>
                </a:solidFill>
              </a:rPr>
            </a:br>
            <a:br>
              <a:rPr lang="en-US" sz="4000" i="1" dirty="0">
                <a:solidFill>
                  <a:srgbClr val="FF0000"/>
                </a:solidFill>
              </a:rPr>
            </a:br>
            <a:br>
              <a:rPr lang="en-US" sz="4000" i="1" dirty="0">
                <a:solidFill>
                  <a:srgbClr val="FF0000"/>
                </a:solidFill>
              </a:rPr>
            </a:br>
            <a:br>
              <a:rPr lang="en-US" sz="4000" i="1" dirty="0">
                <a:solidFill>
                  <a:srgbClr val="FF0000"/>
                </a:solidFill>
              </a:rPr>
            </a:br>
            <a:br>
              <a:rPr lang="en-US" sz="4000" i="1" dirty="0">
                <a:solidFill>
                  <a:srgbClr val="FF0000"/>
                </a:solidFill>
              </a:rPr>
            </a:br>
            <a:r>
              <a:rPr lang="en-US" sz="4000" i="1" dirty="0">
                <a:solidFill>
                  <a:srgbClr val="FF0000"/>
                </a:solidFill>
              </a:rPr>
              <a:t>                       </a:t>
            </a:r>
            <a:r>
              <a:rPr lang="en-US" sz="6000" i="1" dirty="0">
                <a:solidFill>
                  <a:srgbClr val="00B0F0"/>
                </a:solidFill>
              </a:rPr>
              <a:t>THANK YOU!</a:t>
            </a:r>
            <a:endParaRPr lang="en-GB" sz="6000" i="1" dirty="0">
              <a:solidFill>
                <a:srgbClr val="00B0F0"/>
              </a:solidFill>
            </a:endParaRPr>
          </a:p>
        </p:txBody>
      </p:sp>
    </p:spTree>
    <p:extLst>
      <p:ext uri="{BB962C8B-B14F-4D97-AF65-F5344CB8AC3E}">
        <p14:creationId xmlns:p14="http://schemas.microsoft.com/office/powerpoint/2010/main" val="1651264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ED45A4-9592-235E-DBB1-B5B8432EA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598714"/>
            <a:ext cx="11941629" cy="5856515"/>
          </a:xfrm>
          <a:prstGeom prst="rect">
            <a:avLst/>
          </a:prstGeom>
        </p:spPr>
      </p:pic>
    </p:spTree>
    <p:extLst>
      <p:ext uri="{BB962C8B-B14F-4D97-AF65-F5344CB8AC3E}">
        <p14:creationId xmlns:p14="http://schemas.microsoft.com/office/powerpoint/2010/main" val="370388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3D156-750E-57FF-1F0D-85B05104185A}"/>
              </a:ext>
            </a:extLst>
          </p:cNvPr>
          <p:cNvSpPr>
            <a:spLocks noGrp="1"/>
          </p:cNvSpPr>
          <p:nvPr>
            <p:ph type="title"/>
          </p:nvPr>
        </p:nvSpPr>
        <p:spPr/>
        <p:txBody>
          <a:bodyPr>
            <a:noAutofit/>
          </a:bodyPr>
          <a:lstStyle/>
          <a:p>
            <a:r>
              <a:rPr lang="en-US" sz="2400" dirty="0">
                <a:latin typeface="Times New Roman" panose="02020603050405020304" pitchFamily="18" charset="0"/>
                <a:cs typeface="Times New Roman" panose="02020603050405020304" pitchFamily="18" charset="0"/>
              </a:rPr>
              <a:t>1.</a:t>
            </a:r>
            <a:r>
              <a:rPr lang="en-US" sz="2400" i="1" dirty="0">
                <a:latin typeface="Times New Roman" panose="02020603050405020304" pitchFamily="18" charset="0"/>
                <a:cs typeface="Times New Roman" panose="02020603050405020304" pitchFamily="18" charset="0"/>
              </a:rPr>
              <a:t>Afetr Enabling Version Control Integration, you able to see Option as GIT in IntelliJ.</a:t>
            </a:r>
            <a:br>
              <a:rPr lang="en-US" sz="2400" i="1" dirty="0">
                <a:latin typeface="Times New Roman" panose="02020603050405020304" pitchFamily="18" charset="0"/>
                <a:cs typeface="Times New Roman" panose="02020603050405020304" pitchFamily="18" charset="0"/>
              </a:rPr>
            </a:br>
            <a:r>
              <a:rPr lang="en-US" sz="2400" i="1" dirty="0">
                <a:latin typeface="Times New Roman" panose="02020603050405020304" pitchFamily="18" charset="0"/>
                <a:cs typeface="Times New Roman" panose="02020603050405020304" pitchFamily="18" charset="0"/>
              </a:rPr>
              <a:t>2. Go to GIT and under GIT use option CLONE.</a:t>
            </a:r>
            <a:br>
              <a:rPr lang="en-US" sz="2400" i="1" dirty="0">
                <a:latin typeface="Times New Roman" panose="02020603050405020304" pitchFamily="18" charset="0"/>
                <a:cs typeface="Times New Roman" panose="02020603050405020304" pitchFamily="18" charset="0"/>
              </a:rPr>
            </a:br>
            <a:endParaRPr lang="en-GB" sz="2400" dirty="0">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73781759-BCF7-4E20-B0A3-AF735D3156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22" y="2160588"/>
            <a:ext cx="10550863" cy="4599441"/>
          </a:xfrm>
        </p:spPr>
      </p:pic>
    </p:spTree>
    <p:extLst>
      <p:ext uri="{BB962C8B-B14F-4D97-AF65-F5344CB8AC3E}">
        <p14:creationId xmlns:p14="http://schemas.microsoft.com/office/powerpoint/2010/main" val="45168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DC3ED-8683-6EF3-9DC5-D48C0752C649}"/>
              </a:ext>
            </a:extLst>
          </p:cNvPr>
          <p:cNvSpPr>
            <a:spLocks noGrp="1"/>
          </p:cNvSpPr>
          <p:nvPr>
            <p:ph type="title"/>
          </p:nvPr>
        </p:nvSpPr>
        <p:spPr/>
        <p:txBody>
          <a:bodyPr>
            <a:normAutofit fontScale="90000"/>
          </a:bodyPr>
          <a:lstStyle/>
          <a:p>
            <a:r>
              <a:rPr lang="en-US" sz="2800" dirty="0">
                <a:solidFill>
                  <a:srgbClr val="00B0F0"/>
                </a:solidFill>
                <a:latin typeface="Times New Roman" panose="02020603050405020304" pitchFamily="18" charset="0"/>
                <a:cs typeface="Times New Roman" panose="02020603050405020304" pitchFamily="18" charset="0"/>
              </a:rPr>
              <a:t>1. After Entering URL, go to Chrome and Sign In to GITHUB.</a:t>
            </a:r>
            <a:br>
              <a:rPr lang="en-US" sz="2800" dirty="0">
                <a:solidFill>
                  <a:srgbClr val="00B0F0"/>
                </a:solidFill>
                <a:latin typeface="Times New Roman" panose="02020603050405020304" pitchFamily="18" charset="0"/>
                <a:cs typeface="Times New Roman" panose="02020603050405020304" pitchFamily="18" charset="0"/>
              </a:rPr>
            </a:br>
            <a:r>
              <a:rPr lang="en-US" sz="2800" dirty="0">
                <a:solidFill>
                  <a:srgbClr val="00B0F0"/>
                </a:solidFill>
                <a:latin typeface="Times New Roman" panose="02020603050405020304" pitchFamily="18" charset="0"/>
                <a:cs typeface="Times New Roman" panose="02020603050405020304" pitchFamily="18" charset="0"/>
              </a:rPr>
              <a:t>2. The Window will Open as Below. </a:t>
            </a:r>
            <a:br>
              <a:rPr lang="en-US" sz="2800" dirty="0">
                <a:solidFill>
                  <a:srgbClr val="00B0F0"/>
                </a:solidFill>
                <a:latin typeface="Times New Roman" panose="02020603050405020304" pitchFamily="18" charset="0"/>
                <a:cs typeface="Times New Roman" panose="02020603050405020304" pitchFamily="18" charset="0"/>
              </a:rPr>
            </a:br>
            <a:r>
              <a:rPr lang="en-US" sz="2800" dirty="0">
                <a:solidFill>
                  <a:srgbClr val="00B0F0"/>
                </a:solidFill>
                <a:latin typeface="Times New Roman" panose="02020603050405020304" pitchFamily="18" charset="0"/>
                <a:cs typeface="Times New Roman" panose="02020603050405020304" pitchFamily="18" charset="0"/>
              </a:rPr>
              <a:t>3. Go to Right Hand Upside Corner and click on + symbol to add New Repository.</a:t>
            </a:r>
            <a:endParaRPr lang="en-GB" sz="2800" dirty="0">
              <a:solidFill>
                <a:srgbClr val="00B0F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F854F76-356B-1B4C-EA94-48D235F3FA53}"/>
              </a:ext>
            </a:extLst>
          </p:cNvPr>
          <p:cNvPicPr>
            <a:picLocks noGrp="1" noChangeAspect="1"/>
          </p:cNvPicPr>
          <p:nvPr>
            <p:ph idx="1"/>
          </p:nvPr>
        </p:nvPicPr>
        <p:blipFill>
          <a:blip r:embed="rId2"/>
          <a:stretch>
            <a:fillRect/>
          </a:stretch>
        </p:blipFill>
        <p:spPr>
          <a:xfrm>
            <a:off x="111806" y="2285517"/>
            <a:ext cx="6234566" cy="4049968"/>
          </a:xfrm>
        </p:spPr>
      </p:pic>
      <p:pic>
        <p:nvPicPr>
          <p:cNvPr id="7" name="Picture 6">
            <a:extLst>
              <a:ext uri="{FF2B5EF4-FFF2-40B4-BE49-F238E27FC236}">
                <a16:creationId xmlns:a16="http://schemas.microsoft.com/office/drawing/2014/main" id="{BC2A5EE1-C018-F6AF-481D-62C7DB5D230E}"/>
              </a:ext>
            </a:extLst>
          </p:cNvPr>
          <p:cNvPicPr>
            <a:picLocks noChangeAspect="1"/>
          </p:cNvPicPr>
          <p:nvPr/>
        </p:nvPicPr>
        <p:blipFill>
          <a:blip r:embed="rId3"/>
          <a:stretch>
            <a:fillRect/>
          </a:stretch>
        </p:blipFill>
        <p:spPr>
          <a:xfrm>
            <a:off x="6509656" y="2285517"/>
            <a:ext cx="5682343" cy="4137054"/>
          </a:xfrm>
          <a:prstGeom prst="rect">
            <a:avLst/>
          </a:prstGeom>
        </p:spPr>
      </p:pic>
    </p:spTree>
    <p:extLst>
      <p:ext uri="{BB962C8B-B14F-4D97-AF65-F5344CB8AC3E}">
        <p14:creationId xmlns:p14="http://schemas.microsoft.com/office/powerpoint/2010/main" val="3138298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3D4D3-AFBB-B908-0F60-4753D7DFA8C7}"/>
              </a:ext>
            </a:extLst>
          </p:cNvPr>
          <p:cNvSpPr>
            <a:spLocks noGrp="1"/>
          </p:cNvSpPr>
          <p:nvPr>
            <p:ph type="title"/>
          </p:nvPr>
        </p:nvSpPr>
        <p:spPr/>
        <p:txBody>
          <a:bodyPr>
            <a:normAutofit/>
          </a:bodyPr>
          <a:lstStyle/>
          <a:p>
            <a:r>
              <a:rPr lang="en-US" sz="2000" i="1" dirty="0">
                <a:solidFill>
                  <a:srgbClr val="FF0000"/>
                </a:solidFill>
                <a:latin typeface="Times New Roman" panose="02020603050405020304" pitchFamily="18" charset="0"/>
                <a:cs typeface="Times New Roman" panose="02020603050405020304" pitchFamily="18" charset="0"/>
              </a:rPr>
              <a:t>1</a:t>
            </a:r>
            <a:r>
              <a:rPr lang="en-US" sz="2000" dirty="0">
                <a:solidFill>
                  <a:srgbClr val="FF0000"/>
                </a:solidFill>
                <a:latin typeface="Times New Roman" panose="02020603050405020304" pitchFamily="18" charset="0"/>
                <a:cs typeface="Times New Roman" panose="02020603050405020304" pitchFamily="18" charset="0"/>
              </a:rPr>
              <a:t>. </a:t>
            </a:r>
            <a:r>
              <a:rPr lang="en-US" sz="2000" i="1" dirty="0">
                <a:solidFill>
                  <a:srgbClr val="FF0000"/>
                </a:solidFill>
                <a:latin typeface="Times New Roman" panose="02020603050405020304" pitchFamily="18" charset="0"/>
                <a:cs typeface="Times New Roman" panose="02020603050405020304" pitchFamily="18" charset="0"/>
              </a:rPr>
              <a:t>Give Repository Name. (What Kind of Program you had done in IntelliJ.) E.g. Customer, Student, Employee etc.</a:t>
            </a:r>
            <a:br>
              <a:rPr lang="en-US" sz="2000" i="1" dirty="0">
                <a:solidFill>
                  <a:srgbClr val="FF0000"/>
                </a:solidFill>
                <a:latin typeface="Times New Roman" panose="02020603050405020304" pitchFamily="18" charset="0"/>
                <a:cs typeface="Times New Roman" panose="02020603050405020304" pitchFamily="18" charset="0"/>
              </a:rPr>
            </a:br>
            <a:r>
              <a:rPr lang="en-US" sz="2000" i="1" dirty="0">
                <a:solidFill>
                  <a:srgbClr val="FF0000"/>
                </a:solidFill>
                <a:latin typeface="Times New Roman" panose="02020603050405020304" pitchFamily="18" charset="0"/>
                <a:cs typeface="Times New Roman" panose="02020603050405020304" pitchFamily="18" charset="0"/>
              </a:rPr>
              <a:t>2. Give Description as you like about what type of Program for Better Understanding. (It’s Optional.)</a:t>
            </a:r>
            <a:endParaRPr lang="en-GB" sz="2000" i="1"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5B6CB60-CDA8-B06E-711E-8B4F1C596988}"/>
              </a:ext>
            </a:extLst>
          </p:cNvPr>
          <p:cNvPicPr>
            <a:picLocks noGrp="1" noChangeAspect="1"/>
          </p:cNvPicPr>
          <p:nvPr>
            <p:ph idx="1"/>
          </p:nvPr>
        </p:nvPicPr>
        <p:blipFill>
          <a:blip r:embed="rId2"/>
          <a:stretch>
            <a:fillRect/>
          </a:stretch>
        </p:blipFill>
        <p:spPr>
          <a:xfrm>
            <a:off x="677862" y="2340065"/>
            <a:ext cx="10828337" cy="4311105"/>
          </a:xfrm>
        </p:spPr>
      </p:pic>
    </p:spTree>
    <p:extLst>
      <p:ext uri="{BB962C8B-B14F-4D97-AF65-F5344CB8AC3E}">
        <p14:creationId xmlns:p14="http://schemas.microsoft.com/office/powerpoint/2010/main" val="1097485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C0DF-7C91-4EAA-B24C-3DD62660BC8A}"/>
              </a:ext>
            </a:extLst>
          </p:cNvPr>
          <p:cNvSpPr>
            <a:spLocks noGrp="1"/>
          </p:cNvSpPr>
          <p:nvPr>
            <p:ph type="title"/>
          </p:nvPr>
        </p:nvSpPr>
        <p:spPr>
          <a:xfrm>
            <a:off x="797654" y="424543"/>
            <a:ext cx="8596668" cy="936171"/>
          </a:xfrm>
        </p:spPr>
        <p:txBody>
          <a:bodyPr>
            <a:normAutofit/>
          </a:bodyPr>
          <a:lstStyle/>
          <a:p>
            <a:r>
              <a:rPr lang="en-US" sz="2400" dirty="0">
                <a:solidFill>
                  <a:srgbClr val="7030A0"/>
                </a:solidFill>
                <a:latin typeface="Times New Roman" panose="02020603050405020304" pitchFamily="18" charset="0"/>
                <a:cs typeface="Times New Roman" panose="02020603050405020304" pitchFamily="18" charset="0"/>
              </a:rPr>
              <a:t>After Giving Repository Name &amp; Description, go to down and click on Create repository.</a:t>
            </a:r>
            <a:endParaRPr lang="en-GB" sz="2400" dirty="0">
              <a:solidFill>
                <a:srgbClr val="7030A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1F1A90D-D1C8-0E78-0383-D49055388698}"/>
              </a:ext>
            </a:extLst>
          </p:cNvPr>
          <p:cNvPicPr>
            <a:picLocks noGrp="1" noChangeAspect="1"/>
          </p:cNvPicPr>
          <p:nvPr>
            <p:ph idx="1"/>
          </p:nvPr>
        </p:nvPicPr>
        <p:blipFill>
          <a:blip r:embed="rId2"/>
          <a:stretch>
            <a:fillRect/>
          </a:stretch>
        </p:blipFill>
        <p:spPr>
          <a:xfrm>
            <a:off x="152400" y="1556658"/>
            <a:ext cx="9492343" cy="4680856"/>
          </a:xfrm>
        </p:spPr>
      </p:pic>
    </p:spTree>
    <p:extLst>
      <p:ext uri="{BB962C8B-B14F-4D97-AF65-F5344CB8AC3E}">
        <p14:creationId xmlns:p14="http://schemas.microsoft.com/office/powerpoint/2010/main" val="241723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953E-D80A-C499-5B0A-9B1A90F0FE86}"/>
              </a:ext>
            </a:extLst>
          </p:cNvPr>
          <p:cNvSpPr>
            <a:spLocks noGrp="1"/>
          </p:cNvSpPr>
          <p:nvPr>
            <p:ph type="title"/>
          </p:nvPr>
        </p:nvSpPr>
        <p:spPr/>
        <p:txBody>
          <a:bodyPr>
            <a:normAutofit/>
          </a:bodyPr>
          <a:lstStyle/>
          <a:p>
            <a:r>
              <a:rPr lang="en-US" sz="2400" dirty="0">
                <a:solidFill>
                  <a:srgbClr val="D69012"/>
                </a:solidFill>
                <a:latin typeface="Times New Roman" panose="02020603050405020304" pitchFamily="18" charset="0"/>
                <a:cs typeface="Times New Roman" panose="02020603050405020304" pitchFamily="18" charset="0"/>
              </a:rPr>
              <a:t>After Creating Create REPOSITORY you will get the URL on next window.</a:t>
            </a:r>
            <a:br>
              <a:rPr lang="en-US" sz="2400" dirty="0">
                <a:solidFill>
                  <a:srgbClr val="D69012"/>
                </a:solidFill>
                <a:latin typeface="Times New Roman" panose="02020603050405020304" pitchFamily="18" charset="0"/>
                <a:cs typeface="Times New Roman" panose="02020603050405020304" pitchFamily="18" charset="0"/>
              </a:rPr>
            </a:br>
            <a:r>
              <a:rPr lang="en-US" sz="2400" dirty="0">
                <a:solidFill>
                  <a:srgbClr val="D69012"/>
                </a:solidFill>
                <a:latin typeface="Times New Roman" panose="02020603050405020304" pitchFamily="18" charset="0"/>
                <a:cs typeface="Times New Roman" panose="02020603050405020304" pitchFamily="18" charset="0"/>
              </a:rPr>
              <a:t>Copy that URL and paste it in Git and Clone it</a:t>
            </a:r>
            <a:r>
              <a:rPr lang="en-US" sz="2400" dirty="0">
                <a:latin typeface="Times New Roman" panose="02020603050405020304" pitchFamily="18" charset="0"/>
                <a:cs typeface="Times New Roman" panose="02020603050405020304" pitchFamily="18" charset="0"/>
              </a:rPr>
              <a:t>. </a:t>
            </a:r>
            <a:endParaRPr lang="en-GB"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ADA85A9-8548-D0BA-4A93-9E0FE5E3B7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476065"/>
            <a:ext cx="9602170" cy="4175105"/>
          </a:xfrm>
        </p:spPr>
      </p:pic>
    </p:spTree>
    <p:extLst>
      <p:ext uri="{BB962C8B-B14F-4D97-AF65-F5344CB8AC3E}">
        <p14:creationId xmlns:p14="http://schemas.microsoft.com/office/powerpoint/2010/main" val="2607859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34EE-0BA7-4926-97FA-47A6CE82622A}"/>
              </a:ext>
            </a:extLst>
          </p:cNvPr>
          <p:cNvSpPr>
            <a:spLocks noGrp="1"/>
          </p:cNvSpPr>
          <p:nvPr>
            <p:ph type="title"/>
          </p:nvPr>
        </p:nvSpPr>
        <p:spPr>
          <a:xfrm>
            <a:off x="677333" y="381000"/>
            <a:ext cx="8596668" cy="1458686"/>
          </a:xfrm>
        </p:spPr>
        <p:txBody>
          <a:bodyPr>
            <a:normAutofit fontScale="90000"/>
          </a:bodyPr>
          <a:lstStyle/>
          <a:p>
            <a:r>
              <a:rPr lang="en-US" sz="2000" dirty="0">
                <a:latin typeface="Times New Roman" panose="02020603050405020304" pitchFamily="18" charset="0"/>
                <a:cs typeface="Times New Roman" panose="02020603050405020304" pitchFamily="18" charset="0"/>
              </a:rPr>
              <a:t>After Clone, you will get pop-up window asking Trust Project or not? Select Trust Project.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Again, another window pop-up will come stating that open it in New Window or Existing window.</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Select New Window only. After that you will see the below model Window with Project path.</a:t>
            </a:r>
            <a:br>
              <a:rPr lang="en-US" sz="2000" dirty="0">
                <a:latin typeface="Times New Roman" panose="02020603050405020304" pitchFamily="18" charset="0"/>
                <a:cs typeface="Times New Roman" panose="02020603050405020304" pitchFamily="18" charset="0"/>
              </a:rPr>
            </a:br>
            <a:endParaRPr lang="en-GB" sz="20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97AA77E4-FD5C-CA7A-F523-82156D6519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2160588"/>
            <a:ext cx="8804123" cy="4588555"/>
          </a:xfrm>
        </p:spPr>
      </p:pic>
    </p:spTree>
    <p:extLst>
      <p:ext uri="{BB962C8B-B14F-4D97-AF65-F5344CB8AC3E}">
        <p14:creationId xmlns:p14="http://schemas.microsoft.com/office/powerpoint/2010/main" val="2421794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666B1-4872-DC8D-6AE6-006AC2074187}"/>
              </a:ext>
            </a:extLst>
          </p:cNvPr>
          <p:cNvSpPr>
            <a:spLocks noGrp="1"/>
          </p:cNvSpPr>
          <p:nvPr>
            <p:ph idx="1"/>
          </p:nvPr>
        </p:nvSpPr>
        <p:spPr>
          <a:xfrm>
            <a:off x="677334" y="293915"/>
            <a:ext cx="8596668" cy="5747448"/>
          </a:xfrm>
        </p:spPr>
        <p:txBody>
          <a:bodyPr/>
          <a:lstStyle/>
          <a:p>
            <a:r>
              <a:rPr lang="en-US" sz="3200" dirty="0">
                <a:solidFill>
                  <a:srgbClr val="FF0000"/>
                </a:solidFill>
                <a:latin typeface="Times New Roman" panose="02020603050405020304" pitchFamily="18" charset="0"/>
                <a:cs typeface="Times New Roman" panose="02020603050405020304" pitchFamily="18" charset="0"/>
              </a:rPr>
              <a:t>Open the path right click on it and go to Open with and click on Open with Explorer.</a:t>
            </a:r>
          </a:p>
          <a:p>
            <a:r>
              <a:rPr lang="en-GB" sz="3200" dirty="0">
                <a:solidFill>
                  <a:srgbClr val="FFC000"/>
                </a:solidFill>
                <a:latin typeface="Times New Roman" panose="02020603050405020304" pitchFamily="18" charset="0"/>
                <a:cs typeface="Times New Roman" panose="02020603050405020304" pitchFamily="18" charset="0"/>
              </a:rPr>
              <a:t>After opening the Location of Project, it contains only one folder showing as .idea only.</a:t>
            </a:r>
          </a:p>
          <a:p>
            <a:r>
              <a:rPr lang="en-GB" sz="3200" dirty="0">
                <a:solidFill>
                  <a:srgbClr val="92D050"/>
                </a:solidFill>
                <a:latin typeface="Times New Roman" panose="02020603050405020304" pitchFamily="18" charset="0"/>
                <a:cs typeface="Times New Roman" panose="02020603050405020304" pitchFamily="18" charset="0"/>
              </a:rPr>
              <a:t>Now Keep that folder aside and open the Project which you had completed the code written folder with same Project name and copy src and pom.xml files from that Folder.</a:t>
            </a:r>
          </a:p>
          <a:p>
            <a:r>
              <a:rPr lang="en-GB" sz="3200" dirty="0">
                <a:latin typeface="Times New Roman" panose="02020603050405020304" pitchFamily="18" charset="0"/>
                <a:cs typeface="Times New Roman" panose="02020603050405020304" pitchFamily="18" charset="0"/>
              </a:rPr>
              <a:t>Paste those two copied files into the folder which contains only .idea folder in it.</a:t>
            </a:r>
          </a:p>
          <a:p>
            <a:pPr marL="0" indent="0">
              <a:buNone/>
            </a:pPr>
            <a:endParaRPr lang="en-GB" dirty="0"/>
          </a:p>
        </p:txBody>
      </p:sp>
    </p:spTree>
    <p:extLst>
      <p:ext uri="{BB962C8B-B14F-4D97-AF65-F5344CB8AC3E}">
        <p14:creationId xmlns:p14="http://schemas.microsoft.com/office/powerpoint/2010/main" val="24351556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82</TotalTime>
  <Words>621</Words>
  <Application>Microsoft Office PowerPoint</Application>
  <PresentationFormat>Widescreen</PresentationFormat>
  <Paragraphs>28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Times New Roman</vt:lpstr>
      <vt:lpstr>Trebuchet MS</vt:lpstr>
      <vt:lpstr>Wingdings</vt:lpstr>
      <vt:lpstr>Wingdings 3</vt:lpstr>
      <vt:lpstr>Facet</vt:lpstr>
      <vt:lpstr>GIT&amp;GITHUB</vt:lpstr>
      <vt:lpstr>PowerPoint Presentation</vt:lpstr>
      <vt:lpstr>1.Afetr Enabling Version Control Integration, you able to see Option as GIT in IntelliJ. 2. Go to GIT and under GIT use option CLONE. </vt:lpstr>
      <vt:lpstr>1. After Entering URL, go to Chrome and Sign In to GITHUB. 2. The Window will Open as Below.  3. Go to Right Hand Upside Corner and click on + symbol to add New Repository.</vt:lpstr>
      <vt:lpstr>1. Give Repository Name. (What Kind of Program you had done in IntelliJ.) E.g. Customer, Student, Employee etc. 2. Give Description as you like about what type of Program for Better Understanding. (It’s Optional.)</vt:lpstr>
      <vt:lpstr>After Giving Repository Name &amp; Description, go to down and click on Create repository.</vt:lpstr>
      <vt:lpstr>After Creating Create REPOSITORY you will get the URL on next window. Copy that URL and paste it in Git and Clone it. </vt:lpstr>
      <vt:lpstr>After Clone, you will get pop-up window asking Trust Project or not? Select Trust Project.  Again, another window pop-up will come stating that open it in New Window or Existing window. Select New Window only. After that you will see the below model Window with Project path. </vt:lpstr>
      <vt:lpstr>PowerPoint Presentation</vt:lpstr>
      <vt:lpstr>Then Go to Git In IntelliJ and right click on it and select Commit.</vt:lpstr>
      <vt:lpstr>Select the Default Change list and add comment what changes or for what kind of program you had written code in brief and commit and commit anyway. </vt:lpstr>
      <vt:lpstr>After commit, go to GIT in IntelliJ and Click on PUSH. The Complete Program which you are written code and executed Is pushed in to GITHUB.</vt:lpstr>
      <vt:lpstr>After Pushing in to GITHUB, you can find the name of the Project which you have pushed through IntelliJ.</vt:lpstr>
      <vt:lpstr>You can select the Name of the Project and We can see the all kinds of modules and methods which you used to run the program and inside those we can see the entire code in text format.</vt:lpstr>
      <vt:lpstr>ANY QUERIES???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GIT&amp;GITHUB</dc:title>
  <dc:creator>Harsha Chowdary</dc:creator>
  <cp:lastModifiedBy>Harsha Chowdary</cp:lastModifiedBy>
  <cp:revision>4</cp:revision>
  <dcterms:created xsi:type="dcterms:W3CDTF">2022-05-10T12:07:05Z</dcterms:created>
  <dcterms:modified xsi:type="dcterms:W3CDTF">2022-05-10T13:30:12Z</dcterms:modified>
</cp:coreProperties>
</file>