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82" r:id="rId5"/>
    <p:sldId id="269" r:id="rId6"/>
    <p:sldId id="288" r:id="rId7"/>
    <p:sldId id="289" r:id="rId8"/>
    <p:sldId id="283" r:id="rId9"/>
    <p:sldId id="284" r:id="rId10"/>
    <p:sldId id="270" r:id="rId11"/>
    <p:sldId id="285" r:id="rId12"/>
    <p:sldId id="286" r:id="rId13"/>
    <p:sldId id="28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4C86C-F46C-46AA-8243-BAE3091CBD0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2A7F1-68DA-4A7C-908D-14492625B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32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2A7F1-68DA-4A7C-908D-14492625B40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1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12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71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60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2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98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74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129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7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86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29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57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4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7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5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4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4A17B5-87FE-4B72-BA41-999231EDA549}" type="datetimeFigureOut">
              <a:rPr lang="en-CA" smtClean="0"/>
              <a:t>20/01/2020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696B20-D250-408A-8751-692E5C16C1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38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5685-D5DD-47F9-8CF1-DF3479EC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882739" cy="2971801"/>
          </a:xfrm>
        </p:spPr>
        <p:txBody>
          <a:bodyPr>
            <a:normAutofit/>
          </a:bodyPr>
          <a:lstStyle/>
          <a:p>
            <a:r>
              <a:rPr lang="en-US" b="1" dirty="0"/>
              <a:t>AESO Market Price Data Preparation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CD10B-53D3-4170-A8F2-1A9854153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CA" dirty="0">
                <a:solidFill>
                  <a:schemeClr val="tx1">
                    <a:lumMod val="95000"/>
                  </a:schemeClr>
                </a:solidFill>
              </a:rPr>
              <a:t>Austyn Nagribianko</a:t>
            </a:r>
          </a:p>
          <a:p>
            <a:r>
              <a:rPr lang="en-CA" dirty="0">
                <a:solidFill>
                  <a:schemeClr val="tx1">
                    <a:lumMod val="95000"/>
                  </a:schemeClr>
                </a:solidFill>
              </a:rPr>
              <a:t>January 21, 2020</a:t>
            </a:r>
          </a:p>
        </p:txBody>
      </p:sp>
    </p:spTree>
    <p:extLst>
      <p:ext uri="{BB962C8B-B14F-4D97-AF65-F5344CB8AC3E}">
        <p14:creationId xmlns:p14="http://schemas.microsoft.com/office/powerpoint/2010/main" val="282743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7D03C-2036-42A1-8FE7-241B0564A423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Input Files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886078-F326-4920-BBC9-8DC2DC49A34C}"/>
              </a:ext>
            </a:extLst>
          </p:cNvPr>
          <p:cNvSpPr txBox="1"/>
          <p:nvPr/>
        </p:nvSpPr>
        <p:spPr>
          <a:xfrm>
            <a:off x="2723788" y="2182087"/>
            <a:ext cx="6739808" cy="4401205"/>
          </a:xfrm>
          <a:prstGeom prst="rect">
            <a:avLst/>
          </a:prstGeom>
          <a:solidFill>
            <a:schemeClr val="accent3"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AESO Grid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SMPs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Pool Prices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AB Total Demand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AB Net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Intertie Power Exchange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AB-MT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AB-BC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AB-SK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AB Total Intertie Exchange</a:t>
            </a:r>
          </a:p>
        </p:txBody>
      </p:sp>
    </p:spTree>
    <p:extLst>
      <p:ext uri="{BB962C8B-B14F-4D97-AF65-F5344CB8AC3E}">
        <p14:creationId xmlns:p14="http://schemas.microsoft.com/office/powerpoint/2010/main" val="68581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7D03C-2036-42A1-8FE7-241B0564A423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File Specifications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0B5E9-E80E-4EBF-A8F1-AE280237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03" y="2022492"/>
            <a:ext cx="8587978" cy="464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6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7D03C-2036-42A1-8FE7-241B0564A423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File Specifications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6D058-81B9-4F82-9E8F-CE4A4BF4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6" y="2543545"/>
            <a:ext cx="5429250" cy="3067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5A7B6F-4384-40EF-B2DC-8E74BF159B9F}"/>
              </a:ext>
            </a:extLst>
          </p:cNvPr>
          <p:cNvSpPr/>
          <p:nvPr/>
        </p:nvSpPr>
        <p:spPr>
          <a:xfrm>
            <a:off x="529389" y="2325969"/>
            <a:ext cx="5429250" cy="639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Input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37007-0FAC-4E91-997F-625C12B0802F}"/>
              </a:ext>
            </a:extLst>
          </p:cNvPr>
          <p:cNvSpPr txBox="1"/>
          <p:nvPr/>
        </p:nvSpPr>
        <p:spPr>
          <a:xfrm>
            <a:off x="529389" y="2965142"/>
            <a:ext cx="5429250" cy="3539430"/>
          </a:xfrm>
          <a:prstGeom prst="rect">
            <a:avLst/>
          </a:prstGeom>
          <a:solidFill>
            <a:schemeClr val="accent3"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Program accounts for </a:t>
            </a:r>
            <a:r>
              <a:rPr lang="en-CA" sz="2800" dirty="0" err="1"/>
              <a:t>NRGStream</a:t>
            </a:r>
            <a:r>
              <a:rPr lang="en-CA" sz="2800" dirty="0"/>
              <a:t> header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Parses two columns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Date &amp;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MW / Price / Message / </a:t>
            </a:r>
            <a:r>
              <a:rPr lang="en-CA" sz="2800" dirty="0" err="1"/>
              <a:t>Etc</a:t>
            </a:r>
            <a:endParaRPr lang="en-CA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Does not account for third column</a:t>
            </a:r>
          </a:p>
        </p:txBody>
      </p:sp>
    </p:spTree>
    <p:extLst>
      <p:ext uri="{BB962C8B-B14F-4D97-AF65-F5344CB8AC3E}">
        <p14:creationId xmlns:p14="http://schemas.microsoft.com/office/powerpoint/2010/main" val="18930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7D03C-2036-42A1-8FE7-241B0564A423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Program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24975-7483-453A-8F5D-8989D873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53" y="2666691"/>
            <a:ext cx="11149878" cy="27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2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Event Relationships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70B8B-C1EE-403B-B38A-1CB212D5503F}"/>
              </a:ext>
            </a:extLst>
          </p:cNvPr>
          <p:cNvSpPr/>
          <p:nvPr/>
        </p:nvSpPr>
        <p:spPr>
          <a:xfrm>
            <a:off x="529390" y="855645"/>
            <a:ext cx="8330525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Immediate Observations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5AFC88-1289-40F9-A8C6-3415BE314E19}"/>
              </a:ext>
            </a:extLst>
          </p:cNvPr>
          <p:cNvSpPr/>
          <p:nvPr/>
        </p:nvSpPr>
        <p:spPr>
          <a:xfrm>
            <a:off x="529389" y="2325969"/>
            <a:ext cx="3368843" cy="138499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Average time to max SMP in price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3CE9E-776F-4AB6-9E6D-BE036237A044}"/>
              </a:ext>
            </a:extLst>
          </p:cNvPr>
          <p:cNvSpPr txBox="1"/>
          <p:nvPr/>
        </p:nvSpPr>
        <p:spPr>
          <a:xfrm>
            <a:off x="529389" y="3710963"/>
            <a:ext cx="3368843" cy="2677656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Avg in SMP price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48.78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Avg in pool price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41.34 minutes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C03E8E-36EE-4C31-BBCE-1D17504A2E5E}"/>
              </a:ext>
            </a:extLst>
          </p:cNvPr>
          <p:cNvSpPr/>
          <p:nvPr/>
        </p:nvSpPr>
        <p:spPr>
          <a:xfrm>
            <a:off x="4409270" y="2325968"/>
            <a:ext cx="3368843" cy="138499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Intertie Impact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526F3-5DF3-4E11-A366-CE84A26B8A88}"/>
              </a:ext>
            </a:extLst>
          </p:cNvPr>
          <p:cNvSpPr txBox="1"/>
          <p:nvPr/>
        </p:nvSpPr>
        <p:spPr>
          <a:xfrm>
            <a:off x="4409269" y="3710963"/>
            <a:ext cx="3368843" cy="2677656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Avg intertie exchange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-181 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Avg during pool price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-417.59 MW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F81AA1-CB31-42FB-819A-838706220A86}"/>
              </a:ext>
            </a:extLst>
          </p:cNvPr>
          <p:cNvSpPr/>
          <p:nvPr/>
        </p:nvSpPr>
        <p:spPr>
          <a:xfrm>
            <a:off x="8289149" y="2325968"/>
            <a:ext cx="3368843" cy="138499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Coal Generation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A37FA-553A-404D-A158-71E26A4B2AB4}"/>
              </a:ext>
            </a:extLst>
          </p:cNvPr>
          <p:cNvSpPr txBox="1"/>
          <p:nvPr/>
        </p:nvSpPr>
        <p:spPr>
          <a:xfrm>
            <a:off x="8289148" y="3710963"/>
            <a:ext cx="3368843" cy="2677656"/>
          </a:xfrm>
          <a:prstGeom prst="rect">
            <a:avLst/>
          </a:prstGeom>
          <a:solidFill>
            <a:schemeClr val="bg1">
              <a:lumMod val="75000"/>
              <a:lumOff val="25000"/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Avg time to max SMP in PP spike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38.38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Avg intertie exchange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-439.21 MW</a:t>
            </a:r>
          </a:p>
        </p:txBody>
      </p:sp>
    </p:spTree>
    <p:extLst>
      <p:ext uri="{BB962C8B-B14F-4D97-AF65-F5344CB8AC3E}">
        <p14:creationId xmlns:p14="http://schemas.microsoft.com/office/powerpoint/2010/main" val="360717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4017817" y="199440"/>
            <a:ext cx="415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F58DC-E983-43A7-B4C2-F39FD624A1E2}"/>
              </a:ext>
            </a:extLst>
          </p:cNvPr>
          <p:cNvSpPr txBox="1"/>
          <p:nvPr/>
        </p:nvSpPr>
        <p:spPr>
          <a:xfrm>
            <a:off x="2913668" y="2445249"/>
            <a:ext cx="30572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Project 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942EA-DEEB-46B9-B152-F20444F9AEB8}"/>
              </a:ext>
            </a:extLst>
          </p:cNvPr>
          <p:cNvSpPr txBox="1"/>
          <p:nvPr/>
        </p:nvSpPr>
        <p:spPr>
          <a:xfrm>
            <a:off x="4072832" y="3124122"/>
            <a:ext cx="305723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Data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3655B-46D4-4568-8F74-5386AEB3FAB5}"/>
              </a:ext>
            </a:extLst>
          </p:cNvPr>
          <p:cNvSpPr txBox="1"/>
          <p:nvPr/>
        </p:nvSpPr>
        <p:spPr>
          <a:xfrm>
            <a:off x="5255085" y="3800563"/>
            <a:ext cx="3057237" cy="36933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Tool Specifications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351320-FC28-48A3-912B-2D1F525ECDFF}"/>
              </a:ext>
            </a:extLst>
          </p:cNvPr>
          <p:cNvSpPr txBox="1"/>
          <p:nvPr/>
        </p:nvSpPr>
        <p:spPr>
          <a:xfrm>
            <a:off x="6668250" y="4477004"/>
            <a:ext cx="305723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Event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8025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70B8B-C1EE-403B-B38A-1CB212D5503F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Project Justification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11968-D219-495E-BAE0-2D7E16210DB1}"/>
              </a:ext>
            </a:extLst>
          </p:cNvPr>
          <p:cNvSpPr txBox="1"/>
          <p:nvPr/>
        </p:nvSpPr>
        <p:spPr>
          <a:xfrm>
            <a:off x="222281" y="3429000"/>
            <a:ext cx="11742822" cy="954107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2"/>
                </a:solidFill>
              </a:rPr>
              <a:t>Use Python to produce a tool for analyzing the market price response to AESO grid events</a:t>
            </a:r>
          </a:p>
        </p:txBody>
      </p:sp>
    </p:spTree>
    <p:extLst>
      <p:ext uri="{BB962C8B-B14F-4D97-AF65-F5344CB8AC3E}">
        <p14:creationId xmlns:p14="http://schemas.microsoft.com/office/powerpoint/2010/main" val="37269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70B8B-C1EE-403B-B38A-1CB212D5503F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Project Justification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4B54C-FC77-4974-9F63-67C340F2EC6D}"/>
              </a:ext>
            </a:extLst>
          </p:cNvPr>
          <p:cNvSpPr/>
          <p:nvPr/>
        </p:nvSpPr>
        <p:spPr>
          <a:xfrm>
            <a:off x="529389" y="2325969"/>
            <a:ext cx="3368843" cy="1384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Analyze Market Price Response to Grid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03C6D-17C3-450F-B9ED-567A8F49C7AE}"/>
              </a:ext>
            </a:extLst>
          </p:cNvPr>
          <p:cNvSpPr txBox="1"/>
          <p:nvPr/>
        </p:nvSpPr>
        <p:spPr>
          <a:xfrm>
            <a:off x="529389" y="3710963"/>
            <a:ext cx="3368843" cy="2246769"/>
          </a:xfrm>
          <a:prstGeom prst="rect">
            <a:avLst/>
          </a:prstGeom>
          <a:solidFill>
            <a:schemeClr val="accent3"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SMP / Pool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Time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Intertie power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7EE2A1-1C83-4C82-92E3-3B7637184FEC}"/>
              </a:ext>
            </a:extLst>
          </p:cNvPr>
          <p:cNvSpPr/>
          <p:nvPr/>
        </p:nvSpPr>
        <p:spPr>
          <a:xfrm>
            <a:off x="4409270" y="2325968"/>
            <a:ext cx="3368843" cy="13849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Data Prep Event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73F377-7CDD-4EDD-9D0F-925A3FCC42F8}"/>
              </a:ext>
            </a:extLst>
          </p:cNvPr>
          <p:cNvSpPr txBox="1"/>
          <p:nvPr/>
        </p:nvSpPr>
        <p:spPr>
          <a:xfrm>
            <a:off x="4409269" y="3710963"/>
            <a:ext cx="3368843" cy="224676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Prep event files containing price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Useful for ML / NN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07BEE-46B3-4BE9-AC7A-9A72F76E840E}"/>
              </a:ext>
            </a:extLst>
          </p:cNvPr>
          <p:cNvSpPr/>
          <p:nvPr/>
        </p:nvSpPr>
        <p:spPr>
          <a:xfrm>
            <a:off x="8289149" y="2325968"/>
            <a:ext cx="3368843" cy="1384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Determine Initial Correlations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7692F-FBA9-45A6-83C5-84ACAAA8455D}"/>
              </a:ext>
            </a:extLst>
          </p:cNvPr>
          <p:cNvSpPr txBox="1"/>
          <p:nvPr/>
        </p:nvSpPr>
        <p:spPr>
          <a:xfrm>
            <a:off x="8289148" y="3710963"/>
            <a:ext cx="3368843" cy="2246769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Any immediate relationships between event and price response?</a:t>
            </a:r>
          </a:p>
        </p:txBody>
      </p:sp>
    </p:spTree>
    <p:extLst>
      <p:ext uri="{BB962C8B-B14F-4D97-AF65-F5344CB8AC3E}">
        <p14:creationId xmlns:p14="http://schemas.microsoft.com/office/powerpoint/2010/main" val="99965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04E2-3A79-4539-8C12-CC6897512DA7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Tool Specifications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E0C8D-E197-4877-971B-77BD93382A3D}"/>
              </a:ext>
            </a:extLst>
          </p:cNvPr>
          <p:cNvSpPr/>
          <p:nvPr/>
        </p:nvSpPr>
        <p:spPr>
          <a:xfrm>
            <a:off x="150089" y="2653606"/>
            <a:ext cx="5943603" cy="1384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Event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7511A-C938-49B6-9062-32A516E07601}"/>
              </a:ext>
            </a:extLst>
          </p:cNvPr>
          <p:cNvSpPr txBox="1"/>
          <p:nvPr/>
        </p:nvSpPr>
        <p:spPr>
          <a:xfrm>
            <a:off x="150089" y="4038600"/>
            <a:ext cx="5943603" cy="2246769"/>
          </a:xfrm>
          <a:prstGeom prst="rect">
            <a:avLst/>
          </a:prstGeom>
          <a:solidFill>
            <a:schemeClr val="accent3"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Database of grid event info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AESO Message 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Price event (&gt;$200)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Minutes to largest SMP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Intertie power exchange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69E362-8CFC-4B60-9A14-B786DCEC9092}"/>
              </a:ext>
            </a:extLst>
          </p:cNvPr>
          <p:cNvSpPr/>
          <p:nvPr/>
        </p:nvSpPr>
        <p:spPr>
          <a:xfrm>
            <a:off x="6604730" y="2653605"/>
            <a:ext cx="5432566" cy="13849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Prepped Data Files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2ACC6-6AB8-46E0-BD87-3008A8978DA0}"/>
              </a:ext>
            </a:extLst>
          </p:cNvPr>
          <p:cNvSpPr txBox="1"/>
          <p:nvPr/>
        </p:nvSpPr>
        <p:spPr>
          <a:xfrm>
            <a:off x="6604729" y="4038600"/>
            <a:ext cx="5432566" cy="224676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SMP and date / time for custom range before and after 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Separate files for each event</a:t>
            </a:r>
          </a:p>
        </p:txBody>
      </p:sp>
    </p:spTree>
    <p:extLst>
      <p:ext uri="{BB962C8B-B14F-4D97-AF65-F5344CB8AC3E}">
        <p14:creationId xmlns:p14="http://schemas.microsoft.com/office/powerpoint/2010/main" val="159514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7D03C-2036-42A1-8FE7-241B0564A423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Message Filtering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FC58E-D2AA-4EFB-ACCD-13431CBC9113}"/>
              </a:ext>
            </a:extLst>
          </p:cNvPr>
          <p:cNvSpPr txBox="1"/>
          <p:nvPr/>
        </p:nvSpPr>
        <p:spPr>
          <a:xfrm>
            <a:off x="511634" y="2531533"/>
            <a:ext cx="460408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1"/>
                </a:solidFill>
              </a:rPr>
              <a:t>Keephills</a:t>
            </a:r>
            <a:r>
              <a:rPr lang="en-CA" sz="2800" dirty="0">
                <a:solidFill>
                  <a:schemeClr val="bg1"/>
                </a:solidFill>
              </a:rPr>
              <a:t> 2 off line.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FCAA9-4D06-4BA3-967B-93506C54F8A5}"/>
              </a:ext>
            </a:extLst>
          </p:cNvPr>
          <p:cNvSpPr txBox="1"/>
          <p:nvPr/>
        </p:nvSpPr>
        <p:spPr>
          <a:xfrm>
            <a:off x="511634" y="3362070"/>
            <a:ext cx="460408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1"/>
                </a:solidFill>
              </a:rPr>
              <a:t>Keephills</a:t>
            </a:r>
            <a:r>
              <a:rPr lang="en-CA" sz="2800" dirty="0">
                <a:solidFill>
                  <a:schemeClr val="bg1"/>
                </a:solidFill>
              </a:rPr>
              <a:t> 1 offline.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10E0D-2DA8-480D-B874-E6510ACDFE0D}"/>
              </a:ext>
            </a:extLst>
          </p:cNvPr>
          <p:cNvSpPr txBox="1"/>
          <p:nvPr/>
        </p:nvSpPr>
        <p:spPr>
          <a:xfrm>
            <a:off x="511634" y="4192607"/>
            <a:ext cx="460408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Sundance #1 offline.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D6694-C1F2-4B0D-948A-0D331845931F}"/>
              </a:ext>
            </a:extLst>
          </p:cNvPr>
          <p:cNvSpPr txBox="1"/>
          <p:nvPr/>
        </p:nvSpPr>
        <p:spPr>
          <a:xfrm>
            <a:off x="511634" y="5023144"/>
            <a:ext cx="460408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Keep Hills #1 Unit off line</a:t>
            </a:r>
            <a:endParaRPr lang="en-CA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AF25B-DEBB-4BEE-9BA5-0C453BD299DD}"/>
              </a:ext>
            </a:extLst>
          </p:cNvPr>
          <p:cNvSpPr txBox="1"/>
          <p:nvPr/>
        </p:nvSpPr>
        <p:spPr>
          <a:xfrm>
            <a:off x="511634" y="5851352"/>
            <a:ext cx="4604084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Sundance 6 On 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953DC-9F5F-486E-AE51-6AA56C6AB05B}"/>
              </a:ext>
            </a:extLst>
          </p:cNvPr>
          <p:cNvSpPr txBox="1"/>
          <p:nvPr/>
        </p:nvSpPr>
        <p:spPr>
          <a:xfrm>
            <a:off x="7040772" y="2531533"/>
            <a:ext cx="4604084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Offline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C1668-AAD7-48A1-9122-53662BA499C8}"/>
              </a:ext>
            </a:extLst>
          </p:cNvPr>
          <p:cNvSpPr txBox="1"/>
          <p:nvPr/>
        </p:nvSpPr>
        <p:spPr>
          <a:xfrm>
            <a:off x="7040772" y="3362070"/>
            <a:ext cx="4604084" cy="5232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Online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EDAAD-2BE8-48E9-B3A7-6461147C6AFF}"/>
              </a:ext>
            </a:extLst>
          </p:cNvPr>
          <p:cNvSpPr txBox="1"/>
          <p:nvPr/>
        </p:nvSpPr>
        <p:spPr>
          <a:xfrm>
            <a:off x="7040772" y="4192607"/>
            <a:ext cx="4604084" cy="523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Maintenance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53430-FFC6-495A-94D6-355614F887CE}"/>
              </a:ext>
            </a:extLst>
          </p:cNvPr>
          <p:cNvSpPr txBox="1"/>
          <p:nvPr/>
        </p:nvSpPr>
        <p:spPr>
          <a:xfrm>
            <a:off x="7040772" y="5023144"/>
            <a:ext cx="4604084" cy="5232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Frequency Deviation</a:t>
            </a:r>
            <a:endParaRPr lang="en-CA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7B3EEB-8BDD-4AD4-8473-5C5E97F8D462}"/>
              </a:ext>
            </a:extLst>
          </p:cNvPr>
          <p:cNvSpPr txBox="1"/>
          <p:nvPr/>
        </p:nvSpPr>
        <p:spPr>
          <a:xfrm>
            <a:off x="7040772" y="5851352"/>
            <a:ext cx="4604084" cy="52322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Outage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1C6C30-53A3-44DB-8CD8-459A77A3A6E5}"/>
              </a:ext>
            </a:extLst>
          </p:cNvPr>
          <p:cNvCxnSpPr/>
          <p:nvPr/>
        </p:nvCxnSpPr>
        <p:spPr>
          <a:xfrm>
            <a:off x="5386125" y="4438367"/>
            <a:ext cx="1379621" cy="0"/>
          </a:xfrm>
          <a:prstGeom prst="straightConnector1">
            <a:avLst/>
          </a:prstGeom>
          <a:ln w="155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7D03C-2036-42A1-8FE7-241B0564A423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Message Filtering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1DE29-1B1B-4769-84D7-BF2A8A9C8005}"/>
              </a:ext>
            </a:extLst>
          </p:cNvPr>
          <p:cNvSpPr txBox="1"/>
          <p:nvPr/>
        </p:nvSpPr>
        <p:spPr>
          <a:xfrm>
            <a:off x="284142" y="2390652"/>
            <a:ext cx="11619100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Battle River 3 online.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E1F05-438D-4570-A884-12C0FA89F413}"/>
              </a:ext>
            </a:extLst>
          </p:cNvPr>
          <p:cNvSpPr txBox="1"/>
          <p:nvPr/>
        </p:nvSpPr>
        <p:spPr>
          <a:xfrm>
            <a:off x="284142" y="4051726"/>
            <a:ext cx="11619100" cy="523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[('Battle', 'NNP'), ('River', 'NNP'), ('3', 'CD'), ('online', 'NN'), ('.', '.')]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AA055B-10B5-4EB9-9D48-11FEAAF52C4C}"/>
              </a:ext>
            </a:extLst>
          </p:cNvPr>
          <p:cNvSpPr txBox="1"/>
          <p:nvPr/>
        </p:nvSpPr>
        <p:spPr>
          <a:xfrm>
            <a:off x="284142" y="5710471"/>
            <a:ext cx="11619100" cy="52322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Asset = Battle 3 or Battle River 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BE19D2-9296-42C7-AA52-7FF87B013F8B}"/>
              </a:ext>
            </a:extLst>
          </p:cNvPr>
          <p:cNvCxnSpPr>
            <a:cxnSpLocks/>
          </p:cNvCxnSpPr>
          <p:nvPr/>
        </p:nvCxnSpPr>
        <p:spPr>
          <a:xfrm>
            <a:off x="6093692" y="3038705"/>
            <a:ext cx="0" cy="884685"/>
          </a:xfrm>
          <a:prstGeom prst="straightConnector1">
            <a:avLst/>
          </a:prstGeom>
          <a:ln w="155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92AA3-01F1-486C-9EFB-2059C8658F4E}"/>
              </a:ext>
            </a:extLst>
          </p:cNvPr>
          <p:cNvCxnSpPr>
            <a:cxnSpLocks/>
          </p:cNvCxnSpPr>
          <p:nvPr/>
        </p:nvCxnSpPr>
        <p:spPr>
          <a:xfrm>
            <a:off x="6093692" y="4699062"/>
            <a:ext cx="0" cy="884685"/>
          </a:xfrm>
          <a:prstGeom prst="straightConnector1">
            <a:avLst/>
          </a:prstGeom>
          <a:ln w="155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04E2-3A79-4539-8C12-CC6897512DA7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Event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809818-B652-4062-AE7E-D8304BAF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5" y="2501230"/>
            <a:ext cx="11756994" cy="1210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721A77-CAB1-4E6A-94D2-08DCD2A5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95" y="3899617"/>
            <a:ext cx="11756994" cy="10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9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C15835-A98F-403D-8A59-CC6B84667B79}"/>
              </a:ext>
            </a:extLst>
          </p:cNvPr>
          <p:cNvSpPr/>
          <p:nvPr/>
        </p:nvSpPr>
        <p:spPr>
          <a:xfrm>
            <a:off x="0" y="142043"/>
            <a:ext cx="12192000" cy="514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A6F91-F5B7-4B6B-8CBE-48C442035504}"/>
              </a:ext>
            </a:extLst>
          </p:cNvPr>
          <p:cNvSpPr txBox="1"/>
          <p:nvPr/>
        </p:nvSpPr>
        <p:spPr>
          <a:xfrm>
            <a:off x="150089" y="199440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ACD00-59F1-4135-8D98-0B4887BF2830}"/>
              </a:ext>
            </a:extLst>
          </p:cNvPr>
          <p:cNvSpPr txBox="1"/>
          <p:nvPr/>
        </p:nvSpPr>
        <p:spPr>
          <a:xfrm>
            <a:off x="3124198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Data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3DA94-DF9D-4FE8-BD92-E8EC130B98E5}"/>
              </a:ext>
            </a:extLst>
          </p:cNvPr>
          <p:cNvSpPr txBox="1"/>
          <p:nvPr/>
        </p:nvSpPr>
        <p:spPr>
          <a:xfrm>
            <a:off x="6098307" y="196733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Tool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08F90-CF2C-4244-9D74-B108E08F40F9}"/>
              </a:ext>
            </a:extLst>
          </p:cNvPr>
          <p:cNvSpPr txBox="1"/>
          <p:nvPr/>
        </p:nvSpPr>
        <p:spPr>
          <a:xfrm>
            <a:off x="9067801" y="190831"/>
            <a:ext cx="29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Event Relationships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04E2-3A79-4539-8C12-CC6897512DA7}"/>
              </a:ext>
            </a:extLst>
          </p:cNvPr>
          <p:cNvSpPr/>
          <p:nvPr/>
        </p:nvSpPr>
        <p:spPr>
          <a:xfrm>
            <a:off x="511634" y="1090663"/>
            <a:ext cx="4229041" cy="866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Prepped Data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E7210-1792-4017-BACF-9F53992B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04" y="2706348"/>
            <a:ext cx="8181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924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5914</TotalTime>
  <Words>417</Words>
  <Application>Microsoft Office PowerPoint</Application>
  <PresentationFormat>Widescreen</PresentationFormat>
  <Paragraphs>133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Slice</vt:lpstr>
      <vt:lpstr>AESO Market Price 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Predicting Market Price Response to Alberta Electric Grid Events</dc:title>
  <dc:creator>Austyn Nagribianko</dc:creator>
  <cp:lastModifiedBy>Austyn Nagribianko</cp:lastModifiedBy>
  <cp:revision>76</cp:revision>
  <dcterms:created xsi:type="dcterms:W3CDTF">2019-12-05T20:32:19Z</dcterms:created>
  <dcterms:modified xsi:type="dcterms:W3CDTF">2020-01-23T17:34:12Z</dcterms:modified>
</cp:coreProperties>
</file>