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3"/>
  </p:notesMasterIdLst>
  <p:sldIdLst>
    <p:sldId id="262" r:id="rId5"/>
    <p:sldId id="284" r:id="rId6"/>
    <p:sldId id="285" r:id="rId7"/>
    <p:sldId id="256" r:id="rId8"/>
    <p:sldId id="257" r:id="rId9"/>
    <p:sldId id="266" r:id="rId10"/>
    <p:sldId id="270" r:id="rId11"/>
    <p:sldId id="258" r:id="rId12"/>
    <p:sldId id="267" r:id="rId13"/>
    <p:sldId id="268" r:id="rId14"/>
    <p:sldId id="271" r:id="rId15"/>
    <p:sldId id="269" r:id="rId16"/>
    <p:sldId id="276" r:id="rId17"/>
    <p:sldId id="277" r:id="rId18"/>
    <p:sldId id="272" r:id="rId19"/>
    <p:sldId id="275" r:id="rId20"/>
    <p:sldId id="287" r:id="rId21"/>
    <p:sldId id="278" r:id="rId22"/>
    <p:sldId id="279" r:id="rId23"/>
    <p:sldId id="280" r:id="rId24"/>
    <p:sldId id="273" r:id="rId25"/>
    <p:sldId id="281" r:id="rId26"/>
    <p:sldId id="282" r:id="rId27"/>
    <p:sldId id="283" r:id="rId28"/>
    <p:sldId id="274" r:id="rId29"/>
    <p:sldId id="289" r:id="rId30"/>
    <p:sldId id="288"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a:srgbClr val="FBB031"/>
    <a:srgbClr val="E32726"/>
    <a:srgbClr val="D60057"/>
    <a:srgbClr val="8B857B"/>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75"/>
    <p:restoredTop sz="94647"/>
  </p:normalViewPr>
  <p:slideViewPr>
    <p:cSldViewPr snapToGrid="0" snapToObjects="1" showGuides="1">
      <p:cViewPr varScale="1">
        <p:scale>
          <a:sx n="101" d="100"/>
          <a:sy n="101" d="100"/>
        </p:scale>
        <p:origin x="1248" y="108"/>
      </p:cViewPr>
      <p:guideLst>
        <p:guide orient="horz" pos="411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ACE1-0839-DD4E-8A8D-815B08AED9A4}"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58301-8E47-694C-884E-80E9D5260CC5}" type="slidenum">
              <a:rPr lang="en-US" smtClean="0"/>
              <a:t>‹#›</a:t>
            </a:fld>
            <a:endParaRPr lang="en-US"/>
          </a:p>
        </p:txBody>
      </p:sp>
    </p:spTree>
    <p:extLst>
      <p:ext uri="{BB962C8B-B14F-4D97-AF65-F5344CB8AC3E}">
        <p14:creationId xmlns:p14="http://schemas.microsoft.com/office/powerpoint/2010/main" val="213792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p:nvPr>
        </p:nvSpPr>
        <p:spPr>
          <a:xfrm>
            <a:off x="647178" y="720246"/>
            <a:ext cx="9144000" cy="2345043"/>
          </a:xfrm>
          <a:prstGeom prst="rect">
            <a:avLst/>
          </a:prstGeom>
        </p:spPr>
        <p:txBody>
          <a:bodyPr anchor="b">
            <a:normAutofit/>
          </a:bodyPr>
          <a:lstStyle>
            <a:lvl1pPr algn="l">
              <a:lnSpc>
                <a:spcPts val="5600"/>
              </a:lnSpc>
              <a:defRPr sz="5400" b="1">
                <a:solidFill>
                  <a:schemeClr val="bg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p:nvPr>
        </p:nvSpPr>
        <p:spPr>
          <a:xfrm>
            <a:off x="647178" y="3080490"/>
            <a:ext cx="9144000" cy="1065625"/>
          </a:xfrm>
          <a:prstGeom prst="rect">
            <a:avLst/>
          </a:prstGeom>
        </p:spPr>
        <p:txBody>
          <a:bodyPr/>
          <a:lstStyle>
            <a:lvl1pPr marL="0" indent="0" algn="l">
              <a:lnSpc>
                <a:spcPts val="2600"/>
              </a:lnSpc>
              <a:spcBef>
                <a:spcPts val="0"/>
              </a:spcBef>
              <a:buNone/>
              <a:defRPr sz="2400" b="1">
                <a:solidFill>
                  <a:srgbClr val="FFC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647178" y="4158641"/>
            <a:ext cx="6586603" cy="1863703"/>
          </a:xfrm>
          <a:prstGeom prst="rect">
            <a:avLst/>
          </a:prstGeom>
        </p:spPr>
        <p:txBody>
          <a:bodyPr anchor="b" anchorCtr="0">
            <a:noAutofit/>
          </a:bodyPr>
          <a:lstStyle>
            <a:lvl1pPr marL="0" indent="0">
              <a:lnSpc>
                <a:spcPts val="2000"/>
              </a:lnSpc>
              <a:spcBef>
                <a:spcPts val="0"/>
              </a:spcBef>
              <a:buNone/>
              <a:defRPr sz="1800">
                <a:solidFill>
                  <a:schemeClr val="bg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p>
        </p:txBody>
      </p:sp>
      <p:sp>
        <p:nvSpPr>
          <p:cNvPr id="12" name="Text Placeholder 11">
            <a:extLst>
              <a:ext uri="{FF2B5EF4-FFF2-40B4-BE49-F238E27FC236}">
                <a16:creationId xmlns:a16="http://schemas.microsoft.com/office/drawing/2014/main" id="{65E4B113-E638-B640-8F48-252058659E0B}"/>
              </a:ext>
            </a:extLst>
          </p:cNvPr>
          <p:cNvSpPr>
            <a:spLocks noGrp="1"/>
          </p:cNvSpPr>
          <p:nvPr>
            <p:ph type="body" sz="quarter" idx="11" hasCustomPrompt="1"/>
          </p:nvPr>
        </p:nvSpPr>
        <p:spPr>
          <a:xfrm>
            <a:off x="647700" y="6022975"/>
            <a:ext cx="6586081" cy="521874"/>
          </a:xfrm>
          <a:prstGeom prst="rect">
            <a:avLst/>
          </a:prstGeom>
        </p:spPr>
        <p:txBody>
          <a:bodyPr>
            <a:normAutofit/>
          </a:bodyPr>
          <a:lstStyle>
            <a:lvl1pPr marL="0" indent="0">
              <a:spcBef>
                <a:spcPts val="0"/>
              </a:spcBef>
              <a:buNone/>
              <a:defRPr sz="1400" b="1">
                <a:solidFill>
                  <a:srgbClr val="FFCD00"/>
                </a:solidFill>
              </a:defRPr>
            </a:lvl1pPr>
          </a:lstStyle>
          <a:p>
            <a:pPr lvl="0"/>
            <a:r>
              <a:rPr lang="en-US" dirty="0"/>
              <a:t>Click to add date</a:t>
            </a:r>
          </a:p>
        </p:txBody>
      </p:sp>
    </p:spTree>
    <p:extLst>
      <p:ext uri="{BB962C8B-B14F-4D97-AF65-F5344CB8AC3E}">
        <p14:creationId xmlns:p14="http://schemas.microsoft.com/office/powerpoint/2010/main" val="3980296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32D7-DB76-2847-ADA0-EE213BEBB022}"/>
              </a:ext>
            </a:extLst>
          </p:cNvPr>
          <p:cNvSpPr>
            <a:spLocks noGrp="1"/>
          </p:cNvSpPr>
          <p:nvPr>
            <p:ph type="title"/>
          </p:nvPr>
        </p:nvSpPr>
        <p:spPr>
          <a:xfrm>
            <a:off x="562628" y="43841"/>
            <a:ext cx="10515600" cy="1033398"/>
          </a:xfrm>
          <a:prstGeom prst="rect">
            <a:avLst/>
          </a:prstGeom>
        </p:spPr>
        <p:txBody>
          <a:bodyPr anchor="ctr" anchorCtr="0">
            <a:normAutofit/>
          </a:bodyPr>
          <a:lstStyle>
            <a:lvl1pPr>
              <a:lnSpc>
                <a:spcPts val="3800"/>
              </a:lnSpc>
              <a:defRPr sz="3600" b="1">
                <a:solidFill>
                  <a:schemeClr val="bg1"/>
                </a:solidFill>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p:nvPr>
        </p:nvSpPr>
        <p:spPr>
          <a:xfrm>
            <a:off x="562628" y="1537526"/>
            <a:ext cx="10515600" cy="4351338"/>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255740" y="6362004"/>
            <a:ext cx="2743200" cy="365125"/>
          </a:xfrm>
          <a:prstGeom prst="rect">
            <a:avLst/>
          </a:prstGeom>
        </p:spPr>
        <p:txBody>
          <a:bodyPr/>
          <a:lstStyle>
            <a:lvl1pPr>
              <a:defRPr sz="1000"/>
            </a:lvl1pPr>
          </a:lstStyle>
          <a:p>
            <a:fld id="{5C35FCF4-C3EF-BD43-82E0-05BC237DAD2A}" type="slidenum">
              <a:rPr lang="en-US" smtClean="0"/>
              <a:pPr/>
              <a:t>‹#›</a:t>
            </a:fld>
            <a:endParaRPr lang="en-US" dirty="0"/>
          </a:p>
        </p:txBody>
      </p:sp>
    </p:spTree>
    <p:extLst>
      <p:ext uri="{BB962C8B-B14F-4D97-AF65-F5344CB8AC3E}">
        <p14:creationId xmlns:p14="http://schemas.microsoft.com/office/powerpoint/2010/main" val="388144403"/>
      </p:ext>
    </p:extLst>
  </p:cSld>
  <p:clrMapOvr>
    <a:masterClrMapping/>
  </p:clrMapOvr>
  <p:extLst>
    <p:ext uri="{DCECCB84-F9BA-43D5-87BE-67443E8EF086}">
      <p15:sldGuideLst xmlns:p15="http://schemas.microsoft.com/office/powerpoint/2012/main">
        <p15:guide id="1" orient="horz" pos="411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933864" y="1773021"/>
            <a:ext cx="3938587" cy="3938587"/>
          </a:xfrm>
          <a:prstGeom prst="rect">
            <a:avLst/>
          </a:prstGeom>
        </p:spPr>
        <p:txBody>
          <a:bodyPr/>
          <a:lstStyle>
            <a:lvl1pPr marL="0" indent="0">
              <a:buNone/>
              <a:defRPr/>
            </a:lvl1pPr>
          </a:lstStyle>
          <a:p>
            <a:r>
              <a:rPr lang="en-US"/>
              <a:t>Click icon to add picture</a:t>
            </a:r>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5347569" y="1773021"/>
            <a:ext cx="6013537" cy="3938587"/>
          </a:xfrm>
          <a:prstGeom prst="rect">
            <a:avLst/>
          </a:prstGeom>
        </p:spPr>
        <p:txBody>
          <a:bodyPr/>
          <a:lstStyle>
            <a:lvl1pPr>
              <a:buClr>
                <a:schemeClr val="accent1"/>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a:extLst>
              <a:ext uri="{FF2B5EF4-FFF2-40B4-BE49-F238E27FC236}">
                <a16:creationId xmlns:a16="http://schemas.microsoft.com/office/drawing/2014/main" id="{517A63FE-DB6D-1241-BC57-CEC263957D1B}"/>
              </a:ext>
            </a:extLst>
          </p:cNvPr>
          <p:cNvSpPr>
            <a:spLocks noGrp="1"/>
          </p:cNvSpPr>
          <p:nvPr>
            <p:ph type="title"/>
          </p:nvPr>
        </p:nvSpPr>
        <p:spPr>
          <a:xfrm>
            <a:off x="562628" y="43841"/>
            <a:ext cx="10515600" cy="1033398"/>
          </a:xfrm>
          <a:prstGeom prst="rect">
            <a:avLst/>
          </a:prstGeom>
        </p:spPr>
        <p:txBody>
          <a:bodyPr anchor="ctr" anchorCtr="0">
            <a:normAutofit/>
          </a:bodyPr>
          <a:lstStyle>
            <a:lvl1pPr>
              <a:lnSpc>
                <a:spcPts val="3800"/>
              </a:lnSpc>
              <a:defRPr sz="3600" b="1">
                <a:solidFill>
                  <a:schemeClr val="bg1"/>
                </a:solidFill>
                <a:latin typeface="+mn-lt"/>
              </a:defRPr>
            </a:lvl1pPr>
          </a:lstStyle>
          <a:p>
            <a:r>
              <a:rPr lang="en-US"/>
              <a:t>Click to edit Master title style</a:t>
            </a:r>
            <a:endParaRPr lang="en-US" dirty="0"/>
          </a:p>
        </p:txBody>
      </p:sp>
      <p:sp>
        <p:nvSpPr>
          <p:cNvPr id="14" name="Slide Number Placeholder 5">
            <a:extLst>
              <a:ext uri="{FF2B5EF4-FFF2-40B4-BE49-F238E27FC236}">
                <a16:creationId xmlns:a16="http://schemas.microsoft.com/office/drawing/2014/main" id="{ED717515-6E81-0242-9075-57E188FF7174}"/>
              </a:ext>
            </a:extLst>
          </p:cNvPr>
          <p:cNvSpPr>
            <a:spLocks noGrp="1"/>
          </p:cNvSpPr>
          <p:nvPr>
            <p:ph type="sldNum" sz="quarter" idx="12"/>
          </p:nvPr>
        </p:nvSpPr>
        <p:spPr>
          <a:xfrm>
            <a:off x="255740" y="6362004"/>
            <a:ext cx="2743200" cy="365125"/>
          </a:xfrm>
          <a:prstGeom prst="rect">
            <a:avLst/>
          </a:prstGeom>
        </p:spPr>
        <p:txBody>
          <a:bodyPr/>
          <a:lstStyle>
            <a:lvl1pPr>
              <a:defRPr sz="1000"/>
            </a:lvl1pPr>
          </a:lstStyle>
          <a:p>
            <a:fld id="{5C35FCF4-C3EF-BD43-82E0-05BC237DAD2A}" type="slidenum">
              <a:rPr lang="en-US" smtClean="0"/>
              <a:pPr/>
              <a:t>‹#›</a:t>
            </a:fld>
            <a:endParaRPr lang="en-US" dirty="0"/>
          </a:p>
        </p:txBody>
      </p:sp>
    </p:spTree>
    <p:extLst>
      <p:ext uri="{BB962C8B-B14F-4D97-AF65-F5344CB8AC3E}">
        <p14:creationId xmlns:p14="http://schemas.microsoft.com/office/powerpoint/2010/main" val="219073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933864" y="1655241"/>
            <a:ext cx="3982602" cy="2222782"/>
          </a:xfrm>
          <a:prstGeom prst="rect">
            <a:avLst/>
          </a:prstGeom>
        </p:spPr>
        <p:txBody>
          <a:bodyPr/>
          <a:lstStyle>
            <a:lvl1pPr marL="0" indent="0">
              <a:buNone/>
              <a:defRPr/>
            </a:lvl1pPr>
          </a:lstStyle>
          <a:p>
            <a:r>
              <a:rPr lang="en-US"/>
              <a:t>Click icon to add picture</a:t>
            </a:r>
            <a:endParaRPr lang="en-US" dirty="0"/>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933864"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a:extLst>
              <a:ext uri="{FF2B5EF4-FFF2-40B4-BE49-F238E27FC236}">
                <a16:creationId xmlns:a16="http://schemas.microsoft.com/office/drawing/2014/main" id="{517A63FE-DB6D-1241-BC57-CEC263957D1B}"/>
              </a:ext>
            </a:extLst>
          </p:cNvPr>
          <p:cNvSpPr>
            <a:spLocks noGrp="1"/>
          </p:cNvSpPr>
          <p:nvPr>
            <p:ph type="title"/>
          </p:nvPr>
        </p:nvSpPr>
        <p:spPr>
          <a:xfrm>
            <a:off x="562628" y="43841"/>
            <a:ext cx="10515600" cy="1033398"/>
          </a:xfrm>
          <a:prstGeom prst="rect">
            <a:avLst/>
          </a:prstGeom>
        </p:spPr>
        <p:txBody>
          <a:bodyPr anchor="ctr" anchorCtr="0">
            <a:normAutofit/>
          </a:bodyPr>
          <a:lstStyle>
            <a:lvl1pPr>
              <a:lnSpc>
                <a:spcPts val="3800"/>
              </a:lnSpc>
              <a:defRPr sz="3600" b="1">
                <a:solidFill>
                  <a:schemeClr val="bg1"/>
                </a:solidFill>
                <a:latin typeface="+mn-lt"/>
              </a:defRPr>
            </a:lvl1pPr>
          </a:lstStyle>
          <a:p>
            <a:r>
              <a:rPr lang="en-US"/>
              <a:t>Click to edit Master title style</a:t>
            </a:r>
            <a:endParaRPr lang="en-US" dirty="0"/>
          </a:p>
        </p:txBody>
      </p:sp>
      <p:sp>
        <p:nvSpPr>
          <p:cNvPr id="14" name="Slide Number Placeholder 5">
            <a:extLst>
              <a:ext uri="{FF2B5EF4-FFF2-40B4-BE49-F238E27FC236}">
                <a16:creationId xmlns:a16="http://schemas.microsoft.com/office/drawing/2014/main" id="{ED717515-6E81-0242-9075-57E188FF7174}"/>
              </a:ext>
            </a:extLst>
          </p:cNvPr>
          <p:cNvSpPr>
            <a:spLocks noGrp="1"/>
          </p:cNvSpPr>
          <p:nvPr>
            <p:ph type="sldNum" sz="quarter" idx="12"/>
          </p:nvPr>
        </p:nvSpPr>
        <p:spPr>
          <a:xfrm>
            <a:off x="255740" y="6362004"/>
            <a:ext cx="2743200" cy="365125"/>
          </a:xfrm>
          <a:prstGeom prst="rect">
            <a:avLst/>
          </a:prstGeom>
        </p:spPr>
        <p:txBody>
          <a:bodyPr/>
          <a:lstStyle>
            <a:lvl1pPr>
              <a:defRPr sz="1000"/>
            </a:lvl1pPr>
          </a:lstStyle>
          <a:p>
            <a:fld id="{5C35FCF4-C3EF-BD43-82E0-05BC237DAD2A}" type="slidenum">
              <a:rPr lang="en-US" smtClean="0"/>
              <a:pPr/>
              <a:t>‹#›</a:t>
            </a:fld>
            <a:endParaRPr lang="en-US" dirty="0"/>
          </a:p>
        </p:txBody>
      </p:sp>
      <p:sp>
        <p:nvSpPr>
          <p:cNvPr id="6" name="Picture Placeholder 7">
            <a:extLst>
              <a:ext uri="{FF2B5EF4-FFF2-40B4-BE49-F238E27FC236}">
                <a16:creationId xmlns:a16="http://schemas.microsoft.com/office/drawing/2014/main" id="{873EC9B2-3D79-EB42-BD2D-94A59CE5C329}"/>
              </a:ext>
            </a:extLst>
          </p:cNvPr>
          <p:cNvSpPr>
            <a:spLocks noGrp="1"/>
          </p:cNvSpPr>
          <p:nvPr>
            <p:ph type="pic" sz="quarter" idx="14"/>
          </p:nvPr>
        </p:nvSpPr>
        <p:spPr>
          <a:xfrm>
            <a:off x="7240719" y="1655241"/>
            <a:ext cx="3982602" cy="2222782"/>
          </a:xfrm>
          <a:prstGeom prst="rect">
            <a:avLst/>
          </a:prstGeom>
        </p:spPr>
        <p:txBody>
          <a:bodyPr/>
          <a:lstStyle>
            <a:lvl1pPr marL="0" indent="0">
              <a:buNone/>
              <a:defRPr/>
            </a:lvl1pPr>
          </a:lstStyle>
          <a:p>
            <a:r>
              <a:rPr lang="en-US"/>
              <a:t>Click icon to add picture</a:t>
            </a:r>
          </a:p>
        </p:txBody>
      </p:sp>
      <p:cxnSp>
        <p:nvCxnSpPr>
          <p:cNvPr id="3" name="Straight Connector 2">
            <a:extLst>
              <a:ext uri="{FF2B5EF4-FFF2-40B4-BE49-F238E27FC236}">
                <a16:creationId xmlns:a16="http://schemas.microsoft.com/office/drawing/2014/main" id="{B1D7853A-8D09-4041-8FD1-E58DBA8A7F0F}"/>
              </a:ext>
            </a:extLst>
          </p:cNvPr>
          <p:cNvCxnSpPr/>
          <p:nvPr userDrawn="1"/>
        </p:nvCxnSpPr>
        <p:spPr>
          <a:xfrm>
            <a:off x="6096000" y="1551313"/>
            <a:ext cx="0" cy="4653420"/>
          </a:xfrm>
          <a:prstGeom prst="line">
            <a:avLst/>
          </a:prstGeom>
        </p:spPr>
        <p:style>
          <a:lnRef idx="1">
            <a:schemeClr val="accent2"/>
          </a:lnRef>
          <a:fillRef idx="0">
            <a:schemeClr val="accent2"/>
          </a:fillRef>
          <a:effectRef idx="0">
            <a:schemeClr val="accent2"/>
          </a:effectRef>
          <a:fontRef idx="minor">
            <a:schemeClr val="tx1"/>
          </a:fontRef>
        </p:style>
      </p:cxnSp>
      <p:sp>
        <p:nvSpPr>
          <p:cNvPr id="13" name="Content Placeholder 2">
            <a:extLst>
              <a:ext uri="{FF2B5EF4-FFF2-40B4-BE49-F238E27FC236}">
                <a16:creationId xmlns:a16="http://schemas.microsoft.com/office/drawing/2014/main" id="{AEF50DEA-27DF-7C4E-AD5F-60F66ED518A4}"/>
              </a:ext>
            </a:extLst>
          </p:cNvPr>
          <p:cNvSpPr>
            <a:spLocks noGrp="1"/>
          </p:cNvSpPr>
          <p:nvPr>
            <p:ph idx="15"/>
          </p:nvPr>
        </p:nvSpPr>
        <p:spPr>
          <a:xfrm>
            <a:off x="7240719"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388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tem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1095375" y="582460"/>
            <a:ext cx="8317935" cy="5668028"/>
          </a:xfrm>
          <a:prstGeom prst="rect">
            <a:avLst/>
          </a:prstGeom>
        </p:spPr>
        <p:txBody>
          <a:bodyPr anchor="ctr" anchorCtr="0"/>
          <a:lstStyle>
            <a:lvl1pPr marL="0" indent="0">
              <a:lnSpc>
                <a:spcPts val="6200"/>
              </a:lnSpc>
              <a:spcBef>
                <a:spcPts val="0"/>
              </a:spcBef>
              <a:buNone/>
              <a:defRPr sz="6000" b="1">
                <a:solidFill>
                  <a:schemeClr val="bg1"/>
                </a:solidFill>
                <a:latin typeface="+mn-lt"/>
              </a:defRPr>
            </a:lvl1pPr>
          </a:lstStyle>
          <a:p>
            <a:pPr lvl="0"/>
            <a:r>
              <a:rPr lang="en-US" dirty="0"/>
              <a:t>This slide is for one big, bold statement. Bullet points can’t compete! </a:t>
            </a:r>
          </a:p>
        </p:txBody>
      </p:sp>
    </p:spTree>
    <p:extLst>
      <p:ext uri="{BB962C8B-B14F-4D97-AF65-F5344CB8AC3E}">
        <p14:creationId xmlns:p14="http://schemas.microsoft.com/office/powerpoint/2010/main" val="3997480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hasCustomPrompt="1"/>
          </p:nvPr>
        </p:nvSpPr>
        <p:spPr>
          <a:xfrm>
            <a:off x="647178" y="720246"/>
            <a:ext cx="9144000" cy="2345043"/>
          </a:xfrm>
          <a:prstGeom prst="rect">
            <a:avLst/>
          </a:prstGeom>
        </p:spPr>
        <p:txBody>
          <a:bodyPr anchor="b">
            <a:normAutofit/>
          </a:bodyPr>
          <a:lstStyle>
            <a:lvl1pPr algn="l">
              <a:lnSpc>
                <a:spcPts val="3800"/>
              </a:lnSpc>
              <a:defRPr sz="3600" b="1">
                <a:solidFill>
                  <a:schemeClr val="bg1"/>
                </a:solidFill>
                <a:latin typeface="+mn-lt"/>
              </a:defRPr>
            </a:lvl1pPr>
          </a:lstStyle>
          <a:p>
            <a:r>
              <a:rPr lang="en-US" dirty="0"/>
              <a:t>Thank you for attending! </a:t>
            </a:r>
            <a:br>
              <a:rPr lang="en-US" dirty="0"/>
            </a:br>
            <a:r>
              <a:rPr lang="en-US" dirty="0"/>
              <a:t>and/or other concluding message</a:t>
            </a:r>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hasCustomPrompt="1"/>
          </p:nvPr>
        </p:nvSpPr>
        <p:spPr>
          <a:xfrm>
            <a:off x="647178" y="3080490"/>
            <a:ext cx="9144000" cy="1065625"/>
          </a:xfrm>
          <a:prstGeom prst="rect">
            <a:avLst/>
          </a:prstGeom>
        </p:spPr>
        <p:txBody>
          <a:bodyPr/>
          <a:lstStyle>
            <a:lvl1pPr marL="0" indent="0" algn="l">
              <a:lnSpc>
                <a:spcPts val="2600"/>
              </a:lnSpc>
              <a:spcBef>
                <a:spcPts val="0"/>
              </a:spcBef>
              <a:buNone/>
              <a:defRPr sz="2400" b="1">
                <a:solidFill>
                  <a:srgbClr val="FFC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For more information go to </a:t>
            </a:r>
            <a:r>
              <a:rPr lang="en-US" dirty="0" err="1"/>
              <a:t>ucalgary.ca</a:t>
            </a:r>
            <a:r>
              <a:rPr lang="en-US" dirty="0"/>
              <a:t>/</a:t>
            </a:r>
            <a:r>
              <a:rPr lang="en-US" dirty="0" err="1"/>
              <a:t>webaddress</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647178" y="4158641"/>
            <a:ext cx="6586603" cy="1863703"/>
          </a:xfrm>
          <a:prstGeom prst="rect">
            <a:avLst/>
          </a:prstGeom>
        </p:spPr>
        <p:txBody>
          <a:bodyPr anchor="b" anchorCtr="0">
            <a:noAutofit/>
          </a:bodyPr>
          <a:lstStyle>
            <a:lvl1pPr marL="0" indent="0">
              <a:lnSpc>
                <a:spcPts val="2000"/>
              </a:lnSpc>
              <a:spcBef>
                <a:spcPts val="0"/>
              </a:spcBef>
              <a:buNone/>
              <a:defRPr sz="1800" b="0">
                <a:solidFill>
                  <a:schemeClr val="bg1"/>
                </a:solidFill>
              </a:defRPr>
            </a:lvl1pPr>
          </a:lstStyle>
          <a:p>
            <a:pPr lvl="0"/>
            <a:r>
              <a:rPr lang="en-US" dirty="0"/>
              <a:t>Presenter’s Name</a:t>
            </a:r>
            <a:br>
              <a:rPr lang="en-US" dirty="0"/>
            </a:br>
            <a:r>
              <a:rPr lang="en-US" dirty="0" err="1"/>
              <a:t>presentersemail@ucalgary.ca</a:t>
            </a:r>
            <a:br>
              <a:rPr lang="en-US" dirty="0"/>
            </a:br>
            <a:r>
              <a:rPr lang="en-US" dirty="0"/>
              <a:t>Phone number / Twitter handle / additional contact info</a:t>
            </a:r>
          </a:p>
        </p:txBody>
      </p:sp>
    </p:spTree>
    <p:extLst>
      <p:ext uri="{BB962C8B-B14F-4D97-AF65-F5344CB8AC3E}">
        <p14:creationId xmlns:p14="http://schemas.microsoft.com/office/powerpoint/2010/main" val="179591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83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4" r:id="rId5"/>
    <p:sldLayoutId id="2147483657"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Info Slide for Group</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sz="2000" dirty="0"/>
              <a:t>On avg, each person should speak for ~2min, aiming for 10-12min presentation</a:t>
            </a:r>
          </a:p>
          <a:p>
            <a:r>
              <a:rPr lang="en-US" sz="2000" dirty="0"/>
              <a:t>There’s 25 slides with titles. This may be too many to appropriately manage time. I’ve put section timing on each section. If you go over this, feel free to reduce the information in the section to fit. Each need </a:t>
            </a:r>
            <a:r>
              <a:rPr lang="en-US" sz="2000"/>
              <a:t>to contribute ~3-4 slides</a:t>
            </a:r>
            <a:endParaRPr lang="en-US" sz="2000" dirty="0"/>
          </a:p>
          <a:p>
            <a:r>
              <a:rPr lang="en-US" sz="2000" dirty="0"/>
              <a:t>Group A: Jose, Peter, Mouri</a:t>
            </a:r>
          </a:p>
          <a:p>
            <a:r>
              <a:rPr lang="en-US" sz="2000" dirty="0"/>
              <a:t>Group B: Austyn, Michael, Louis</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a:t>
            </a:fld>
            <a:endParaRPr lang="en-US" dirty="0"/>
          </a:p>
        </p:txBody>
      </p:sp>
    </p:spTree>
    <p:extLst>
      <p:ext uri="{BB962C8B-B14F-4D97-AF65-F5344CB8AC3E}">
        <p14:creationId xmlns:p14="http://schemas.microsoft.com/office/powerpoint/2010/main" val="167039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 Presentation Overview</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dirty="0"/>
              <a:t>Brief (~30s) overview of what’s involved in this</a:t>
            </a:r>
          </a:p>
          <a:p>
            <a:pPr lvl="1"/>
            <a:r>
              <a:rPr lang="en-US" dirty="0"/>
              <a:t>Literature review</a:t>
            </a:r>
          </a:p>
          <a:p>
            <a:pPr lvl="1"/>
            <a:r>
              <a:rPr lang="en-US" dirty="0"/>
              <a:t>Methodology including: ~~~~</a:t>
            </a:r>
          </a:p>
          <a:p>
            <a:pPr lvl="1"/>
            <a:r>
              <a:rPr lang="en-US" dirty="0"/>
              <a:t>Results and comparison to benchmark models</a:t>
            </a:r>
          </a:p>
          <a:p>
            <a:pPr lvl="1"/>
            <a:r>
              <a:rPr lang="en-US" dirty="0"/>
              <a:t>Conclusion and future work</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10</a:t>
            </a:fld>
            <a:endParaRPr lang="en-US" dirty="0"/>
          </a:p>
        </p:txBody>
      </p:sp>
    </p:spTree>
    <p:extLst>
      <p:ext uri="{BB962C8B-B14F-4D97-AF65-F5344CB8AC3E}">
        <p14:creationId xmlns:p14="http://schemas.microsoft.com/office/powerpoint/2010/main" val="973221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II. Literature Review</a:t>
            </a:r>
          </a:p>
        </p:txBody>
      </p:sp>
    </p:spTree>
    <p:extLst>
      <p:ext uri="{BB962C8B-B14F-4D97-AF65-F5344CB8AC3E}">
        <p14:creationId xmlns:p14="http://schemas.microsoft.com/office/powerpoint/2010/main" val="371854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fontScale="90000"/>
          </a:bodyPr>
          <a:lstStyle/>
          <a:p>
            <a:r>
              <a:rPr lang="en-US" dirty="0"/>
              <a:t>II. Graph Convolutional Networks and their Applications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12</a:t>
            </a:fld>
            <a:endParaRPr lang="en-US" dirty="0"/>
          </a:p>
        </p:txBody>
      </p:sp>
    </p:spTree>
    <p:extLst>
      <p:ext uri="{BB962C8B-B14F-4D97-AF65-F5344CB8AC3E}">
        <p14:creationId xmlns:p14="http://schemas.microsoft.com/office/powerpoint/2010/main" val="3188449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II. Gated Recurrent Units and their Applications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13</a:t>
            </a:fld>
            <a:endParaRPr lang="en-US" dirty="0"/>
          </a:p>
        </p:txBody>
      </p:sp>
    </p:spTree>
    <p:extLst>
      <p:ext uri="{BB962C8B-B14F-4D97-AF65-F5344CB8AC3E}">
        <p14:creationId xmlns:p14="http://schemas.microsoft.com/office/powerpoint/2010/main" val="197418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fontScale="90000"/>
          </a:bodyPr>
          <a:lstStyle/>
          <a:p>
            <a:r>
              <a:rPr lang="en-US" dirty="0"/>
              <a:t>II. Previous Wind Speed Prediction using Machine Learning</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dirty="0"/>
              <a:t>Be sure to include benchmark MAE, MAPE values here to reference in results</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14</a:t>
            </a:fld>
            <a:endParaRPr lang="en-US" dirty="0"/>
          </a:p>
        </p:txBody>
      </p:sp>
    </p:spTree>
    <p:extLst>
      <p:ext uri="{BB962C8B-B14F-4D97-AF65-F5344CB8AC3E}">
        <p14:creationId xmlns:p14="http://schemas.microsoft.com/office/powerpoint/2010/main" val="269219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III. Methodology</a:t>
            </a:r>
          </a:p>
        </p:txBody>
      </p:sp>
    </p:spTree>
    <p:extLst>
      <p:ext uri="{BB962C8B-B14F-4D97-AF65-F5344CB8AC3E}">
        <p14:creationId xmlns:p14="http://schemas.microsoft.com/office/powerpoint/2010/main" val="3046180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III. Description of Data</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16</a:t>
            </a:fld>
            <a:endParaRPr lang="en-US" dirty="0"/>
          </a:p>
        </p:txBody>
      </p:sp>
      <p:pic>
        <p:nvPicPr>
          <p:cNvPr id="6" name="Picture 5">
            <a:extLst>
              <a:ext uri="{FF2B5EF4-FFF2-40B4-BE49-F238E27FC236}">
                <a16:creationId xmlns:a16="http://schemas.microsoft.com/office/drawing/2014/main" id="{6E07FB21-C554-53BD-1EE9-C55DFC4FB501}"/>
              </a:ext>
            </a:extLst>
          </p:cNvPr>
          <p:cNvPicPr>
            <a:picLocks noChangeAspect="1"/>
          </p:cNvPicPr>
          <p:nvPr/>
        </p:nvPicPr>
        <p:blipFill>
          <a:blip r:embed="rId2"/>
          <a:stretch>
            <a:fillRect/>
          </a:stretch>
        </p:blipFill>
        <p:spPr>
          <a:xfrm>
            <a:off x="1819522" y="1500326"/>
            <a:ext cx="8552955" cy="4797882"/>
          </a:xfrm>
          <a:prstGeom prst="rect">
            <a:avLst/>
          </a:prstGeom>
        </p:spPr>
      </p:pic>
    </p:spTree>
    <p:extLst>
      <p:ext uri="{BB962C8B-B14F-4D97-AF65-F5344CB8AC3E}">
        <p14:creationId xmlns:p14="http://schemas.microsoft.com/office/powerpoint/2010/main" val="1309302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III. Description of Data</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17</a:t>
            </a:fld>
            <a:endParaRPr lang="en-US" dirty="0"/>
          </a:p>
        </p:txBody>
      </p:sp>
    </p:spTree>
    <p:extLst>
      <p:ext uri="{BB962C8B-B14F-4D97-AF65-F5344CB8AC3E}">
        <p14:creationId xmlns:p14="http://schemas.microsoft.com/office/powerpoint/2010/main" val="412090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III. Preprocessing Steps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18</a:t>
            </a:fld>
            <a:endParaRPr lang="en-US" dirty="0"/>
          </a:p>
        </p:txBody>
      </p:sp>
    </p:spTree>
    <p:extLst>
      <p:ext uri="{BB962C8B-B14F-4D97-AF65-F5344CB8AC3E}">
        <p14:creationId xmlns:p14="http://schemas.microsoft.com/office/powerpoint/2010/main" val="1132359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III. Proposed GCN-GRU Model</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19</a:t>
            </a:fld>
            <a:endParaRPr lang="en-US" dirty="0"/>
          </a:p>
        </p:txBody>
      </p:sp>
    </p:spTree>
    <p:extLst>
      <p:ext uri="{BB962C8B-B14F-4D97-AF65-F5344CB8AC3E}">
        <p14:creationId xmlns:p14="http://schemas.microsoft.com/office/powerpoint/2010/main" val="3968393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pPr marL="571500" indent="-571500">
              <a:buFont typeface="+mj-lt"/>
              <a:buAutoNum type="romanUcPeriod"/>
            </a:pPr>
            <a:r>
              <a:rPr lang="en-US" sz="1800" dirty="0"/>
              <a:t>Introduction (~1 min, A)</a:t>
            </a:r>
          </a:p>
          <a:p>
            <a:pPr lvl="1"/>
            <a:r>
              <a:rPr lang="en-US" sz="1600" dirty="0"/>
              <a:t>Background and Motivation</a:t>
            </a:r>
          </a:p>
          <a:p>
            <a:pPr lvl="1"/>
            <a:r>
              <a:rPr lang="en-US" sz="1600" dirty="0"/>
              <a:t>Research Objectives</a:t>
            </a:r>
          </a:p>
          <a:p>
            <a:pPr lvl="1"/>
            <a:r>
              <a:rPr lang="en-US" sz="1600" dirty="0"/>
              <a:t>Presentation Overview</a:t>
            </a:r>
          </a:p>
          <a:p>
            <a:pPr marL="571500" indent="-571500">
              <a:buFont typeface="+mj-lt"/>
              <a:buAutoNum type="romanUcPeriod"/>
            </a:pPr>
            <a:r>
              <a:rPr lang="en-US" sz="1800" dirty="0"/>
              <a:t>Literature Review (~3 min, A)</a:t>
            </a:r>
          </a:p>
          <a:p>
            <a:pPr lvl="1"/>
            <a:r>
              <a:rPr lang="en-US" sz="1600" dirty="0"/>
              <a:t>Graph Convolutional Networks and their Applications</a:t>
            </a:r>
          </a:p>
          <a:p>
            <a:pPr lvl="1"/>
            <a:r>
              <a:rPr lang="en-US" sz="1600" dirty="0"/>
              <a:t>Gated Recurrent Units and their Applications</a:t>
            </a:r>
          </a:p>
          <a:p>
            <a:pPr lvl="1"/>
            <a:r>
              <a:rPr lang="en-US" sz="1600" dirty="0"/>
              <a:t>Previous Wind Speed Prediction using Machine Learning</a:t>
            </a:r>
          </a:p>
          <a:p>
            <a:pPr marL="571500" indent="-571500">
              <a:buFont typeface="+mj-lt"/>
              <a:buAutoNum type="romanUcPeriod"/>
            </a:pPr>
            <a:r>
              <a:rPr lang="en-US" sz="1800" dirty="0"/>
              <a:t>Methodology (~4 min, B)</a:t>
            </a:r>
          </a:p>
          <a:p>
            <a:pPr lvl="1"/>
            <a:r>
              <a:rPr lang="en-US" sz="1600" dirty="0"/>
              <a:t>Description of Data</a:t>
            </a:r>
          </a:p>
          <a:p>
            <a:pPr lvl="1"/>
            <a:r>
              <a:rPr lang="en-US" sz="1600" dirty="0"/>
              <a:t>Preprocessing Steps</a:t>
            </a:r>
          </a:p>
          <a:p>
            <a:pPr lvl="1"/>
            <a:r>
              <a:rPr lang="en-US" sz="1600" dirty="0"/>
              <a:t>Proposed GCN-GRU Model</a:t>
            </a:r>
          </a:p>
          <a:p>
            <a:pPr lvl="1"/>
            <a:r>
              <a:rPr lang="en-US" sz="1600" dirty="0"/>
              <a:t>Model Training and Validation</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a:t>
            </a:fld>
            <a:endParaRPr lang="en-US" dirty="0"/>
          </a:p>
        </p:txBody>
      </p:sp>
    </p:spTree>
    <p:extLst>
      <p:ext uri="{BB962C8B-B14F-4D97-AF65-F5344CB8AC3E}">
        <p14:creationId xmlns:p14="http://schemas.microsoft.com/office/powerpoint/2010/main" val="71509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III. Model Training and Validation</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20</a:t>
            </a:fld>
            <a:endParaRPr lang="en-US" dirty="0"/>
          </a:p>
        </p:txBody>
      </p:sp>
    </p:spTree>
    <p:extLst>
      <p:ext uri="{BB962C8B-B14F-4D97-AF65-F5344CB8AC3E}">
        <p14:creationId xmlns:p14="http://schemas.microsoft.com/office/powerpoint/2010/main" val="1692419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V. Results</a:t>
            </a:r>
          </a:p>
        </p:txBody>
      </p:sp>
    </p:spTree>
    <p:extLst>
      <p:ext uri="{BB962C8B-B14F-4D97-AF65-F5344CB8AC3E}">
        <p14:creationId xmlns:p14="http://schemas.microsoft.com/office/powerpoint/2010/main" val="2768865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V. Performance Evaluation of GCN-GRU Model</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22</a:t>
            </a:fld>
            <a:endParaRPr lang="en-US" dirty="0"/>
          </a:p>
        </p:txBody>
      </p:sp>
    </p:spTree>
    <p:extLst>
      <p:ext uri="{BB962C8B-B14F-4D97-AF65-F5344CB8AC3E}">
        <p14:creationId xmlns:p14="http://schemas.microsoft.com/office/powerpoint/2010/main" val="3668115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V. Comparison to related Works</a:t>
            </a:r>
          </a:p>
        </p:txBody>
      </p:sp>
      <p:graphicFrame>
        <p:nvGraphicFramePr>
          <p:cNvPr id="5" name="Table 5">
            <a:extLst>
              <a:ext uri="{FF2B5EF4-FFF2-40B4-BE49-F238E27FC236}">
                <a16:creationId xmlns:a16="http://schemas.microsoft.com/office/drawing/2014/main" id="{FFA08370-E1F5-A2C8-68AF-CB2AC5F90A59}"/>
              </a:ext>
            </a:extLst>
          </p:cNvPr>
          <p:cNvGraphicFramePr>
            <a:graphicFrameLocks noGrp="1"/>
          </p:cNvGraphicFramePr>
          <p:nvPr>
            <p:ph idx="1"/>
            <p:extLst>
              <p:ext uri="{D42A27DB-BD31-4B8C-83A1-F6EECF244321}">
                <p14:modId xmlns:p14="http://schemas.microsoft.com/office/powerpoint/2010/main" val="2021167223"/>
              </p:ext>
            </p:extLst>
          </p:nvPr>
        </p:nvGraphicFramePr>
        <p:xfrm>
          <a:off x="561975" y="1538288"/>
          <a:ext cx="10515596" cy="4815840"/>
        </p:xfrm>
        <a:graphic>
          <a:graphicData uri="http://schemas.openxmlformats.org/drawingml/2006/table">
            <a:tbl>
              <a:tblPr firstRow="1" bandRow="1">
                <a:tableStyleId>{5C22544A-7EE6-4342-B048-85BDC9FD1C3A}</a:tableStyleId>
              </a:tblPr>
              <a:tblGrid>
                <a:gridCol w="5200650">
                  <a:extLst>
                    <a:ext uri="{9D8B030D-6E8A-4147-A177-3AD203B41FA5}">
                      <a16:colId xmlns:a16="http://schemas.microsoft.com/office/drawing/2014/main" val="217356313"/>
                    </a:ext>
                  </a:extLst>
                </a:gridCol>
                <a:gridCol w="1028700">
                  <a:extLst>
                    <a:ext uri="{9D8B030D-6E8A-4147-A177-3AD203B41FA5}">
                      <a16:colId xmlns:a16="http://schemas.microsoft.com/office/drawing/2014/main" val="4264062161"/>
                    </a:ext>
                  </a:extLst>
                </a:gridCol>
                <a:gridCol w="1619250">
                  <a:extLst>
                    <a:ext uri="{9D8B030D-6E8A-4147-A177-3AD203B41FA5}">
                      <a16:colId xmlns:a16="http://schemas.microsoft.com/office/drawing/2014/main" val="586537698"/>
                    </a:ext>
                  </a:extLst>
                </a:gridCol>
                <a:gridCol w="923925">
                  <a:extLst>
                    <a:ext uri="{9D8B030D-6E8A-4147-A177-3AD203B41FA5}">
                      <a16:colId xmlns:a16="http://schemas.microsoft.com/office/drawing/2014/main" val="4052011559"/>
                    </a:ext>
                  </a:extLst>
                </a:gridCol>
                <a:gridCol w="1743071">
                  <a:extLst>
                    <a:ext uri="{9D8B030D-6E8A-4147-A177-3AD203B41FA5}">
                      <a16:colId xmlns:a16="http://schemas.microsoft.com/office/drawing/2014/main" val="1459183155"/>
                    </a:ext>
                  </a:extLst>
                </a:gridCol>
              </a:tblGrid>
              <a:tr h="370840">
                <a:tc>
                  <a:txBody>
                    <a:bodyPr/>
                    <a:lstStyle/>
                    <a:p>
                      <a:r>
                        <a:rPr lang="en-CA" dirty="0"/>
                        <a:t>Study Group</a:t>
                      </a:r>
                    </a:p>
                  </a:txBody>
                  <a:tcPr/>
                </a:tc>
                <a:tc>
                  <a:txBody>
                    <a:bodyPr/>
                    <a:lstStyle/>
                    <a:p>
                      <a:r>
                        <a:rPr lang="en-CA" dirty="0"/>
                        <a:t>RMSE</a:t>
                      </a:r>
                    </a:p>
                  </a:txBody>
                  <a:tcPr/>
                </a:tc>
                <a:tc>
                  <a:txBody>
                    <a:bodyPr/>
                    <a:lstStyle/>
                    <a:p>
                      <a:r>
                        <a:rPr lang="en-CA" dirty="0"/>
                        <a:t>RMSE (Large)</a:t>
                      </a:r>
                    </a:p>
                  </a:txBody>
                  <a:tcPr/>
                </a:tc>
                <a:tc>
                  <a:txBody>
                    <a:bodyPr/>
                    <a:lstStyle/>
                    <a:p>
                      <a:r>
                        <a:rPr lang="en-CA" dirty="0"/>
                        <a:t>MAE</a:t>
                      </a:r>
                    </a:p>
                  </a:txBody>
                  <a:tcPr/>
                </a:tc>
                <a:tc>
                  <a:txBody>
                    <a:bodyPr/>
                    <a:lstStyle/>
                    <a:p>
                      <a:r>
                        <a:rPr lang="en-CA" dirty="0"/>
                        <a:t>MAE (Large)</a:t>
                      </a:r>
                    </a:p>
                  </a:txBody>
                  <a:tcPr/>
                </a:tc>
                <a:extLst>
                  <a:ext uri="{0D108BD9-81ED-4DB2-BD59-A6C34878D82A}">
                    <a16:rowId xmlns:a16="http://schemas.microsoft.com/office/drawing/2014/main" val="3408188024"/>
                  </a:ext>
                </a:extLst>
              </a:tr>
              <a:tr h="370840">
                <a:tc>
                  <a:txBody>
                    <a:bodyPr/>
                    <a:lstStyle/>
                    <a:p>
                      <a:r>
                        <a:rPr lang="en-CA" dirty="0"/>
                        <a:t>Chen et al. – 1 hour forecast</a:t>
                      </a:r>
                    </a:p>
                  </a:txBody>
                  <a:tcPr/>
                </a:tc>
                <a:tc>
                  <a:txBody>
                    <a:bodyPr/>
                    <a:lstStyle/>
                    <a:p>
                      <a:r>
                        <a:rPr lang="en-CA" dirty="0"/>
                        <a:t>1.620</a:t>
                      </a:r>
                    </a:p>
                  </a:txBody>
                  <a:tcPr/>
                </a:tc>
                <a:tc>
                  <a:txBody>
                    <a:bodyPr/>
                    <a:lstStyle/>
                    <a:p>
                      <a:endParaRPr lang="en-CA" dirty="0"/>
                    </a:p>
                  </a:txBody>
                  <a:tcPr/>
                </a:tc>
                <a:tc>
                  <a:txBody>
                    <a:bodyPr/>
                    <a:lstStyle/>
                    <a:p>
                      <a:r>
                        <a:rPr lang="en-CA" dirty="0"/>
                        <a:t>1.538</a:t>
                      </a:r>
                    </a:p>
                  </a:txBody>
                  <a:tcPr/>
                </a:tc>
                <a:tc>
                  <a:txBody>
                    <a:bodyPr/>
                    <a:lstStyle/>
                    <a:p>
                      <a:endParaRPr lang="en-CA" dirty="0"/>
                    </a:p>
                  </a:txBody>
                  <a:tcPr/>
                </a:tc>
                <a:extLst>
                  <a:ext uri="{0D108BD9-81ED-4DB2-BD59-A6C34878D82A}">
                    <a16:rowId xmlns:a16="http://schemas.microsoft.com/office/drawing/2014/main" val="3050245343"/>
                  </a:ext>
                </a:extLst>
              </a:tr>
              <a:tr h="370840">
                <a:tc>
                  <a:txBody>
                    <a:bodyPr/>
                    <a:lstStyle/>
                    <a:p>
                      <a:r>
                        <a:rPr lang="en-CA" dirty="0"/>
                        <a:t>Chen et al. – 2 hour forecast</a:t>
                      </a:r>
                    </a:p>
                  </a:txBody>
                  <a:tcPr/>
                </a:tc>
                <a:tc>
                  <a:txBody>
                    <a:bodyPr/>
                    <a:lstStyle/>
                    <a:p>
                      <a:r>
                        <a:rPr lang="en-CA" dirty="0"/>
                        <a:t>1.867</a:t>
                      </a:r>
                    </a:p>
                  </a:txBody>
                  <a:tcPr/>
                </a:tc>
                <a:tc>
                  <a:txBody>
                    <a:bodyPr/>
                    <a:lstStyle/>
                    <a:p>
                      <a:endParaRPr lang="en-CA" dirty="0"/>
                    </a:p>
                  </a:txBody>
                  <a:tcPr/>
                </a:tc>
                <a:tc>
                  <a:txBody>
                    <a:bodyPr/>
                    <a:lstStyle/>
                    <a:p>
                      <a:r>
                        <a:rPr lang="en-CA" dirty="0"/>
                        <a:t>1.762</a:t>
                      </a:r>
                    </a:p>
                  </a:txBody>
                  <a:tcPr/>
                </a:tc>
                <a:tc>
                  <a:txBody>
                    <a:bodyPr/>
                    <a:lstStyle/>
                    <a:p>
                      <a:endParaRPr lang="en-CA" dirty="0"/>
                    </a:p>
                  </a:txBody>
                  <a:tcPr/>
                </a:tc>
                <a:extLst>
                  <a:ext uri="{0D108BD9-81ED-4DB2-BD59-A6C34878D82A}">
                    <a16:rowId xmlns:a16="http://schemas.microsoft.com/office/drawing/2014/main" val="2996198574"/>
                  </a:ext>
                </a:extLst>
              </a:tr>
              <a:tr h="370840">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4194904198"/>
                  </a:ext>
                </a:extLst>
              </a:tr>
              <a:tr h="370840">
                <a:tc>
                  <a:txBody>
                    <a:bodyPr/>
                    <a:lstStyle/>
                    <a:p>
                      <a:r>
                        <a:rPr lang="en-CA" dirty="0"/>
                        <a:t>Stanczyk and </a:t>
                      </a:r>
                      <a:r>
                        <a:rPr lang="en-CA" dirty="0" err="1"/>
                        <a:t>Mehrkanoon</a:t>
                      </a:r>
                      <a:r>
                        <a:rPr lang="en-CA" dirty="0"/>
                        <a:t> – 2 hour forecast</a:t>
                      </a:r>
                    </a:p>
                  </a:txBody>
                  <a:tcPr/>
                </a:tc>
                <a:tc>
                  <a:txBody>
                    <a:bodyPr/>
                    <a:lstStyle/>
                    <a:p>
                      <a:r>
                        <a:rPr lang="en-CA" dirty="0"/>
                        <a:t>10.57</a:t>
                      </a:r>
                    </a:p>
                  </a:txBody>
                  <a:tcPr/>
                </a:tc>
                <a:tc>
                  <a:txBody>
                    <a:bodyPr/>
                    <a:lstStyle/>
                    <a:p>
                      <a:endParaRPr lang="en-CA" dirty="0"/>
                    </a:p>
                  </a:txBody>
                  <a:tcPr/>
                </a:tc>
                <a:tc>
                  <a:txBody>
                    <a:bodyPr/>
                    <a:lstStyle/>
                    <a:p>
                      <a:r>
                        <a:rPr lang="en-CA" dirty="0"/>
                        <a:t>7.96</a:t>
                      </a:r>
                    </a:p>
                  </a:txBody>
                  <a:tcPr/>
                </a:tc>
                <a:tc>
                  <a:txBody>
                    <a:bodyPr/>
                    <a:lstStyle/>
                    <a:p>
                      <a:endParaRPr lang="en-CA" dirty="0"/>
                    </a:p>
                  </a:txBody>
                  <a:tcPr/>
                </a:tc>
                <a:extLst>
                  <a:ext uri="{0D108BD9-81ED-4DB2-BD59-A6C34878D82A}">
                    <a16:rowId xmlns:a16="http://schemas.microsoft.com/office/drawing/2014/main" val="67533419"/>
                  </a:ext>
                </a:extLst>
              </a:tr>
              <a:tr h="131155">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2964642458"/>
                  </a:ext>
                </a:extLst>
              </a:tr>
              <a:tr h="370840">
                <a:tc>
                  <a:txBody>
                    <a:bodyPr/>
                    <a:lstStyle/>
                    <a:p>
                      <a:r>
                        <a:rPr lang="en-CA" dirty="0"/>
                        <a:t>Liu and Ware – 1 hour forecast</a:t>
                      </a:r>
                    </a:p>
                  </a:txBody>
                  <a:tcPr/>
                </a:tc>
                <a:tc>
                  <a:txBody>
                    <a:bodyPr/>
                    <a:lstStyle/>
                    <a:p>
                      <a:r>
                        <a:rPr lang="en-CA" dirty="0"/>
                        <a:t>5.900 </a:t>
                      </a:r>
                    </a:p>
                  </a:txBody>
                  <a:tcPr/>
                </a:tc>
                <a:tc>
                  <a:txBody>
                    <a:bodyPr/>
                    <a:lstStyle/>
                    <a:p>
                      <a:r>
                        <a:rPr lang="en-CA" dirty="0"/>
                        <a:t>3.3798</a:t>
                      </a:r>
                    </a:p>
                  </a:txBody>
                  <a:tcPr/>
                </a:tc>
                <a:tc>
                  <a:txBody>
                    <a:bodyPr/>
                    <a:lstStyle/>
                    <a:p>
                      <a:r>
                        <a:rPr lang="en-CA" dirty="0"/>
                        <a:t>4.346</a:t>
                      </a:r>
                    </a:p>
                  </a:txBody>
                  <a:tcPr/>
                </a:tc>
                <a:tc>
                  <a:txBody>
                    <a:bodyPr/>
                    <a:lstStyle/>
                    <a:p>
                      <a:r>
                        <a:rPr lang="en-CA" dirty="0"/>
                        <a:t>2.766</a:t>
                      </a:r>
                    </a:p>
                  </a:txBody>
                  <a:tcPr/>
                </a:tc>
                <a:extLst>
                  <a:ext uri="{0D108BD9-81ED-4DB2-BD59-A6C34878D82A}">
                    <a16:rowId xmlns:a16="http://schemas.microsoft.com/office/drawing/2014/main" val="1620604250"/>
                  </a:ext>
                </a:extLst>
              </a:tr>
              <a:tr h="370840">
                <a:tc>
                  <a:txBody>
                    <a:bodyPr/>
                    <a:lstStyle/>
                    <a:p>
                      <a:r>
                        <a:rPr lang="en-CA" dirty="0"/>
                        <a:t>Liu and Ware – 2 hour forecast</a:t>
                      </a:r>
                    </a:p>
                  </a:txBody>
                  <a:tcPr/>
                </a:tc>
                <a:tc>
                  <a:txBody>
                    <a:bodyPr/>
                    <a:lstStyle/>
                    <a:p>
                      <a:r>
                        <a:rPr lang="en-CA" dirty="0"/>
                        <a:t>6.9127</a:t>
                      </a:r>
                    </a:p>
                  </a:txBody>
                  <a:tcPr/>
                </a:tc>
                <a:tc>
                  <a:txBody>
                    <a:bodyPr/>
                    <a:lstStyle/>
                    <a:p>
                      <a:r>
                        <a:rPr lang="en-CA" dirty="0"/>
                        <a:t>3.881</a:t>
                      </a:r>
                    </a:p>
                  </a:txBody>
                  <a:tcPr/>
                </a:tc>
                <a:tc>
                  <a:txBody>
                    <a:bodyPr/>
                    <a:lstStyle/>
                    <a:p>
                      <a:r>
                        <a:rPr lang="en-CA" dirty="0"/>
                        <a:t>5.153</a:t>
                      </a:r>
                    </a:p>
                  </a:txBody>
                  <a:tcPr/>
                </a:tc>
                <a:tc>
                  <a:txBody>
                    <a:bodyPr/>
                    <a:lstStyle/>
                    <a:p>
                      <a:r>
                        <a:rPr lang="en-CA" dirty="0"/>
                        <a:t>2.939</a:t>
                      </a:r>
                    </a:p>
                  </a:txBody>
                  <a:tcPr/>
                </a:tc>
                <a:extLst>
                  <a:ext uri="{0D108BD9-81ED-4DB2-BD59-A6C34878D82A}">
                    <a16:rowId xmlns:a16="http://schemas.microsoft.com/office/drawing/2014/main" val="3908216367"/>
                  </a:ext>
                </a:extLst>
              </a:tr>
              <a:tr h="370840">
                <a:tc>
                  <a:txBody>
                    <a:bodyPr/>
                    <a:lstStyle/>
                    <a:p>
                      <a:r>
                        <a:rPr lang="en-CA" dirty="0"/>
                        <a:t>Liu and Ware – 3 Hour forecast</a:t>
                      </a:r>
                    </a:p>
                  </a:txBody>
                  <a:tcPr/>
                </a:tc>
                <a:tc>
                  <a:txBody>
                    <a:bodyPr/>
                    <a:lstStyle/>
                    <a:p>
                      <a:r>
                        <a:rPr lang="en-CA" dirty="0"/>
                        <a:t>7.845</a:t>
                      </a:r>
                    </a:p>
                  </a:txBody>
                  <a:tcPr/>
                </a:tc>
                <a:tc>
                  <a:txBody>
                    <a:bodyPr/>
                    <a:lstStyle/>
                    <a:p>
                      <a:r>
                        <a:rPr lang="en-CA" dirty="0"/>
                        <a:t>4.252</a:t>
                      </a:r>
                    </a:p>
                  </a:txBody>
                  <a:tcPr/>
                </a:tc>
                <a:tc>
                  <a:txBody>
                    <a:bodyPr/>
                    <a:lstStyle/>
                    <a:p>
                      <a:r>
                        <a:rPr lang="en-CA" dirty="0"/>
                        <a:t>5.884</a:t>
                      </a:r>
                    </a:p>
                  </a:txBody>
                  <a:tcPr/>
                </a:tc>
                <a:tc>
                  <a:txBody>
                    <a:bodyPr/>
                    <a:lstStyle/>
                    <a:p>
                      <a:r>
                        <a:rPr lang="en-CA" dirty="0"/>
                        <a:t>3.206</a:t>
                      </a:r>
                    </a:p>
                  </a:txBody>
                  <a:tcPr/>
                </a:tc>
                <a:extLst>
                  <a:ext uri="{0D108BD9-81ED-4DB2-BD59-A6C34878D82A}">
                    <a16:rowId xmlns:a16="http://schemas.microsoft.com/office/drawing/2014/main" val="3381476863"/>
                  </a:ext>
                </a:extLst>
              </a:tr>
              <a:tr h="370840">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4080710002"/>
                  </a:ext>
                </a:extLst>
              </a:tr>
              <a:tr h="370840">
                <a:tc>
                  <a:txBody>
                    <a:bodyPr/>
                    <a:lstStyle/>
                    <a:p>
                      <a:r>
                        <a:rPr lang="en-CA" dirty="0"/>
                        <a:t>Our work – 1 hour forecast</a:t>
                      </a:r>
                    </a:p>
                  </a:txBody>
                  <a:tcPr/>
                </a:tc>
                <a:tc>
                  <a:txBody>
                    <a:bodyPr/>
                    <a:lstStyle/>
                    <a:p>
                      <a:r>
                        <a:rPr lang="en-CA" dirty="0"/>
                        <a:t>3.306</a:t>
                      </a:r>
                    </a:p>
                  </a:txBody>
                  <a:tcPr/>
                </a:tc>
                <a:tc>
                  <a:txBody>
                    <a:bodyPr/>
                    <a:lstStyle/>
                    <a:p>
                      <a:r>
                        <a:rPr lang="en-CA" dirty="0"/>
                        <a:t>3.639</a:t>
                      </a:r>
                    </a:p>
                  </a:txBody>
                  <a:tcPr/>
                </a:tc>
                <a:tc>
                  <a:txBody>
                    <a:bodyPr/>
                    <a:lstStyle/>
                    <a:p>
                      <a:r>
                        <a:rPr lang="en-CA" dirty="0"/>
                        <a:t>1.595</a:t>
                      </a:r>
                    </a:p>
                  </a:txBody>
                  <a:tcPr/>
                </a:tc>
                <a:tc>
                  <a:txBody>
                    <a:bodyPr/>
                    <a:lstStyle/>
                    <a:p>
                      <a:r>
                        <a:rPr lang="en-CA" dirty="0"/>
                        <a:t>2.863</a:t>
                      </a:r>
                    </a:p>
                  </a:txBody>
                  <a:tcPr/>
                </a:tc>
                <a:extLst>
                  <a:ext uri="{0D108BD9-81ED-4DB2-BD59-A6C34878D82A}">
                    <a16:rowId xmlns:a16="http://schemas.microsoft.com/office/drawing/2014/main" val="544404100"/>
                  </a:ext>
                </a:extLst>
              </a:tr>
              <a:tr h="370840">
                <a:tc>
                  <a:txBody>
                    <a:bodyPr/>
                    <a:lstStyle/>
                    <a:p>
                      <a:r>
                        <a:rPr lang="en-CA" dirty="0"/>
                        <a:t>Our work – 2 hour forecast</a:t>
                      </a:r>
                    </a:p>
                  </a:txBody>
                  <a:tcPr/>
                </a:tc>
                <a:tc>
                  <a:txBody>
                    <a:bodyPr/>
                    <a:lstStyle/>
                    <a:p>
                      <a:r>
                        <a:rPr lang="en-CA" dirty="0"/>
                        <a:t>4.561</a:t>
                      </a:r>
                    </a:p>
                  </a:txBody>
                  <a:tcPr/>
                </a:tc>
                <a:tc>
                  <a:txBody>
                    <a:bodyPr/>
                    <a:lstStyle/>
                    <a:p>
                      <a:r>
                        <a:rPr lang="en-CA" dirty="0"/>
                        <a:t>4.714</a:t>
                      </a:r>
                    </a:p>
                  </a:txBody>
                  <a:tcPr/>
                </a:tc>
                <a:tc>
                  <a:txBody>
                    <a:bodyPr/>
                    <a:lstStyle/>
                    <a:p>
                      <a:r>
                        <a:rPr lang="en-CA" dirty="0"/>
                        <a:t>3.603</a:t>
                      </a:r>
                    </a:p>
                  </a:txBody>
                  <a:tcPr/>
                </a:tc>
                <a:tc>
                  <a:txBody>
                    <a:bodyPr/>
                    <a:lstStyle/>
                    <a:p>
                      <a:r>
                        <a:rPr lang="en-CA" dirty="0"/>
                        <a:t>3.705</a:t>
                      </a:r>
                    </a:p>
                  </a:txBody>
                  <a:tcPr/>
                </a:tc>
                <a:extLst>
                  <a:ext uri="{0D108BD9-81ED-4DB2-BD59-A6C34878D82A}">
                    <a16:rowId xmlns:a16="http://schemas.microsoft.com/office/drawing/2014/main" val="343391437"/>
                  </a:ext>
                </a:extLst>
              </a:tr>
              <a:tr h="370840">
                <a:tc>
                  <a:txBody>
                    <a:bodyPr/>
                    <a:lstStyle/>
                    <a:p>
                      <a:r>
                        <a:rPr lang="en-CA" dirty="0"/>
                        <a:t>Our work – 3 hour forecast</a:t>
                      </a:r>
                    </a:p>
                  </a:txBody>
                  <a:tcPr/>
                </a:tc>
                <a:tc>
                  <a:txBody>
                    <a:bodyPr/>
                    <a:lstStyle/>
                    <a:p>
                      <a:r>
                        <a:rPr lang="en-CA" dirty="0"/>
                        <a:t>5.08 </a:t>
                      </a:r>
                    </a:p>
                  </a:txBody>
                  <a:tcPr/>
                </a:tc>
                <a:tc>
                  <a:txBody>
                    <a:bodyPr/>
                    <a:lstStyle/>
                    <a:p>
                      <a:r>
                        <a:rPr lang="en-CA" dirty="0"/>
                        <a:t>5.658</a:t>
                      </a:r>
                    </a:p>
                  </a:txBody>
                  <a:tcPr/>
                </a:tc>
                <a:tc>
                  <a:txBody>
                    <a:bodyPr/>
                    <a:lstStyle/>
                    <a:p>
                      <a:r>
                        <a:rPr lang="en-CA" dirty="0"/>
                        <a:t>3.937</a:t>
                      </a:r>
                    </a:p>
                  </a:txBody>
                  <a:tcPr/>
                </a:tc>
                <a:tc>
                  <a:txBody>
                    <a:bodyPr/>
                    <a:lstStyle/>
                    <a:p>
                      <a:r>
                        <a:rPr lang="en-CA" dirty="0"/>
                        <a:t>4.388</a:t>
                      </a:r>
                    </a:p>
                  </a:txBody>
                  <a:tcPr/>
                </a:tc>
                <a:extLst>
                  <a:ext uri="{0D108BD9-81ED-4DB2-BD59-A6C34878D82A}">
                    <a16:rowId xmlns:a16="http://schemas.microsoft.com/office/drawing/2014/main" val="4101583437"/>
                  </a:ext>
                </a:extLst>
              </a:tr>
            </a:tbl>
          </a:graphicData>
        </a:graphic>
      </p:graphicFrame>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23</a:t>
            </a:fld>
            <a:endParaRPr lang="en-US" dirty="0"/>
          </a:p>
        </p:txBody>
      </p:sp>
    </p:spTree>
    <p:extLst>
      <p:ext uri="{BB962C8B-B14F-4D97-AF65-F5344CB8AC3E}">
        <p14:creationId xmlns:p14="http://schemas.microsoft.com/office/powerpoint/2010/main" val="3197210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V. Discussion of Results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dirty="0"/>
              <a:t>We have comparable results to existing work</a:t>
            </a:r>
          </a:p>
          <a:p>
            <a:r>
              <a:rPr lang="en-US" dirty="0"/>
              <a:t>Our MAE shows that this model has promise to optimize wind power:</a:t>
            </a:r>
          </a:p>
          <a:p>
            <a:pPr lvl="1"/>
            <a:r>
              <a:rPr lang="en-US" dirty="0"/>
              <a:t>&lt;3 km/</a:t>
            </a:r>
            <a:r>
              <a:rPr lang="en-US" dirty="0" err="1"/>
              <a:t>hr</a:t>
            </a:r>
            <a:r>
              <a:rPr lang="en-US" dirty="0"/>
              <a:t> for 1 hour forecast</a:t>
            </a:r>
          </a:p>
          <a:p>
            <a:pPr lvl="1"/>
            <a:r>
              <a:rPr lang="en-US" dirty="0"/>
              <a:t>&lt;4 km/</a:t>
            </a:r>
            <a:r>
              <a:rPr lang="en-US" dirty="0" err="1"/>
              <a:t>hr</a:t>
            </a:r>
            <a:r>
              <a:rPr lang="en-US" dirty="0"/>
              <a:t> for 2 hour forecast</a:t>
            </a:r>
          </a:p>
          <a:p>
            <a:pPr lvl="1"/>
            <a:r>
              <a:rPr lang="en-US" dirty="0"/>
              <a:t>&lt;5 km/</a:t>
            </a:r>
            <a:r>
              <a:rPr lang="en-US" dirty="0" err="1"/>
              <a:t>hr</a:t>
            </a:r>
            <a:r>
              <a:rPr lang="en-US" dirty="0"/>
              <a:t> for 3 hour forecast</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24</a:t>
            </a:fld>
            <a:endParaRPr lang="en-US" dirty="0"/>
          </a:p>
        </p:txBody>
      </p:sp>
    </p:spTree>
    <p:extLst>
      <p:ext uri="{BB962C8B-B14F-4D97-AF65-F5344CB8AC3E}">
        <p14:creationId xmlns:p14="http://schemas.microsoft.com/office/powerpoint/2010/main" val="1853098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VI. Conclusion</a:t>
            </a:r>
          </a:p>
        </p:txBody>
      </p:sp>
    </p:spTree>
    <p:extLst>
      <p:ext uri="{BB962C8B-B14F-4D97-AF65-F5344CB8AC3E}">
        <p14:creationId xmlns:p14="http://schemas.microsoft.com/office/powerpoint/2010/main" val="3414540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VI. Conclusion</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dirty="0"/>
              <a:t>We combined a GCN model with a GRU model for wind forecasting</a:t>
            </a:r>
          </a:p>
          <a:p>
            <a:r>
              <a:rPr lang="en-US" dirty="0"/>
              <a:t>We achieved similar results to existing work with fairly high accuracy</a:t>
            </a:r>
          </a:p>
          <a:p>
            <a:r>
              <a:rPr lang="en-US" dirty="0"/>
              <a:t>Future work can examine the computation cost of more data or the accuracy of wind power forecasting</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26</a:t>
            </a:fld>
            <a:endParaRPr lang="en-US" dirty="0"/>
          </a:p>
        </p:txBody>
      </p:sp>
    </p:spTree>
    <p:extLst>
      <p:ext uri="{BB962C8B-B14F-4D97-AF65-F5344CB8AC3E}">
        <p14:creationId xmlns:p14="http://schemas.microsoft.com/office/powerpoint/2010/main" val="1942424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VII. References</a:t>
            </a:r>
          </a:p>
        </p:txBody>
      </p:sp>
    </p:spTree>
    <p:extLst>
      <p:ext uri="{BB962C8B-B14F-4D97-AF65-F5344CB8AC3E}">
        <p14:creationId xmlns:p14="http://schemas.microsoft.com/office/powerpoint/2010/main" val="1376993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VI. Discussion of Results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28</a:t>
            </a:fld>
            <a:endParaRPr lang="en-US" dirty="0"/>
          </a:p>
        </p:txBody>
      </p:sp>
    </p:spTree>
    <p:extLst>
      <p:ext uri="{BB962C8B-B14F-4D97-AF65-F5344CB8AC3E}">
        <p14:creationId xmlns:p14="http://schemas.microsoft.com/office/powerpoint/2010/main" val="43763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pPr marL="571500" indent="-571500">
              <a:buFont typeface="+mj-lt"/>
              <a:buAutoNum type="romanUcPeriod" startAt="4"/>
            </a:pPr>
            <a:r>
              <a:rPr lang="en-US" sz="1800" dirty="0"/>
              <a:t>Results (~ 2 min, B)</a:t>
            </a:r>
            <a:endParaRPr lang="en-US" sz="2000" dirty="0"/>
          </a:p>
          <a:p>
            <a:pPr lvl="1"/>
            <a:r>
              <a:rPr lang="en-US" sz="1600" dirty="0"/>
              <a:t>Performance Evaluation of GCN-GRU Model</a:t>
            </a:r>
          </a:p>
          <a:p>
            <a:pPr lvl="1"/>
            <a:r>
              <a:rPr lang="en-US" sz="1600" dirty="0"/>
              <a:t>Comparison to related Works</a:t>
            </a:r>
          </a:p>
          <a:p>
            <a:pPr lvl="1"/>
            <a:r>
              <a:rPr lang="en-US" sz="1600" dirty="0"/>
              <a:t>Discussion of Results</a:t>
            </a:r>
          </a:p>
          <a:p>
            <a:pPr marL="571500" indent="-571500">
              <a:buFont typeface="+mj-lt"/>
              <a:buAutoNum type="romanUcPeriod" startAt="4"/>
            </a:pPr>
            <a:r>
              <a:rPr lang="en-US" sz="2000" dirty="0"/>
              <a:t>Conclusion (~1 min, B)</a:t>
            </a:r>
          </a:p>
          <a:p>
            <a:pPr lvl="1"/>
            <a:r>
              <a:rPr lang="en-US" sz="1600" dirty="0"/>
              <a:t>Summary of Research Findings</a:t>
            </a:r>
          </a:p>
          <a:p>
            <a:pPr lvl="1"/>
            <a:r>
              <a:rPr lang="en-US" sz="1600" dirty="0"/>
              <a:t>Contributions and Study Limitations</a:t>
            </a:r>
          </a:p>
          <a:p>
            <a:pPr marL="571500" indent="-571500">
              <a:buFont typeface="+mj-lt"/>
              <a:buAutoNum type="romanUcPeriod" startAt="4"/>
            </a:pPr>
            <a:r>
              <a:rPr lang="en-US" sz="2000" dirty="0"/>
              <a:t>References (0 min)</a:t>
            </a:r>
            <a:endParaRPr lang="en-US" sz="1600"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3</a:t>
            </a:fld>
            <a:endParaRPr lang="en-US" dirty="0"/>
          </a:p>
        </p:txBody>
      </p:sp>
    </p:spTree>
    <p:extLst>
      <p:ext uri="{BB962C8B-B14F-4D97-AF65-F5344CB8AC3E}">
        <p14:creationId xmlns:p14="http://schemas.microsoft.com/office/powerpoint/2010/main" val="3492720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A Recurrent Graph-Convolutional Network for Wind Speed Prediction</a:t>
            </a:r>
          </a:p>
        </p:txBody>
      </p:sp>
      <p:sp>
        <p:nvSpPr>
          <p:cNvPr id="3" name="Subtitle 2">
            <a:extLst>
              <a:ext uri="{FF2B5EF4-FFF2-40B4-BE49-F238E27FC236}">
                <a16:creationId xmlns:a16="http://schemas.microsoft.com/office/drawing/2014/main" id="{9B3511D1-7FCA-FB4B-9E50-F071C460FE80}"/>
              </a:ext>
            </a:extLst>
          </p:cNvPr>
          <p:cNvSpPr>
            <a:spLocks noGrp="1"/>
          </p:cNvSpPr>
          <p:nvPr>
            <p:ph type="subTitle" idx="1"/>
          </p:nvPr>
        </p:nvSpPr>
        <p:spPr/>
        <p:txBody>
          <a:bodyPr/>
          <a:lstStyle/>
          <a:p>
            <a:r>
              <a:rPr lang="en-US" dirty="0"/>
              <a:t>Forecasting Southern Alberta’s Wind Speed</a:t>
            </a:r>
          </a:p>
        </p:txBody>
      </p:sp>
      <p:sp>
        <p:nvSpPr>
          <p:cNvPr id="4" name="Text Placeholder 3">
            <a:extLst>
              <a:ext uri="{FF2B5EF4-FFF2-40B4-BE49-F238E27FC236}">
                <a16:creationId xmlns:a16="http://schemas.microsoft.com/office/drawing/2014/main" id="{C1C24C84-A742-DD4F-A936-BBDA5C8BB3E2}"/>
              </a:ext>
            </a:extLst>
          </p:cNvPr>
          <p:cNvSpPr>
            <a:spLocks noGrp="1"/>
          </p:cNvSpPr>
          <p:nvPr>
            <p:ph type="body" sz="quarter" idx="10"/>
          </p:nvPr>
        </p:nvSpPr>
        <p:spPr/>
        <p:txBody>
          <a:bodyPr/>
          <a:lstStyle/>
          <a:p>
            <a:endParaRPr lang="en-US" dirty="0"/>
          </a:p>
          <a:p>
            <a:r>
              <a:rPr lang="en-US" dirty="0"/>
              <a:t>Jose Carmo</a:t>
            </a:r>
          </a:p>
          <a:p>
            <a:r>
              <a:rPr lang="en-US" dirty="0"/>
              <a:t>Louis-Antoine </a:t>
            </a:r>
            <a:r>
              <a:rPr lang="en-US" dirty="0" err="1"/>
              <a:t>Etchian</a:t>
            </a:r>
            <a:endParaRPr lang="en-US" dirty="0"/>
          </a:p>
          <a:p>
            <a:r>
              <a:rPr lang="en-US" dirty="0"/>
              <a:t>Michael Francis</a:t>
            </a:r>
            <a:br>
              <a:rPr lang="en-US" dirty="0"/>
            </a:br>
            <a:r>
              <a:rPr lang="en-US" dirty="0"/>
              <a:t>Austyn Nagribianko</a:t>
            </a:r>
          </a:p>
          <a:p>
            <a:r>
              <a:rPr lang="en-US" dirty="0"/>
              <a:t>Peter </a:t>
            </a:r>
            <a:r>
              <a:rPr lang="en-US" dirty="0" err="1"/>
              <a:t>Yaun</a:t>
            </a:r>
            <a:br>
              <a:rPr lang="en-US" dirty="0"/>
            </a:br>
            <a:r>
              <a:rPr lang="en-US" dirty="0"/>
              <a:t>Mouri Zakir</a:t>
            </a:r>
          </a:p>
        </p:txBody>
      </p:sp>
      <p:sp>
        <p:nvSpPr>
          <p:cNvPr id="5" name="Text Placeholder 4">
            <a:extLst>
              <a:ext uri="{FF2B5EF4-FFF2-40B4-BE49-F238E27FC236}">
                <a16:creationId xmlns:a16="http://schemas.microsoft.com/office/drawing/2014/main" id="{B037332F-F808-E64C-8515-C367CB073A25}"/>
              </a:ext>
            </a:extLst>
          </p:cNvPr>
          <p:cNvSpPr>
            <a:spLocks noGrp="1"/>
          </p:cNvSpPr>
          <p:nvPr>
            <p:ph type="body" sz="quarter" idx="11"/>
          </p:nvPr>
        </p:nvSpPr>
        <p:spPr/>
        <p:txBody>
          <a:bodyPr/>
          <a:lstStyle/>
          <a:p>
            <a:r>
              <a:rPr lang="en-US" dirty="0"/>
              <a:t>April 3, 2023</a:t>
            </a:r>
          </a:p>
        </p:txBody>
      </p:sp>
    </p:spTree>
    <p:extLst>
      <p:ext uri="{BB962C8B-B14F-4D97-AF65-F5344CB8AC3E}">
        <p14:creationId xmlns:p14="http://schemas.microsoft.com/office/powerpoint/2010/main" val="237472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pPr marL="571500" indent="-571500">
              <a:buFont typeface="+mj-lt"/>
              <a:buAutoNum type="romanUcPeriod"/>
            </a:pPr>
            <a:r>
              <a:rPr lang="en-US" sz="1800" dirty="0"/>
              <a:t>Introduction</a:t>
            </a:r>
          </a:p>
          <a:p>
            <a:pPr lvl="1"/>
            <a:r>
              <a:rPr lang="en-US" sz="1600" dirty="0"/>
              <a:t>Background and Motivation</a:t>
            </a:r>
          </a:p>
          <a:p>
            <a:pPr lvl="1"/>
            <a:r>
              <a:rPr lang="en-US" sz="1600" dirty="0"/>
              <a:t>Research Objectives</a:t>
            </a:r>
          </a:p>
          <a:p>
            <a:pPr lvl="1"/>
            <a:r>
              <a:rPr lang="en-US" sz="1600" dirty="0"/>
              <a:t>Presentation Overview</a:t>
            </a:r>
          </a:p>
          <a:p>
            <a:pPr marL="571500" indent="-571500">
              <a:buFont typeface="+mj-lt"/>
              <a:buAutoNum type="romanUcPeriod"/>
            </a:pPr>
            <a:r>
              <a:rPr lang="en-US" sz="1800" dirty="0"/>
              <a:t>Literature Review</a:t>
            </a:r>
          </a:p>
          <a:p>
            <a:pPr lvl="1"/>
            <a:r>
              <a:rPr lang="en-US" sz="1600" dirty="0"/>
              <a:t>Graph Convolutional Networks and their Applications</a:t>
            </a:r>
          </a:p>
          <a:p>
            <a:pPr lvl="1"/>
            <a:r>
              <a:rPr lang="en-US" sz="1600" dirty="0"/>
              <a:t>Gated Recurrent Units and their Applications</a:t>
            </a:r>
          </a:p>
          <a:p>
            <a:pPr lvl="1"/>
            <a:r>
              <a:rPr lang="en-US" sz="1600" dirty="0"/>
              <a:t>Previous Wind Speed Prediction using Machine Learning</a:t>
            </a:r>
          </a:p>
          <a:p>
            <a:pPr marL="571500" indent="-571500">
              <a:buFont typeface="+mj-lt"/>
              <a:buAutoNum type="romanUcPeriod"/>
            </a:pPr>
            <a:r>
              <a:rPr lang="en-US" sz="1800" dirty="0"/>
              <a:t>Methodology</a:t>
            </a:r>
          </a:p>
          <a:p>
            <a:pPr lvl="1"/>
            <a:r>
              <a:rPr lang="en-US" sz="1600" dirty="0"/>
              <a:t>Description of Data</a:t>
            </a:r>
          </a:p>
          <a:p>
            <a:pPr lvl="1"/>
            <a:r>
              <a:rPr lang="en-US" sz="1600" dirty="0"/>
              <a:t>Preprocessing Steps</a:t>
            </a:r>
          </a:p>
          <a:p>
            <a:pPr lvl="1"/>
            <a:r>
              <a:rPr lang="en-US" sz="1600" dirty="0"/>
              <a:t>Proposed GCN-GRU Model</a:t>
            </a:r>
          </a:p>
          <a:p>
            <a:pPr lvl="1"/>
            <a:r>
              <a:rPr lang="en-US" sz="1600" dirty="0"/>
              <a:t>Model Training and Validation</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5</a:t>
            </a:fld>
            <a:endParaRPr lang="en-US" dirty="0"/>
          </a:p>
        </p:txBody>
      </p:sp>
    </p:spTree>
    <p:extLst>
      <p:ext uri="{BB962C8B-B14F-4D97-AF65-F5344CB8AC3E}">
        <p14:creationId xmlns:p14="http://schemas.microsoft.com/office/powerpoint/2010/main" val="1025033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pPr marL="571500" indent="-571500">
              <a:buFont typeface="+mj-lt"/>
              <a:buAutoNum type="romanUcPeriod" startAt="4"/>
            </a:pPr>
            <a:r>
              <a:rPr lang="en-US" sz="1800" dirty="0"/>
              <a:t>Results</a:t>
            </a:r>
            <a:endParaRPr lang="en-US" sz="2000" dirty="0"/>
          </a:p>
          <a:p>
            <a:pPr lvl="1"/>
            <a:r>
              <a:rPr lang="en-US" sz="1600" dirty="0"/>
              <a:t>Performance Evaluation of GCN-GRU Model</a:t>
            </a:r>
          </a:p>
          <a:p>
            <a:pPr lvl="1"/>
            <a:r>
              <a:rPr lang="en-US" sz="1600" dirty="0"/>
              <a:t>Comparison to Related Works</a:t>
            </a:r>
          </a:p>
          <a:p>
            <a:pPr lvl="1"/>
            <a:r>
              <a:rPr lang="en-US" sz="1600" dirty="0"/>
              <a:t>Discussion of Results</a:t>
            </a:r>
          </a:p>
          <a:p>
            <a:pPr marL="571500" indent="-571500">
              <a:buFont typeface="+mj-lt"/>
              <a:buAutoNum type="romanUcPeriod" startAt="4"/>
            </a:pPr>
            <a:r>
              <a:rPr lang="en-US" sz="2000" dirty="0"/>
              <a:t>Conclusion</a:t>
            </a:r>
          </a:p>
          <a:p>
            <a:pPr lvl="1"/>
            <a:r>
              <a:rPr lang="en-US" sz="1600" dirty="0"/>
              <a:t>Summary of Research Findings</a:t>
            </a:r>
          </a:p>
          <a:p>
            <a:pPr lvl="1"/>
            <a:r>
              <a:rPr lang="en-US" sz="1600" dirty="0"/>
              <a:t>Contributions and Study Limitations</a:t>
            </a:r>
          </a:p>
          <a:p>
            <a:pPr marL="571500" indent="-571500">
              <a:buFont typeface="+mj-lt"/>
              <a:buAutoNum type="romanUcPeriod" startAt="4"/>
            </a:pPr>
            <a:r>
              <a:rPr lang="en-US" sz="2000" dirty="0"/>
              <a:t>References</a:t>
            </a:r>
            <a:endParaRPr lang="en-US" sz="1600"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6</a:t>
            </a:fld>
            <a:endParaRPr lang="en-US" dirty="0"/>
          </a:p>
        </p:txBody>
      </p:sp>
    </p:spTree>
    <p:extLst>
      <p:ext uri="{BB962C8B-B14F-4D97-AF65-F5344CB8AC3E}">
        <p14:creationId xmlns:p14="http://schemas.microsoft.com/office/powerpoint/2010/main" val="1514094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I. Introduction</a:t>
            </a:r>
          </a:p>
        </p:txBody>
      </p:sp>
    </p:spTree>
    <p:extLst>
      <p:ext uri="{BB962C8B-B14F-4D97-AF65-F5344CB8AC3E}">
        <p14:creationId xmlns:p14="http://schemas.microsoft.com/office/powerpoint/2010/main" val="70647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 Background and Motivation</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dirty="0"/>
              <a:t>Background: wind turbines rely on accurate wind speed forecasts to properly bid generation, what are the pitfalls? What goes wrong when unreliable forecasts are used? I can answer this question (Austyn)</a:t>
            </a:r>
          </a:p>
          <a:p>
            <a:r>
              <a:rPr lang="en-US" dirty="0"/>
              <a:t>Motivation: the motivation for using this is to develop an accurate forecasting model that incorporates numerous stations to predict wind speed data</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8</a:t>
            </a:fld>
            <a:endParaRPr lang="en-US" dirty="0"/>
          </a:p>
        </p:txBody>
      </p:sp>
    </p:spTree>
    <p:extLst>
      <p:ext uri="{BB962C8B-B14F-4D97-AF65-F5344CB8AC3E}">
        <p14:creationId xmlns:p14="http://schemas.microsoft.com/office/powerpoint/2010/main" val="142088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 Research Objectives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dirty="0"/>
              <a:t>What are the measurable goals we are wishing to achieve with this project?</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9</a:t>
            </a:fld>
            <a:endParaRPr lang="en-US" dirty="0"/>
          </a:p>
        </p:txBody>
      </p:sp>
    </p:spTree>
    <p:extLst>
      <p:ext uri="{BB962C8B-B14F-4D97-AF65-F5344CB8AC3E}">
        <p14:creationId xmlns:p14="http://schemas.microsoft.com/office/powerpoint/2010/main" val="676519959"/>
      </p:ext>
    </p:extLst>
  </p:cSld>
  <p:clrMapOvr>
    <a:masterClrMapping/>
  </p:clrMapOvr>
</p:sld>
</file>

<file path=ppt/theme/theme1.xml><?xml version="1.0" encoding="utf-8"?>
<a:theme xmlns:a="http://schemas.openxmlformats.org/drawingml/2006/main" name="Office Theme">
  <a:themeElements>
    <a:clrScheme name="UCalgary 2">
      <a:dk1>
        <a:srgbClr val="000000"/>
      </a:dk1>
      <a:lt1>
        <a:srgbClr val="FFFFFF"/>
      </a:lt1>
      <a:dk2>
        <a:srgbClr val="8C857B"/>
      </a:dk2>
      <a:lt2>
        <a:srgbClr val="C3BFB6"/>
      </a:lt2>
      <a:accent1>
        <a:srgbClr val="EE2C2A"/>
      </a:accent1>
      <a:accent2>
        <a:srgbClr val="FFA300"/>
      </a:accent2>
      <a:accent3>
        <a:srgbClr val="FF671F"/>
      </a:accent3>
      <a:accent4>
        <a:srgbClr val="46A67B"/>
      </a:accent4>
      <a:accent5>
        <a:srgbClr val="EC0971"/>
      </a:accent5>
      <a:accent6>
        <a:srgbClr val="9C0533"/>
      </a:accent6>
      <a:hlink>
        <a:srgbClr val="D6001C"/>
      </a:hlink>
      <a:folHlink>
        <a:srgbClr val="8C857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ld - Widescreen" id="{BDE806B9-D085-0547-8443-536EF56E10D0}" vid="{A3112E41-4A82-8045-91CC-360E8E7927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a4191d5-9b76-4ae3-8401-87ceee92a846">
      <UserInfo>
        <DisplayName>Office Of Advancement Visitors</DisplayName>
        <AccountId>4</AccountId>
        <AccountType/>
      </UserInfo>
      <UserInfo>
        <DisplayName>UCalgary Brand</DisplayName>
        <AccountId>15</AccountId>
        <AccountType/>
      </UserInfo>
    </SharedWithUsers>
    <TaxCatchAll xmlns="7a4191d5-9b76-4ae3-8401-87ceee92a846" xsi:nil="true"/>
    <lcf76f155ced4ddcb4097134ff3c332f xmlns="b9b0194d-1e98-4efc-bad5-9450f4bf7a13">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4D9A0FA515564792FEACC70AB1043E" ma:contentTypeVersion="14" ma:contentTypeDescription="Create a new document." ma:contentTypeScope="" ma:versionID="7f7e0cc1e40a88b99413075e8bf30554">
  <xsd:schema xmlns:xsd="http://www.w3.org/2001/XMLSchema" xmlns:xs="http://www.w3.org/2001/XMLSchema" xmlns:p="http://schemas.microsoft.com/office/2006/metadata/properties" xmlns:ns2="7a4191d5-9b76-4ae3-8401-87ceee92a846" xmlns:ns3="b9b0194d-1e98-4efc-bad5-9450f4bf7a13" targetNamespace="http://schemas.microsoft.com/office/2006/metadata/properties" ma:root="true" ma:fieldsID="bf2af2146a9b0966e9a87ebb457fba04" ns2:_="" ns3:_="">
    <xsd:import namespace="7a4191d5-9b76-4ae3-8401-87ceee92a846"/>
    <xsd:import namespace="b9b0194d-1e98-4efc-bad5-9450f4bf7a1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4191d5-9b76-4ae3-8401-87ceee92a84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7976da6b-3754-4ea3-9a44-9d844208727a}" ma:internalName="TaxCatchAll" ma:showField="CatchAllData" ma:web="7a4191d5-9b76-4ae3-8401-87ceee92a84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9b0194d-1e98-4efc-bad5-9450f4bf7a1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d23ff3b-8b4b-4ebe-81e4-de565bb03cb5"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B8F560-7E6C-44AE-AFE4-924D1118F0AA}">
  <ds:schemaRefs>
    <ds:schemaRef ds:uri="http://schemas.microsoft.com/office/2006/metadata/properties"/>
    <ds:schemaRef ds:uri="http://schemas.microsoft.com/office/infopath/2007/PartnerControls"/>
    <ds:schemaRef ds:uri="7a4191d5-9b76-4ae3-8401-87ceee92a846"/>
    <ds:schemaRef ds:uri="b9b0194d-1e98-4efc-bad5-9450f4bf7a13"/>
  </ds:schemaRefs>
</ds:datastoreItem>
</file>

<file path=customXml/itemProps2.xml><?xml version="1.0" encoding="utf-8"?>
<ds:datastoreItem xmlns:ds="http://schemas.openxmlformats.org/officeDocument/2006/customXml" ds:itemID="{13416CE4-55A1-4737-9F9A-2B165A2C22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4191d5-9b76-4ae3-8401-87ceee92a846"/>
    <ds:schemaRef ds:uri="b9b0194d-1e98-4efc-bad5-9450f4bf7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A4AE25-BBA1-49A6-B4F8-E97286BA01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 Recurrent Graph-Convolutional Network for Wind Speed Prediction</Template>
  <TotalTime>146</TotalTime>
  <Words>725</Words>
  <Application>Microsoft Office PowerPoint</Application>
  <PresentationFormat>Widescreen</PresentationFormat>
  <Paragraphs>163</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Info Slide for Group</vt:lpstr>
      <vt:lpstr>Table of Contents</vt:lpstr>
      <vt:lpstr>Table of Contents</vt:lpstr>
      <vt:lpstr>A Recurrent Graph-Convolutional Network for Wind Speed Prediction</vt:lpstr>
      <vt:lpstr>Table of Contents</vt:lpstr>
      <vt:lpstr>Table of Contents</vt:lpstr>
      <vt:lpstr>I. Introduction</vt:lpstr>
      <vt:lpstr>I. Background and Motivation</vt:lpstr>
      <vt:lpstr>I. Research Objectives</vt:lpstr>
      <vt:lpstr>I. Presentation Overview</vt:lpstr>
      <vt:lpstr>II. Literature Review</vt:lpstr>
      <vt:lpstr>II. Graph Convolutional Networks and their Applications</vt:lpstr>
      <vt:lpstr>II. Gated Recurrent Units and their Applications</vt:lpstr>
      <vt:lpstr>II. Previous Wind Speed Prediction using Machine Learning</vt:lpstr>
      <vt:lpstr>III. Methodology</vt:lpstr>
      <vt:lpstr>III. Description of Data</vt:lpstr>
      <vt:lpstr>III. Description of Data</vt:lpstr>
      <vt:lpstr>III. Preprocessing Steps</vt:lpstr>
      <vt:lpstr>III. Proposed GCN-GRU Model</vt:lpstr>
      <vt:lpstr>III. Model Training and Validation</vt:lpstr>
      <vt:lpstr>V. Results</vt:lpstr>
      <vt:lpstr>V. Performance Evaluation of GCN-GRU Model</vt:lpstr>
      <vt:lpstr>V. Comparison to related Works</vt:lpstr>
      <vt:lpstr>V. Discussion of Results</vt:lpstr>
      <vt:lpstr>VI. Conclusion</vt:lpstr>
      <vt:lpstr>VI. Conclusion</vt:lpstr>
      <vt:lpstr>VII. References</vt:lpstr>
      <vt:lpstr>VI. Discussion of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Slide for Group</dc:title>
  <dc:creator>Austyn Nagribianko</dc:creator>
  <cp:lastModifiedBy>Michael Francis</cp:lastModifiedBy>
  <cp:revision>7</cp:revision>
  <dcterms:created xsi:type="dcterms:W3CDTF">2023-03-30T22:42:57Z</dcterms:created>
  <dcterms:modified xsi:type="dcterms:W3CDTF">2023-04-04T03:52:00Z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0x010100A14D9A0FA515564792FEACC70AB1043E</vt:lpwstr>
  </property>
  <property fmtid="{D5CDD505-2E9C-101B-9397-08002B2CF9AE}" pid="3" name="Order">
    <vt:r8>20600</vt:r8>
  </property>
</Properties>
</file>