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sldIdLst>
    <p:sldId id="262" r:id="rId5"/>
    <p:sldId id="284" r:id="rId6"/>
    <p:sldId id="285" r:id="rId7"/>
    <p:sldId id="256" r:id="rId8"/>
    <p:sldId id="257" r:id="rId9"/>
    <p:sldId id="266" r:id="rId10"/>
    <p:sldId id="270" r:id="rId11"/>
    <p:sldId id="258" r:id="rId12"/>
    <p:sldId id="267" r:id="rId13"/>
    <p:sldId id="268" r:id="rId14"/>
    <p:sldId id="271" r:id="rId15"/>
    <p:sldId id="269" r:id="rId16"/>
    <p:sldId id="276" r:id="rId17"/>
    <p:sldId id="277" r:id="rId18"/>
    <p:sldId id="272" r:id="rId19"/>
    <p:sldId id="275" r:id="rId20"/>
    <p:sldId id="287" r:id="rId21"/>
    <p:sldId id="278" r:id="rId22"/>
    <p:sldId id="279" r:id="rId23"/>
    <p:sldId id="280" r:id="rId24"/>
    <p:sldId id="273" r:id="rId25"/>
    <p:sldId id="281" r:id="rId26"/>
    <p:sldId id="282" r:id="rId27"/>
    <p:sldId id="283" r:id="rId28"/>
    <p:sldId id="274" r:id="rId29"/>
    <p:sldId id="289" r:id="rId30"/>
    <p:sldId id="288"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75"/>
    <p:restoredTop sz="94647"/>
  </p:normalViewPr>
  <p:slideViewPr>
    <p:cSldViewPr snapToGrid="0" snapToObjects="1" showGuides="1">
      <p:cViewPr varScale="1">
        <p:scale>
          <a:sx n="82" d="100"/>
          <a:sy n="82" d="100"/>
        </p:scale>
        <p:origin x="468" y="45"/>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Info Slide for Group</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sz="2000" dirty="0"/>
              <a:t>On avg, each person should speak for ~2min, aiming for 10-12min presentation</a:t>
            </a:r>
          </a:p>
          <a:p>
            <a:r>
              <a:rPr lang="en-US" sz="2000" dirty="0"/>
              <a:t>There’s 25 slides with titles. This may be too many to appropriately manage time. I’ve put section timing on each section. If you go over this, feel free to reduce the information in the section to fit. Each need </a:t>
            </a:r>
            <a:r>
              <a:rPr lang="en-US" sz="2000"/>
              <a:t>to contribute ~3-4 slides</a:t>
            </a:r>
            <a:endParaRPr lang="en-US" sz="2000" dirty="0"/>
          </a:p>
          <a:p>
            <a:r>
              <a:rPr lang="en-US" sz="2000" dirty="0"/>
              <a:t>Group A: Jose, Peter, Mouri</a:t>
            </a:r>
          </a:p>
          <a:p>
            <a:r>
              <a:rPr lang="en-US" sz="2000" dirty="0"/>
              <a:t>Group B: Austyn, Michael, Louis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a:t>
            </a:fld>
            <a:endParaRPr lang="en-US" dirty="0"/>
          </a:p>
        </p:txBody>
      </p:sp>
    </p:spTree>
    <p:extLst>
      <p:ext uri="{BB962C8B-B14F-4D97-AF65-F5344CB8AC3E}">
        <p14:creationId xmlns:p14="http://schemas.microsoft.com/office/powerpoint/2010/main" val="167039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Presentation Overview</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Brief (~30s) overview of what’s involved in this</a:t>
            </a:r>
          </a:p>
          <a:p>
            <a:pPr lvl="1"/>
            <a:r>
              <a:rPr lang="en-US" dirty="0"/>
              <a:t>Literature review</a:t>
            </a:r>
          </a:p>
          <a:p>
            <a:pPr lvl="1"/>
            <a:r>
              <a:rPr lang="en-US" dirty="0"/>
              <a:t>Methodology including: ~~~~</a:t>
            </a:r>
          </a:p>
          <a:p>
            <a:pPr lvl="1"/>
            <a:r>
              <a:rPr lang="en-US" dirty="0"/>
              <a:t>Results and comparison to benchmark models</a:t>
            </a:r>
          </a:p>
          <a:p>
            <a:pPr lvl="1"/>
            <a:r>
              <a:rPr lang="en-US" dirty="0"/>
              <a:t>Conclusion and future work</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97322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 Literature Review</a:t>
            </a:r>
          </a:p>
        </p:txBody>
      </p:sp>
    </p:spTree>
    <p:extLst>
      <p:ext uri="{BB962C8B-B14F-4D97-AF65-F5344CB8AC3E}">
        <p14:creationId xmlns:p14="http://schemas.microsoft.com/office/powerpoint/2010/main" val="371854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Graph Convolutional Networks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318844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 Gated Recurrent Units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Tree>
    <p:extLst>
      <p:ext uri="{BB962C8B-B14F-4D97-AF65-F5344CB8AC3E}">
        <p14:creationId xmlns:p14="http://schemas.microsoft.com/office/powerpoint/2010/main" val="197418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Previous Wind Speed Prediction using Machine Learning</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Be sure to include benchmark MAE, MAPE values here to reference in results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269219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III. Methodology</a:t>
            </a:r>
          </a:p>
        </p:txBody>
      </p:sp>
    </p:spTree>
    <p:extLst>
      <p:ext uri="{BB962C8B-B14F-4D97-AF65-F5344CB8AC3E}">
        <p14:creationId xmlns:p14="http://schemas.microsoft.com/office/powerpoint/2010/main" val="304618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16</a:t>
            </a:fld>
            <a:endParaRPr lang="en-US" dirty="0"/>
          </a:p>
        </p:txBody>
      </p:sp>
      <p:pic>
        <p:nvPicPr>
          <p:cNvPr id="6" name="Picture 5">
            <a:extLst>
              <a:ext uri="{FF2B5EF4-FFF2-40B4-BE49-F238E27FC236}">
                <a16:creationId xmlns:a16="http://schemas.microsoft.com/office/drawing/2014/main" id="{6E07FB21-C554-53BD-1EE9-C55DFC4FB501}"/>
              </a:ext>
            </a:extLst>
          </p:cNvPr>
          <p:cNvPicPr>
            <a:picLocks noChangeAspect="1"/>
          </p:cNvPicPr>
          <p:nvPr/>
        </p:nvPicPr>
        <p:blipFill>
          <a:blip r:embed="rId2"/>
          <a:stretch>
            <a:fillRect/>
          </a:stretch>
        </p:blipFill>
        <p:spPr>
          <a:xfrm>
            <a:off x="1819522" y="1500326"/>
            <a:ext cx="8552955" cy="4797882"/>
          </a:xfrm>
          <a:prstGeom prst="rect">
            <a:avLst/>
          </a:prstGeom>
        </p:spPr>
      </p:pic>
    </p:spTree>
    <p:extLst>
      <p:ext uri="{BB962C8B-B14F-4D97-AF65-F5344CB8AC3E}">
        <p14:creationId xmlns:p14="http://schemas.microsoft.com/office/powerpoint/2010/main" val="1309302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17</a:t>
            </a:fld>
            <a:endParaRPr lang="en-US" dirty="0"/>
          </a:p>
        </p:txBody>
      </p:sp>
    </p:spTree>
    <p:extLst>
      <p:ext uri="{BB962C8B-B14F-4D97-AF65-F5344CB8AC3E}">
        <p14:creationId xmlns:p14="http://schemas.microsoft.com/office/powerpoint/2010/main" val="41209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Preprocessing Steps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Tree>
    <p:extLst>
      <p:ext uri="{BB962C8B-B14F-4D97-AF65-F5344CB8AC3E}">
        <p14:creationId xmlns:p14="http://schemas.microsoft.com/office/powerpoint/2010/main" val="113235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Proposed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Tree>
    <p:extLst>
      <p:ext uri="{BB962C8B-B14F-4D97-AF65-F5344CB8AC3E}">
        <p14:creationId xmlns:p14="http://schemas.microsoft.com/office/powerpoint/2010/main" val="396839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 (~1 min, A)</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 (~3 min, A)</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 (~4 min, B)</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71509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Model Training and Validation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20</a:t>
            </a:fld>
            <a:endParaRPr lang="en-US" dirty="0"/>
          </a:p>
        </p:txBody>
      </p:sp>
    </p:spTree>
    <p:extLst>
      <p:ext uri="{BB962C8B-B14F-4D97-AF65-F5344CB8AC3E}">
        <p14:creationId xmlns:p14="http://schemas.microsoft.com/office/powerpoint/2010/main" val="169241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 Results</a:t>
            </a:r>
          </a:p>
        </p:txBody>
      </p:sp>
    </p:spTree>
    <p:extLst>
      <p:ext uri="{BB962C8B-B14F-4D97-AF65-F5344CB8AC3E}">
        <p14:creationId xmlns:p14="http://schemas.microsoft.com/office/powerpoint/2010/main" val="276886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Performance Evaluation of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22</a:t>
            </a:fld>
            <a:endParaRPr lang="en-US" dirty="0"/>
          </a:p>
        </p:txBody>
      </p:sp>
    </p:spTree>
    <p:extLst>
      <p:ext uri="{BB962C8B-B14F-4D97-AF65-F5344CB8AC3E}">
        <p14:creationId xmlns:p14="http://schemas.microsoft.com/office/powerpoint/2010/main" val="366811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Comparison to related Works</a:t>
            </a:r>
          </a:p>
        </p:txBody>
      </p:sp>
      <p:graphicFrame>
        <p:nvGraphicFramePr>
          <p:cNvPr id="5" name="Table 5">
            <a:extLst>
              <a:ext uri="{FF2B5EF4-FFF2-40B4-BE49-F238E27FC236}">
                <a16:creationId xmlns:a16="http://schemas.microsoft.com/office/drawing/2014/main" id="{FFA08370-E1F5-A2C8-68AF-CB2AC5F90A59}"/>
              </a:ext>
            </a:extLst>
          </p:cNvPr>
          <p:cNvGraphicFramePr>
            <a:graphicFrameLocks noGrp="1"/>
          </p:cNvGraphicFramePr>
          <p:nvPr>
            <p:ph idx="1"/>
            <p:extLst>
              <p:ext uri="{D42A27DB-BD31-4B8C-83A1-F6EECF244321}">
                <p14:modId xmlns:p14="http://schemas.microsoft.com/office/powerpoint/2010/main" val="1320214810"/>
              </p:ext>
            </p:extLst>
          </p:nvPr>
        </p:nvGraphicFramePr>
        <p:xfrm>
          <a:off x="561975" y="1538288"/>
          <a:ext cx="10515597" cy="4815840"/>
        </p:xfrm>
        <a:graphic>
          <a:graphicData uri="http://schemas.openxmlformats.org/drawingml/2006/table">
            <a:tbl>
              <a:tblPr firstRow="1" bandRow="1">
                <a:tableStyleId>{5C22544A-7EE6-4342-B048-85BDC9FD1C3A}</a:tableStyleId>
              </a:tblPr>
              <a:tblGrid>
                <a:gridCol w="4714754">
                  <a:extLst>
                    <a:ext uri="{9D8B030D-6E8A-4147-A177-3AD203B41FA5}">
                      <a16:colId xmlns:a16="http://schemas.microsoft.com/office/drawing/2014/main" val="217356313"/>
                    </a:ext>
                  </a:extLst>
                </a:gridCol>
                <a:gridCol w="2999465">
                  <a:extLst>
                    <a:ext uri="{9D8B030D-6E8A-4147-A177-3AD203B41FA5}">
                      <a16:colId xmlns:a16="http://schemas.microsoft.com/office/drawing/2014/main" val="4264062161"/>
                    </a:ext>
                  </a:extLst>
                </a:gridCol>
                <a:gridCol w="2801378">
                  <a:extLst>
                    <a:ext uri="{9D8B030D-6E8A-4147-A177-3AD203B41FA5}">
                      <a16:colId xmlns:a16="http://schemas.microsoft.com/office/drawing/2014/main" val="4052011559"/>
                    </a:ext>
                  </a:extLst>
                </a:gridCol>
              </a:tblGrid>
              <a:tr h="370840">
                <a:tc>
                  <a:txBody>
                    <a:bodyPr/>
                    <a:lstStyle/>
                    <a:p>
                      <a:r>
                        <a:rPr lang="en-CA" dirty="0"/>
                        <a:t>Study Group</a:t>
                      </a:r>
                    </a:p>
                  </a:txBody>
                  <a:tcPr/>
                </a:tc>
                <a:tc>
                  <a:txBody>
                    <a:bodyPr/>
                    <a:lstStyle/>
                    <a:p>
                      <a:r>
                        <a:rPr lang="en-CA" dirty="0"/>
                        <a:t>RMSE</a:t>
                      </a:r>
                    </a:p>
                  </a:txBody>
                  <a:tcPr/>
                </a:tc>
                <a:tc>
                  <a:txBody>
                    <a:bodyPr/>
                    <a:lstStyle/>
                    <a:p>
                      <a:r>
                        <a:rPr lang="en-CA" dirty="0"/>
                        <a:t>MAE</a:t>
                      </a:r>
                    </a:p>
                  </a:txBody>
                  <a:tcPr/>
                </a:tc>
                <a:extLst>
                  <a:ext uri="{0D108BD9-81ED-4DB2-BD59-A6C34878D82A}">
                    <a16:rowId xmlns:a16="http://schemas.microsoft.com/office/drawing/2014/main" val="3408188024"/>
                  </a:ext>
                </a:extLst>
              </a:tr>
              <a:tr h="370840">
                <a:tc>
                  <a:txBody>
                    <a:bodyPr/>
                    <a:lstStyle/>
                    <a:p>
                      <a:r>
                        <a:rPr lang="en-CA" dirty="0"/>
                        <a:t>Chen et al. – 1 hour forecast</a:t>
                      </a:r>
                    </a:p>
                  </a:txBody>
                  <a:tcPr/>
                </a:tc>
                <a:tc>
                  <a:txBody>
                    <a:bodyPr/>
                    <a:lstStyle/>
                    <a:p>
                      <a:r>
                        <a:rPr lang="en-CA" dirty="0"/>
                        <a:t>1.620</a:t>
                      </a:r>
                    </a:p>
                  </a:txBody>
                  <a:tcPr/>
                </a:tc>
                <a:tc>
                  <a:txBody>
                    <a:bodyPr/>
                    <a:lstStyle/>
                    <a:p>
                      <a:r>
                        <a:rPr lang="en-CA" dirty="0"/>
                        <a:t>1.538</a:t>
                      </a:r>
                    </a:p>
                  </a:txBody>
                  <a:tcPr/>
                </a:tc>
                <a:extLst>
                  <a:ext uri="{0D108BD9-81ED-4DB2-BD59-A6C34878D82A}">
                    <a16:rowId xmlns:a16="http://schemas.microsoft.com/office/drawing/2014/main" val="3050245343"/>
                  </a:ext>
                </a:extLst>
              </a:tr>
              <a:tr h="370840">
                <a:tc>
                  <a:txBody>
                    <a:bodyPr/>
                    <a:lstStyle/>
                    <a:p>
                      <a:r>
                        <a:rPr lang="en-CA" dirty="0"/>
                        <a:t>Chen et al. – 2 hour forecast</a:t>
                      </a:r>
                    </a:p>
                  </a:txBody>
                  <a:tcPr/>
                </a:tc>
                <a:tc>
                  <a:txBody>
                    <a:bodyPr/>
                    <a:lstStyle/>
                    <a:p>
                      <a:r>
                        <a:rPr lang="en-CA" dirty="0"/>
                        <a:t>1.867</a:t>
                      </a:r>
                    </a:p>
                  </a:txBody>
                  <a:tcPr/>
                </a:tc>
                <a:tc>
                  <a:txBody>
                    <a:bodyPr/>
                    <a:lstStyle/>
                    <a:p>
                      <a:r>
                        <a:rPr lang="en-CA" dirty="0"/>
                        <a:t>1.762</a:t>
                      </a:r>
                    </a:p>
                  </a:txBody>
                  <a:tcPr/>
                </a:tc>
                <a:extLst>
                  <a:ext uri="{0D108BD9-81ED-4DB2-BD59-A6C34878D82A}">
                    <a16:rowId xmlns:a16="http://schemas.microsoft.com/office/drawing/2014/main" val="2996198574"/>
                  </a:ext>
                </a:extLst>
              </a:tr>
              <a:tr h="370840">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4194904198"/>
                  </a:ext>
                </a:extLst>
              </a:tr>
              <a:tr h="370840">
                <a:tc>
                  <a:txBody>
                    <a:bodyPr/>
                    <a:lstStyle/>
                    <a:p>
                      <a:r>
                        <a:rPr lang="en-CA" dirty="0"/>
                        <a:t>Stanczyk and </a:t>
                      </a:r>
                      <a:r>
                        <a:rPr lang="en-CA" dirty="0" err="1"/>
                        <a:t>Mehrkanoon</a:t>
                      </a:r>
                      <a:r>
                        <a:rPr lang="en-CA" dirty="0"/>
                        <a:t> – 2 hour forecast</a:t>
                      </a:r>
                    </a:p>
                  </a:txBody>
                  <a:tcPr/>
                </a:tc>
                <a:tc>
                  <a:txBody>
                    <a:bodyPr/>
                    <a:lstStyle/>
                    <a:p>
                      <a:r>
                        <a:rPr lang="en-CA" dirty="0"/>
                        <a:t>10.57</a:t>
                      </a:r>
                    </a:p>
                  </a:txBody>
                  <a:tcPr/>
                </a:tc>
                <a:tc>
                  <a:txBody>
                    <a:bodyPr/>
                    <a:lstStyle/>
                    <a:p>
                      <a:r>
                        <a:rPr lang="en-CA" dirty="0"/>
                        <a:t>7.96</a:t>
                      </a:r>
                    </a:p>
                  </a:txBody>
                  <a:tcPr/>
                </a:tc>
                <a:extLst>
                  <a:ext uri="{0D108BD9-81ED-4DB2-BD59-A6C34878D82A}">
                    <a16:rowId xmlns:a16="http://schemas.microsoft.com/office/drawing/2014/main" val="67533419"/>
                  </a:ext>
                </a:extLst>
              </a:tr>
              <a:tr h="131155">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964642458"/>
                  </a:ext>
                </a:extLst>
              </a:tr>
              <a:tr h="370840">
                <a:tc>
                  <a:txBody>
                    <a:bodyPr/>
                    <a:lstStyle/>
                    <a:p>
                      <a:r>
                        <a:rPr lang="en-CA" dirty="0"/>
                        <a:t>Liu and Ware – 1 hour forecast</a:t>
                      </a:r>
                    </a:p>
                  </a:txBody>
                  <a:tcPr/>
                </a:tc>
                <a:tc>
                  <a:txBody>
                    <a:bodyPr/>
                    <a:lstStyle/>
                    <a:p>
                      <a:r>
                        <a:rPr lang="en-CA" dirty="0"/>
                        <a:t>5.900 – 3.3798</a:t>
                      </a:r>
                    </a:p>
                  </a:txBody>
                  <a:tcPr/>
                </a:tc>
                <a:tc>
                  <a:txBody>
                    <a:bodyPr/>
                    <a:lstStyle/>
                    <a:p>
                      <a:r>
                        <a:rPr lang="en-CA" dirty="0"/>
                        <a:t>4.346 – 2.766</a:t>
                      </a:r>
                    </a:p>
                  </a:txBody>
                  <a:tcPr/>
                </a:tc>
                <a:extLst>
                  <a:ext uri="{0D108BD9-81ED-4DB2-BD59-A6C34878D82A}">
                    <a16:rowId xmlns:a16="http://schemas.microsoft.com/office/drawing/2014/main" val="1620604250"/>
                  </a:ext>
                </a:extLst>
              </a:tr>
              <a:tr h="370840">
                <a:tc>
                  <a:txBody>
                    <a:bodyPr/>
                    <a:lstStyle/>
                    <a:p>
                      <a:r>
                        <a:rPr lang="en-CA" dirty="0"/>
                        <a:t>Liu and Ware – 2 hour forecast</a:t>
                      </a:r>
                    </a:p>
                  </a:txBody>
                  <a:tcPr/>
                </a:tc>
                <a:tc>
                  <a:txBody>
                    <a:bodyPr/>
                    <a:lstStyle/>
                    <a:p>
                      <a:r>
                        <a:rPr lang="en-CA" dirty="0"/>
                        <a:t>6.9127 – 3.881</a:t>
                      </a:r>
                    </a:p>
                  </a:txBody>
                  <a:tcPr/>
                </a:tc>
                <a:tc>
                  <a:txBody>
                    <a:bodyPr/>
                    <a:lstStyle/>
                    <a:p>
                      <a:r>
                        <a:rPr lang="en-CA" dirty="0"/>
                        <a:t>5.153 – 2.939</a:t>
                      </a:r>
                    </a:p>
                  </a:txBody>
                  <a:tcPr/>
                </a:tc>
                <a:extLst>
                  <a:ext uri="{0D108BD9-81ED-4DB2-BD59-A6C34878D82A}">
                    <a16:rowId xmlns:a16="http://schemas.microsoft.com/office/drawing/2014/main" val="3908216367"/>
                  </a:ext>
                </a:extLst>
              </a:tr>
              <a:tr h="370840">
                <a:tc>
                  <a:txBody>
                    <a:bodyPr/>
                    <a:lstStyle/>
                    <a:p>
                      <a:r>
                        <a:rPr lang="en-CA" dirty="0"/>
                        <a:t>Liu and Ware – 3 Hour forecast</a:t>
                      </a:r>
                    </a:p>
                  </a:txBody>
                  <a:tcPr/>
                </a:tc>
                <a:tc>
                  <a:txBody>
                    <a:bodyPr/>
                    <a:lstStyle/>
                    <a:p>
                      <a:r>
                        <a:rPr lang="en-CA" dirty="0"/>
                        <a:t>7.845 – 4.252</a:t>
                      </a:r>
                    </a:p>
                  </a:txBody>
                  <a:tcPr/>
                </a:tc>
                <a:tc>
                  <a:txBody>
                    <a:bodyPr/>
                    <a:lstStyle/>
                    <a:p>
                      <a:r>
                        <a:rPr lang="en-CA" dirty="0"/>
                        <a:t>5.884 – 3.206</a:t>
                      </a:r>
                    </a:p>
                  </a:txBody>
                  <a:tcPr/>
                </a:tc>
                <a:extLst>
                  <a:ext uri="{0D108BD9-81ED-4DB2-BD59-A6C34878D82A}">
                    <a16:rowId xmlns:a16="http://schemas.microsoft.com/office/drawing/2014/main" val="3381476863"/>
                  </a:ext>
                </a:extLst>
              </a:tr>
              <a:tr h="370840">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4080710002"/>
                  </a:ext>
                </a:extLst>
              </a:tr>
              <a:tr h="370840">
                <a:tc>
                  <a:txBody>
                    <a:bodyPr/>
                    <a:lstStyle/>
                    <a:p>
                      <a:r>
                        <a:rPr lang="en-CA" dirty="0"/>
                        <a:t>Our work – 1 hour forecast</a:t>
                      </a:r>
                    </a:p>
                  </a:txBody>
                  <a:tcPr/>
                </a:tc>
                <a:tc>
                  <a:txBody>
                    <a:bodyPr/>
                    <a:lstStyle/>
                    <a:p>
                      <a:r>
                        <a:rPr lang="en-CA" dirty="0"/>
                        <a:t>3.306 – 3.639</a:t>
                      </a:r>
                    </a:p>
                  </a:txBody>
                  <a:tcPr/>
                </a:tc>
                <a:tc>
                  <a:txBody>
                    <a:bodyPr/>
                    <a:lstStyle/>
                    <a:p>
                      <a:r>
                        <a:rPr lang="en-CA" dirty="0"/>
                        <a:t>1.595 – 2.863</a:t>
                      </a:r>
                    </a:p>
                  </a:txBody>
                  <a:tcPr/>
                </a:tc>
                <a:extLst>
                  <a:ext uri="{0D108BD9-81ED-4DB2-BD59-A6C34878D82A}">
                    <a16:rowId xmlns:a16="http://schemas.microsoft.com/office/drawing/2014/main" val="544404100"/>
                  </a:ext>
                </a:extLst>
              </a:tr>
              <a:tr h="370840">
                <a:tc>
                  <a:txBody>
                    <a:bodyPr/>
                    <a:lstStyle/>
                    <a:p>
                      <a:r>
                        <a:rPr lang="en-CA" dirty="0"/>
                        <a:t>Our work – 2 hour forecast</a:t>
                      </a:r>
                    </a:p>
                  </a:txBody>
                  <a:tcPr/>
                </a:tc>
                <a:tc>
                  <a:txBody>
                    <a:bodyPr/>
                    <a:lstStyle/>
                    <a:p>
                      <a:r>
                        <a:rPr lang="en-CA" dirty="0"/>
                        <a:t>4.561 – 4.714</a:t>
                      </a:r>
                    </a:p>
                  </a:txBody>
                  <a:tcPr/>
                </a:tc>
                <a:tc>
                  <a:txBody>
                    <a:bodyPr/>
                    <a:lstStyle/>
                    <a:p>
                      <a:r>
                        <a:rPr lang="en-CA" dirty="0"/>
                        <a:t>3.603 – 3.705</a:t>
                      </a:r>
                    </a:p>
                  </a:txBody>
                  <a:tcPr/>
                </a:tc>
                <a:extLst>
                  <a:ext uri="{0D108BD9-81ED-4DB2-BD59-A6C34878D82A}">
                    <a16:rowId xmlns:a16="http://schemas.microsoft.com/office/drawing/2014/main" val="343391437"/>
                  </a:ext>
                </a:extLst>
              </a:tr>
              <a:tr h="370840">
                <a:tc>
                  <a:txBody>
                    <a:bodyPr/>
                    <a:lstStyle/>
                    <a:p>
                      <a:r>
                        <a:rPr lang="en-CA" dirty="0"/>
                        <a:t>Our work – 3 hour forecast</a:t>
                      </a:r>
                    </a:p>
                  </a:txBody>
                  <a:tcPr/>
                </a:tc>
                <a:tc>
                  <a:txBody>
                    <a:bodyPr/>
                    <a:lstStyle/>
                    <a:p>
                      <a:r>
                        <a:rPr lang="en-CA" dirty="0"/>
                        <a:t>5.083 – 5.658</a:t>
                      </a:r>
                    </a:p>
                  </a:txBody>
                  <a:tcPr/>
                </a:tc>
                <a:tc>
                  <a:txBody>
                    <a:bodyPr/>
                    <a:lstStyle/>
                    <a:p>
                      <a:r>
                        <a:rPr lang="en-CA" dirty="0"/>
                        <a:t>3.937 – 4.388</a:t>
                      </a:r>
                    </a:p>
                  </a:txBody>
                  <a:tcPr/>
                </a:tc>
                <a:extLst>
                  <a:ext uri="{0D108BD9-81ED-4DB2-BD59-A6C34878D82A}">
                    <a16:rowId xmlns:a16="http://schemas.microsoft.com/office/drawing/2014/main" val="4101583437"/>
                  </a:ext>
                </a:extLst>
              </a:tr>
            </a:tbl>
          </a:graphicData>
        </a:graphic>
      </p:graphicFrame>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23</a:t>
            </a:fld>
            <a:endParaRPr lang="en-US" dirty="0"/>
          </a:p>
        </p:txBody>
      </p:sp>
    </p:spTree>
    <p:extLst>
      <p:ext uri="{BB962C8B-B14F-4D97-AF65-F5344CB8AC3E}">
        <p14:creationId xmlns:p14="http://schemas.microsoft.com/office/powerpoint/2010/main" val="319721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We have comparable results to existing work</a:t>
            </a:r>
          </a:p>
          <a:p>
            <a:r>
              <a:rPr lang="en-US" dirty="0"/>
              <a:t>Our MAE shows that this model has promise to optimize wind power:</a:t>
            </a:r>
          </a:p>
          <a:p>
            <a:pPr lvl="1"/>
            <a:r>
              <a:rPr lang="en-US" dirty="0"/>
              <a:t>&lt;3 km/</a:t>
            </a:r>
            <a:r>
              <a:rPr lang="en-US" dirty="0" err="1"/>
              <a:t>hr</a:t>
            </a:r>
            <a:r>
              <a:rPr lang="en-US" dirty="0"/>
              <a:t> for 1 hour forecast</a:t>
            </a:r>
          </a:p>
          <a:p>
            <a:pPr lvl="1"/>
            <a:r>
              <a:rPr lang="en-US" dirty="0"/>
              <a:t>&lt;4 km/</a:t>
            </a:r>
            <a:r>
              <a:rPr lang="en-US" dirty="0" err="1"/>
              <a:t>hr</a:t>
            </a:r>
            <a:r>
              <a:rPr lang="en-US" dirty="0"/>
              <a:t> for 2 hour forecast</a:t>
            </a:r>
          </a:p>
          <a:p>
            <a:pPr lvl="1"/>
            <a:r>
              <a:rPr lang="en-US" dirty="0"/>
              <a:t>&lt;5 km/</a:t>
            </a:r>
            <a:r>
              <a:rPr lang="en-US" dirty="0" err="1"/>
              <a:t>hr</a:t>
            </a:r>
            <a:r>
              <a:rPr lang="en-US" dirty="0"/>
              <a:t> for 3 hour forecast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Tree>
    <p:extLst>
      <p:ext uri="{BB962C8B-B14F-4D97-AF65-F5344CB8AC3E}">
        <p14:creationId xmlns:p14="http://schemas.microsoft.com/office/powerpoint/2010/main" val="185309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VI. Conclusion</a:t>
            </a:r>
          </a:p>
        </p:txBody>
      </p:sp>
    </p:spTree>
    <p:extLst>
      <p:ext uri="{BB962C8B-B14F-4D97-AF65-F5344CB8AC3E}">
        <p14:creationId xmlns:p14="http://schemas.microsoft.com/office/powerpoint/2010/main" val="341454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VI. Conclusion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We combined a GCN model with a GRU model for wind forecasting</a:t>
            </a:r>
          </a:p>
          <a:p>
            <a:r>
              <a:rPr lang="en-US" dirty="0"/>
              <a:t>We achieved similar results to existing work with fairly high accuracy</a:t>
            </a:r>
          </a:p>
          <a:p>
            <a:r>
              <a:rPr lang="en-US" dirty="0"/>
              <a:t>Future work can examine the computation cost of more data or the accuracy of wind power forecasting</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26</a:t>
            </a:fld>
            <a:endParaRPr lang="en-US" dirty="0"/>
          </a:p>
        </p:txBody>
      </p:sp>
    </p:spTree>
    <p:extLst>
      <p:ext uri="{BB962C8B-B14F-4D97-AF65-F5344CB8AC3E}">
        <p14:creationId xmlns:p14="http://schemas.microsoft.com/office/powerpoint/2010/main" val="1942424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VII. References</a:t>
            </a:r>
          </a:p>
        </p:txBody>
      </p:sp>
    </p:spTree>
    <p:extLst>
      <p:ext uri="{BB962C8B-B14F-4D97-AF65-F5344CB8AC3E}">
        <p14:creationId xmlns:p14="http://schemas.microsoft.com/office/powerpoint/2010/main" val="1376993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VI.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28</a:t>
            </a:fld>
            <a:endParaRPr lang="en-US" dirty="0"/>
          </a:p>
        </p:txBody>
      </p:sp>
    </p:spTree>
    <p:extLst>
      <p:ext uri="{BB962C8B-B14F-4D97-AF65-F5344CB8AC3E}">
        <p14:creationId xmlns:p14="http://schemas.microsoft.com/office/powerpoint/2010/main" val="4376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 (~ 2 min, B)</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 (~1 min, B)</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 (0 min)</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349272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A Recurrent Graph-Convolutional Network for Wind Speed Prediction</a:t>
            </a:r>
          </a:p>
        </p:txBody>
      </p:sp>
      <p:sp>
        <p:nvSpPr>
          <p:cNvPr id="3" name="Subtitle 2">
            <a:extLst>
              <a:ext uri="{FF2B5EF4-FFF2-40B4-BE49-F238E27FC236}">
                <a16:creationId xmlns:a16="http://schemas.microsoft.com/office/drawing/2014/main" id="{9B3511D1-7FCA-FB4B-9E50-F071C460FE80}"/>
              </a:ext>
            </a:extLst>
          </p:cNvPr>
          <p:cNvSpPr>
            <a:spLocks noGrp="1"/>
          </p:cNvSpPr>
          <p:nvPr>
            <p:ph type="subTitle" idx="1"/>
          </p:nvPr>
        </p:nvSpPr>
        <p:spPr/>
        <p:txBody>
          <a:bodyPr/>
          <a:lstStyle/>
          <a:p>
            <a:r>
              <a:rPr lang="en-US" dirty="0"/>
              <a:t>Forecasting Southern Alberta’s Wind Speed</a:t>
            </a:r>
          </a:p>
        </p:txBody>
      </p:sp>
      <p:sp>
        <p:nvSpPr>
          <p:cNvPr id="4" name="Text Placeholder 3">
            <a:extLst>
              <a:ext uri="{FF2B5EF4-FFF2-40B4-BE49-F238E27FC236}">
                <a16:creationId xmlns:a16="http://schemas.microsoft.com/office/drawing/2014/main" id="{C1C24C84-A742-DD4F-A936-BBDA5C8BB3E2}"/>
              </a:ext>
            </a:extLst>
          </p:cNvPr>
          <p:cNvSpPr>
            <a:spLocks noGrp="1"/>
          </p:cNvSpPr>
          <p:nvPr>
            <p:ph type="body" sz="quarter" idx="10"/>
          </p:nvPr>
        </p:nvSpPr>
        <p:spPr/>
        <p:txBody>
          <a:bodyPr/>
          <a:lstStyle/>
          <a:p>
            <a:endParaRPr lang="en-US" dirty="0"/>
          </a:p>
          <a:p>
            <a:r>
              <a:rPr lang="en-US" dirty="0"/>
              <a:t>Jose Carmo</a:t>
            </a:r>
          </a:p>
          <a:p>
            <a:r>
              <a:rPr lang="en-US" dirty="0"/>
              <a:t>Louis-Antoine </a:t>
            </a:r>
            <a:r>
              <a:rPr lang="en-US" dirty="0" err="1"/>
              <a:t>Etchian</a:t>
            </a:r>
            <a:endParaRPr lang="en-US" dirty="0"/>
          </a:p>
          <a:p>
            <a:r>
              <a:rPr lang="en-US" dirty="0"/>
              <a:t>Michael Francis</a:t>
            </a:r>
            <a:br>
              <a:rPr lang="en-US" dirty="0"/>
            </a:br>
            <a:r>
              <a:rPr lang="en-US" dirty="0"/>
              <a:t>Austyn Nagribianko</a:t>
            </a:r>
          </a:p>
          <a:p>
            <a:r>
              <a:rPr lang="en-US" dirty="0"/>
              <a:t>Peter </a:t>
            </a:r>
            <a:r>
              <a:rPr lang="en-US" dirty="0" err="1"/>
              <a:t>Yaun</a:t>
            </a:r>
            <a:br>
              <a:rPr lang="en-US" dirty="0"/>
            </a:br>
            <a:r>
              <a:rPr lang="en-US" dirty="0"/>
              <a:t>Mouri Zakir</a:t>
            </a:r>
          </a:p>
        </p:txBody>
      </p:sp>
      <p:sp>
        <p:nvSpPr>
          <p:cNvPr id="5" name="Text Placeholder 4">
            <a:extLst>
              <a:ext uri="{FF2B5EF4-FFF2-40B4-BE49-F238E27FC236}">
                <a16:creationId xmlns:a16="http://schemas.microsoft.com/office/drawing/2014/main" id="{B037332F-F808-E64C-8515-C367CB073A25}"/>
              </a:ext>
            </a:extLst>
          </p:cNvPr>
          <p:cNvSpPr>
            <a:spLocks noGrp="1"/>
          </p:cNvSpPr>
          <p:nvPr>
            <p:ph type="body" sz="quarter" idx="11"/>
          </p:nvPr>
        </p:nvSpPr>
        <p:spPr/>
        <p:txBody>
          <a:bodyPr/>
          <a:lstStyle/>
          <a:p>
            <a:r>
              <a:rPr lang="en-US" dirty="0"/>
              <a:t>April 3, 2023</a:t>
            </a:r>
          </a:p>
        </p:txBody>
      </p:sp>
    </p:spTree>
    <p:extLst>
      <p:ext uri="{BB962C8B-B14F-4D97-AF65-F5344CB8AC3E}">
        <p14:creationId xmlns:p14="http://schemas.microsoft.com/office/powerpoint/2010/main" val="23747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102503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151409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 Introduction</a:t>
            </a:r>
          </a:p>
        </p:txBody>
      </p:sp>
    </p:spTree>
    <p:extLst>
      <p:ext uri="{BB962C8B-B14F-4D97-AF65-F5344CB8AC3E}">
        <p14:creationId xmlns:p14="http://schemas.microsoft.com/office/powerpoint/2010/main" val="7064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Background and Motivation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Background: wind turbines rely on accurate wind speed forecasts to properly bid generation, what are the pitfalls? What goes wrong when unreliable forecasts are used? I can answer this question (Austyn)</a:t>
            </a:r>
          </a:p>
          <a:p>
            <a:r>
              <a:rPr lang="en-US" dirty="0"/>
              <a:t>Motivation: the motivation for using this is to develop an accurate forecasting model that incorporates numerous stations to predict wind speed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4208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Research Objectives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What are the measurable goals we are wishing to achieve with this project?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67651995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Widescreen" id="{BDE806B9-D085-0547-8443-536EF56E10D0}" vid="{A3112E41-4A82-8045-91CC-360E8E79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14" ma:contentTypeDescription="Create a new document." ma:contentTypeScope="" ma:versionID="7f7e0cc1e40a88b99413075e8bf30554">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bf2af2146a9b0966e9a87ebb457fba04"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B8F560-7E6C-44AE-AFE4-924D1118F0AA}">
  <ds:schemaRefs>
    <ds:schemaRef ds:uri="http://schemas.microsoft.com/office/2006/metadata/properties"/>
    <ds:schemaRef ds:uri="http://schemas.microsoft.com/office/infopath/2007/PartnerControls"/>
    <ds:schemaRef ds:uri="7a4191d5-9b76-4ae3-8401-87ceee92a846"/>
    <ds:schemaRef ds:uri="b9b0194d-1e98-4efc-bad5-9450f4bf7a13"/>
  </ds:schemaRefs>
</ds:datastoreItem>
</file>

<file path=customXml/itemProps2.xml><?xml version="1.0" encoding="utf-8"?>
<ds:datastoreItem xmlns:ds="http://schemas.openxmlformats.org/officeDocument/2006/customXml" ds:itemID="{67A4AE25-BBA1-49A6-B4F8-E97286BA017A}">
  <ds:schemaRefs>
    <ds:schemaRef ds:uri="http://schemas.microsoft.com/sharepoint/v3/contenttype/forms"/>
  </ds:schemaRefs>
</ds:datastoreItem>
</file>

<file path=customXml/itemProps3.xml><?xml version="1.0" encoding="utf-8"?>
<ds:datastoreItem xmlns:ds="http://schemas.openxmlformats.org/officeDocument/2006/customXml" ds:itemID="{13416CE4-55A1-4737-9F9A-2B165A2C22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 Recurrent Graph-Convolutional Network for Wind Speed Prediction</Template>
  <TotalTime>138</TotalTime>
  <Words>729</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Info Slide for Group</vt:lpstr>
      <vt:lpstr>Table of Contents</vt:lpstr>
      <vt:lpstr>Table of Contents</vt:lpstr>
      <vt:lpstr>A Recurrent Graph-Convolutional Network for Wind Speed Prediction</vt:lpstr>
      <vt:lpstr>Table of Contents</vt:lpstr>
      <vt:lpstr>Table of Contents</vt:lpstr>
      <vt:lpstr>I. Introduction</vt:lpstr>
      <vt:lpstr>I. Background and Motivation</vt:lpstr>
      <vt:lpstr>I. Research Objectives</vt:lpstr>
      <vt:lpstr>I. Presentation Overview</vt:lpstr>
      <vt:lpstr>II. Literature Review</vt:lpstr>
      <vt:lpstr>II. Graph Convolutional Networks and their Applications</vt:lpstr>
      <vt:lpstr>II. Gated Recurrent Units and their Applications</vt:lpstr>
      <vt:lpstr>II. Previous Wind Speed Prediction using Machine Learning</vt:lpstr>
      <vt:lpstr>III. Methodology</vt:lpstr>
      <vt:lpstr>III. Description of Data</vt:lpstr>
      <vt:lpstr>III. Description of Data</vt:lpstr>
      <vt:lpstr>III. Preprocessing Steps</vt:lpstr>
      <vt:lpstr>III. Proposed GCN-GRU Model</vt:lpstr>
      <vt:lpstr>III. Model Training and Validation</vt:lpstr>
      <vt:lpstr>V. Results</vt:lpstr>
      <vt:lpstr>V. Performance Evaluation of GCN-GRU Model</vt:lpstr>
      <vt:lpstr>V. Comparison to related Works</vt:lpstr>
      <vt:lpstr>V. Discussion of Results</vt:lpstr>
      <vt:lpstr>VI. Conclusion</vt:lpstr>
      <vt:lpstr>VI. Conclusion</vt:lpstr>
      <vt:lpstr>VII. References</vt:lpstr>
      <vt:lpstr>VI. Discussion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Slide for Group</dc:title>
  <dc:creator>Austyn Nagribianko</dc:creator>
  <cp:lastModifiedBy>Michael Francis</cp:lastModifiedBy>
  <cp:revision>6</cp:revision>
  <dcterms:created xsi:type="dcterms:W3CDTF">2023-03-30T22:42:57Z</dcterms:created>
  <dcterms:modified xsi:type="dcterms:W3CDTF">2023-04-04T03:42:09Z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ies>
</file>