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sldIdLst>
    <p:sldId id="262" r:id="rId5"/>
    <p:sldId id="284" r:id="rId6"/>
    <p:sldId id="285" r:id="rId7"/>
    <p:sldId id="256" r:id="rId8"/>
    <p:sldId id="257" r:id="rId9"/>
    <p:sldId id="266" r:id="rId10"/>
    <p:sldId id="270" r:id="rId11"/>
    <p:sldId id="258" r:id="rId12"/>
    <p:sldId id="267" r:id="rId13"/>
    <p:sldId id="268" r:id="rId14"/>
    <p:sldId id="271" r:id="rId15"/>
    <p:sldId id="269" r:id="rId16"/>
    <p:sldId id="276" r:id="rId17"/>
    <p:sldId id="277" r:id="rId18"/>
    <p:sldId id="272" r:id="rId19"/>
    <p:sldId id="275" r:id="rId20"/>
    <p:sldId id="287" r:id="rId21"/>
    <p:sldId id="278" r:id="rId22"/>
    <p:sldId id="279" r:id="rId23"/>
    <p:sldId id="280" r:id="rId24"/>
    <p:sldId id="273" r:id="rId25"/>
    <p:sldId id="281" r:id="rId26"/>
    <p:sldId id="282" r:id="rId27"/>
    <p:sldId id="283" r:id="rId28"/>
    <p:sldId id="27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5"/>
    <p:restoredTop sz="94647"/>
  </p:normalViewPr>
  <p:slideViewPr>
    <p:cSldViewPr snapToGrid="0" snapToObjects="1" showGuides="1">
      <p:cViewPr varScale="1">
        <p:scale>
          <a:sx n="108" d="100"/>
          <a:sy n="108" d="100"/>
        </p:scale>
        <p:origin x="1050" y="96"/>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Info Slide for Group</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sz="2000" dirty="0"/>
              <a:t>On avg, each person should speak for ~2min, aiming for 10-12min presentation</a:t>
            </a:r>
          </a:p>
          <a:p>
            <a:r>
              <a:rPr lang="en-US" sz="2000" dirty="0"/>
              <a:t>There’s 25 slides with titles. This may be too many to appropriately manage time. I’ve put section timing on each section. If you go over this, feel free to reduce the information in the section to fit. Each need </a:t>
            </a:r>
            <a:r>
              <a:rPr lang="en-US" sz="2000"/>
              <a:t>to contribute ~3-4 slides</a:t>
            </a:r>
            <a:endParaRPr lang="en-US" sz="2000" dirty="0"/>
          </a:p>
          <a:p>
            <a:r>
              <a:rPr lang="en-US" sz="2000" dirty="0"/>
              <a:t>Group A: Jose, Peter, Mouri</a:t>
            </a:r>
          </a:p>
          <a:p>
            <a:r>
              <a:rPr lang="en-US" sz="2000" dirty="0"/>
              <a:t>Group B: Austyn, Michael, Louis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a:t>
            </a:fld>
            <a:endParaRPr lang="en-US" dirty="0"/>
          </a:p>
        </p:txBody>
      </p:sp>
    </p:spTree>
    <p:extLst>
      <p:ext uri="{BB962C8B-B14F-4D97-AF65-F5344CB8AC3E}">
        <p14:creationId xmlns:p14="http://schemas.microsoft.com/office/powerpoint/2010/main" val="167039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Presentation Overview</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Brief (~30s) overview of what’s involved in this</a:t>
            </a:r>
          </a:p>
          <a:p>
            <a:pPr lvl="1"/>
            <a:r>
              <a:rPr lang="en-US" dirty="0"/>
              <a:t>Literature review</a:t>
            </a:r>
          </a:p>
          <a:p>
            <a:pPr lvl="1"/>
            <a:r>
              <a:rPr lang="en-US" dirty="0"/>
              <a:t>Methodology including: ~~~~</a:t>
            </a:r>
          </a:p>
          <a:p>
            <a:pPr lvl="1"/>
            <a:r>
              <a:rPr lang="en-US" dirty="0"/>
              <a:t>Results and comparison to benchmark models</a:t>
            </a:r>
          </a:p>
          <a:p>
            <a:pPr lvl="1"/>
            <a:r>
              <a:rPr lang="en-US" dirty="0"/>
              <a:t>Conclusion and future work</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97322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 Literature Review</a:t>
            </a:r>
          </a:p>
        </p:txBody>
      </p:sp>
    </p:spTree>
    <p:extLst>
      <p:ext uri="{BB962C8B-B14F-4D97-AF65-F5344CB8AC3E}">
        <p14:creationId xmlns:p14="http://schemas.microsoft.com/office/powerpoint/2010/main" val="371854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Graph Convolutional Networks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318844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 Gated Recurrent Units and their Applications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Tree>
    <p:extLst>
      <p:ext uri="{BB962C8B-B14F-4D97-AF65-F5344CB8AC3E}">
        <p14:creationId xmlns:p14="http://schemas.microsoft.com/office/powerpoint/2010/main" val="197418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fontScale="90000"/>
          </a:bodyPr>
          <a:lstStyle/>
          <a:p>
            <a:r>
              <a:rPr lang="en-US" dirty="0"/>
              <a:t>II. Previous Wind Speed Prediction using Machine Learning</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Be sure to include benchmark MAE, MAPE values here to reference in results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269219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III. Methodology</a:t>
            </a:r>
          </a:p>
        </p:txBody>
      </p:sp>
    </p:spTree>
    <p:extLst>
      <p:ext uri="{BB962C8B-B14F-4D97-AF65-F5344CB8AC3E}">
        <p14:creationId xmlns:p14="http://schemas.microsoft.com/office/powerpoint/2010/main" val="304618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16</a:t>
            </a:fld>
            <a:endParaRPr lang="en-US" dirty="0"/>
          </a:p>
        </p:txBody>
      </p:sp>
      <p:pic>
        <p:nvPicPr>
          <p:cNvPr id="6" name="Picture 5">
            <a:extLst>
              <a:ext uri="{FF2B5EF4-FFF2-40B4-BE49-F238E27FC236}">
                <a16:creationId xmlns:a16="http://schemas.microsoft.com/office/drawing/2014/main" id="{6E07FB21-C554-53BD-1EE9-C55DFC4FB501}"/>
              </a:ext>
            </a:extLst>
          </p:cNvPr>
          <p:cNvPicPr>
            <a:picLocks noChangeAspect="1"/>
          </p:cNvPicPr>
          <p:nvPr/>
        </p:nvPicPr>
        <p:blipFill>
          <a:blip r:embed="rId2"/>
          <a:stretch>
            <a:fillRect/>
          </a:stretch>
        </p:blipFill>
        <p:spPr>
          <a:xfrm>
            <a:off x="1819522" y="1500326"/>
            <a:ext cx="8552955" cy="4797882"/>
          </a:xfrm>
          <a:prstGeom prst="rect">
            <a:avLst/>
          </a:prstGeom>
        </p:spPr>
      </p:pic>
    </p:spTree>
    <p:extLst>
      <p:ext uri="{BB962C8B-B14F-4D97-AF65-F5344CB8AC3E}">
        <p14:creationId xmlns:p14="http://schemas.microsoft.com/office/powerpoint/2010/main" val="1309302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Description of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17</a:t>
            </a:fld>
            <a:endParaRPr lang="en-US" dirty="0"/>
          </a:p>
        </p:txBody>
      </p:sp>
    </p:spTree>
    <p:extLst>
      <p:ext uri="{BB962C8B-B14F-4D97-AF65-F5344CB8AC3E}">
        <p14:creationId xmlns:p14="http://schemas.microsoft.com/office/powerpoint/2010/main" val="41209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Preprocessing Steps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Tree>
    <p:extLst>
      <p:ext uri="{BB962C8B-B14F-4D97-AF65-F5344CB8AC3E}">
        <p14:creationId xmlns:p14="http://schemas.microsoft.com/office/powerpoint/2010/main" val="113235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III. Proposed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Tree>
    <p:extLst>
      <p:ext uri="{BB962C8B-B14F-4D97-AF65-F5344CB8AC3E}">
        <p14:creationId xmlns:p14="http://schemas.microsoft.com/office/powerpoint/2010/main" val="396839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 (~1 min, A)</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 (~3 min, A)</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 (~4 min, B)</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71509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III. Model Training and Validation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20</a:t>
            </a:fld>
            <a:endParaRPr lang="en-US" dirty="0"/>
          </a:p>
        </p:txBody>
      </p:sp>
    </p:spTree>
    <p:extLst>
      <p:ext uri="{BB962C8B-B14F-4D97-AF65-F5344CB8AC3E}">
        <p14:creationId xmlns:p14="http://schemas.microsoft.com/office/powerpoint/2010/main" val="169241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 Results</a:t>
            </a:r>
          </a:p>
        </p:txBody>
      </p:sp>
    </p:spTree>
    <p:extLst>
      <p:ext uri="{BB962C8B-B14F-4D97-AF65-F5344CB8AC3E}">
        <p14:creationId xmlns:p14="http://schemas.microsoft.com/office/powerpoint/2010/main" val="276886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Performance Evaluation of GCN-GRU Model</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22</a:t>
            </a:fld>
            <a:endParaRPr lang="en-US" dirty="0"/>
          </a:p>
        </p:txBody>
      </p:sp>
    </p:spTree>
    <p:extLst>
      <p:ext uri="{BB962C8B-B14F-4D97-AF65-F5344CB8AC3E}">
        <p14:creationId xmlns:p14="http://schemas.microsoft.com/office/powerpoint/2010/main" val="366811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Comparison to related Works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23</a:t>
            </a:fld>
            <a:endParaRPr lang="en-US" dirty="0"/>
          </a:p>
        </p:txBody>
      </p:sp>
    </p:spTree>
    <p:extLst>
      <p:ext uri="{BB962C8B-B14F-4D97-AF65-F5344CB8AC3E}">
        <p14:creationId xmlns:p14="http://schemas.microsoft.com/office/powerpoint/2010/main" val="319721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Tree>
    <p:extLst>
      <p:ext uri="{BB962C8B-B14F-4D97-AF65-F5344CB8AC3E}">
        <p14:creationId xmlns:p14="http://schemas.microsoft.com/office/powerpoint/2010/main" val="185309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VI. References</a:t>
            </a:r>
          </a:p>
        </p:txBody>
      </p:sp>
    </p:spTree>
    <p:extLst>
      <p:ext uri="{BB962C8B-B14F-4D97-AF65-F5344CB8AC3E}">
        <p14:creationId xmlns:p14="http://schemas.microsoft.com/office/powerpoint/2010/main" val="341454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normAutofit/>
          </a:bodyPr>
          <a:lstStyle/>
          <a:p>
            <a:r>
              <a:rPr lang="en-US" dirty="0"/>
              <a:t>VI. Discussion of Results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26</a:t>
            </a:fld>
            <a:endParaRPr lang="en-US" dirty="0"/>
          </a:p>
        </p:txBody>
      </p:sp>
    </p:spTree>
    <p:extLst>
      <p:ext uri="{BB962C8B-B14F-4D97-AF65-F5344CB8AC3E}">
        <p14:creationId xmlns:p14="http://schemas.microsoft.com/office/powerpoint/2010/main" val="4376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 (~ 2 min, B)</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 (~1 min, B)</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 (0 min)</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349272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A Recurrent Graph-Convolutional Network for Wind Speed Prediction</a:t>
            </a:r>
          </a:p>
        </p:txBody>
      </p:sp>
      <p:sp>
        <p:nvSpPr>
          <p:cNvPr id="3" name="Subtitle 2">
            <a:extLst>
              <a:ext uri="{FF2B5EF4-FFF2-40B4-BE49-F238E27FC236}">
                <a16:creationId xmlns:a16="http://schemas.microsoft.com/office/drawing/2014/main" id="{9B3511D1-7FCA-FB4B-9E50-F071C460FE80}"/>
              </a:ext>
            </a:extLst>
          </p:cNvPr>
          <p:cNvSpPr>
            <a:spLocks noGrp="1"/>
          </p:cNvSpPr>
          <p:nvPr>
            <p:ph type="subTitle" idx="1"/>
          </p:nvPr>
        </p:nvSpPr>
        <p:spPr/>
        <p:txBody>
          <a:bodyPr/>
          <a:lstStyle/>
          <a:p>
            <a:r>
              <a:rPr lang="en-US" dirty="0"/>
              <a:t>Forecasting Southern Alberta’s Wind Speed</a:t>
            </a:r>
          </a:p>
        </p:txBody>
      </p:sp>
      <p:sp>
        <p:nvSpPr>
          <p:cNvPr id="4" name="Text Placeholder 3">
            <a:extLst>
              <a:ext uri="{FF2B5EF4-FFF2-40B4-BE49-F238E27FC236}">
                <a16:creationId xmlns:a16="http://schemas.microsoft.com/office/drawing/2014/main" id="{C1C24C84-A742-DD4F-A936-BBDA5C8BB3E2}"/>
              </a:ext>
            </a:extLst>
          </p:cNvPr>
          <p:cNvSpPr>
            <a:spLocks noGrp="1"/>
          </p:cNvSpPr>
          <p:nvPr>
            <p:ph type="body" sz="quarter" idx="10"/>
          </p:nvPr>
        </p:nvSpPr>
        <p:spPr/>
        <p:txBody>
          <a:bodyPr/>
          <a:lstStyle/>
          <a:p>
            <a:endParaRPr lang="en-US" dirty="0"/>
          </a:p>
          <a:p>
            <a:r>
              <a:rPr lang="en-US" dirty="0"/>
              <a:t>Jose Carmo</a:t>
            </a:r>
          </a:p>
          <a:p>
            <a:r>
              <a:rPr lang="en-US" dirty="0"/>
              <a:t>Louis-Antoine </a:t>
            </a:r>
            <a:r>
              <a:rPr lang="en-US" dirty="0" err="1"/>
              <a:t>Etchian</a:t>
            </a:r>
            <a:endParaRPr lang="en-US" dirty="0"/>
          </a:p>
          <a:p>
            <a:r>
              <a:rPr lang="en-US" dirty="0"/>
              <a:t>Michael Francis</a:t>
            </a:r>
            <a:br>
              <a:rPr lang="en-US" dirty="0"/>
            </a:br>
            <a:r>
              <a:rPr lang="en-US" dirty="0"/>
              <a:t>Austyn Nagribianko</a:t>
            </a:r>
          </a:p>
          <a:p>
            <a:r>
              <a:rPr lang="en-US" dirty="0"/>
              <a:t>Peter </a:t>
            </a:r>
            <a:r>
              <a:rPr lang="en-US" dirty="0" err="1"/>
              <a:t>Yaun</a:t>
            </a:r>
            <a:br>
              <a:rPr lang="en-US" dirty="0"/>
            </a:br>
            <a:r>
              <a:rPr lang="en-US" dirty="0"/>
              <a:t>Mouri Zakir</a:t>
            </a:r>
          </a:p>
        </p:txBody>
      </p:sp>
      <p:sp>
        <p:nvSpPr>
          <p:cNvPr id="5" name="Text Placeholder 4">
            <a:extLst>
              <a:ext uri="{FF2B5EF4-FFF2-40B4-BE49-F238E27FC236}">
                <a16:creationId xmlns:a16="http://schemas.microsoft.com/office/drawing/2014/main" id="{B037332F-F808-E64C-8515-C367CB073A25}"/>
              </a:ext>
            </a:extLst>
          </p:cNvPr>
          <p:cNvSpPr>
            <a:spLocks noGrp="1"/>
          </p:cNvSpPr>
          <p:nvPr>
            <p:ph type="body" sz="quarter" idx="11"/>
          </p:nvPr>
        </p:nvSpPr>
        <p:spPr/>
        <p:txBody>
          <a:bodyPr/>
          <a:lstStyle/>
          <a:p>
            <a:r>
              <a:rPr lang="en-US" dirty="0"/>
              <a:t>April 3, 2023</a:t>
            </a:r>
          </a:p>
        </p:txBody>
      </p:sp>
    </p:spTree>
    <p:extLst>
      <p:ext uri="{BB962C8B-B14F-4D97-AF65-F5344CB8AC3E}">
        <p14:creationId xmlns:p14="http://schemas.microsoft.com/office/powerpoint/2010/main" val="23747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a:pPr>
            <a:r>
              <a:rPr lang="en-US" sz="1800" dirty="0"/>
              <a:t>Introduction</a:t>
            </a:r>
          </a:p>
          <a:p>
            <a:pPr lvl="1"/>
            <a:r>
              <a:rPr lang="en-US" sz="1600" dirty="0"/>
              <a:t>Background and Motivation</a:t>
            </a:r>
          </a:p>
          <a:p>
            <a:pPr lvl="1"/>
            <a:r>
              <a:rPr lang="en-US" sz="1600" dirty="0"/>
              <a:t>Research Objectives</a:t>
            </a:r>
          </a:p>
          <a:p>
            <a:pPr lvl="1"/>
            <a:r>
              <a:rPr lang="en-US" sz="1600" dirty="0"/>
              <a:t>Presentation Overview</a:t>
            </a:r>
          </a:p>
          <a:p>
            <a:pPr marL="571500" indent="-571500">
              <a:buFont typeface="+mj-lt"/>
              <a:buAutoNum type="romanUcPeriod"/>
            </a:pPr>
            <a:r>
              <a:rPr lang="en-US" sz="1800" dirty="0"/>
              <a:t>Literature Review</a:t>
            </a:r>
          </a:p>
          <a:p>
            <a:pPr lvl="1"/>
            <a:r>
              <a:rPr lang="en-US" sz="1600" dirty="0"/>
              <a:t>Graph Convolutional Networks and their Applications</a:t>
            </a:r>
          </a:p>
          <a:p>
            <a:pPr lvl="1"/>
            <a:r>
              <a:rPr lang="en-US" sz="1600" dirty="0"/>
              <a:t>Gated Recurrent Units and their Applications</a:t>
            </a:r>
          </a:p>
          <a:p>
            <a:pPr lvl="1"/>
            <a:r>
              <a:rPr lang="en-US" sz="1600" dirty="0"/>
              <a:t>Previous Wind Speed Prediction using Machine Learning</a:t>
            </a:r>
          </a:p>
          <a:p>
            <a:pPr marL="571500" indent="-571500">
              <a:buFont typeface="+mj-lt"/>
              <a:buAutoNum type="romanUcPeriod"/>
            </a:pPr>
            <a:r>
              <a:rPr lang="en-US" sz="1800" dirty="0"/>
              <a:t>Methodology</a:t>
            </a:r>
          </a:p>
          <a:p>
            <a:pPr lvl="1"/>
            <a:r>
              <a:rPr lang="en-US" sz="1600" dirty="0"/>
              <a:t>Description of Data</a:t>
            </a:r>
          </a:p>
          <a:p>
            <a:pPr lvl="1"/>
            <a:r>
              <a:rPr lang="en-US" sz="1600" dirty="0"/>
              <a:t>Preprocessing Steps</a:t>
            </a:r>
          </a:p>
          <a:p>
            <a:pPr lvl="1"/>
            <a:r>
              <a:rPr lang="en-US" sz="1600" dirty="0"/>
              <a:t>Proposed GCN-GRU Model</a:t>
            </a:r>
          </a:p>
          <a:p>
            <a:pPr lvl="1"/>
            <a:r>
              <a:rPr lang="en-US" sz="1600" dirty="0"/>
              <a:t>Model Training and Validation</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102503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pPr marL="571500" indent="-571500">
              <a:buFont typeface="+mj-lt"/>
              <a:buAutoNum type="romanUcPeriod" startAt="4"/>
            </a:pPr>
            <a:r>
              <a:rPr lang="en-US" sz="1800" dirty="0"/>
              <a:t>Results</a:t>
            </a:r>
            <a:endParaRPr lang="en-US" sz="2000" dirty="0"/>
          </a:p>
          <a:p>
            <a:pPr lvl="1"/>
            <a:r>
              <a:rPr lang="en-US" sz="1600" dirty="0"/>
              <a:t>Performance Evaluation of GCN-GRU Model</a:t>
            </a:r>
          </a:p>
          <a:p>
            <a:pPr lvl="1"/>
            <a:r>
              <a:rPr lang="en-US" sz="1600" dirty="0"/>
              <a:t>Comparison to Related Works</a:t>
            </a:r>
          </a:p>
          <a:p>
            <a:pPr lvl="1"/>
            <a:r>
              <a:rPr lang="en-US" sz="1600" dirty="0"/>
              <a:t>Discussion of Results</a:t>
            </a:r>
          </a:p>
          <a:p>
            <a:pPr marL="571500" indent="-571500">
              <a:buFont typeface="+mj-lt"/>
              <a:buAutoNum type="romanUcPeriod" startAt="4"/>
            </a:pPr>
            <a:r>
              <a:rPr lang="en-US" sz="2000" dirty="0"/>
              <a:t>Conclusion</a:t>
            </a:r>
          </a:p>
          <a:p>
            <a:pPr lvl="1"/>
            <a:r>
              <a:rPr lang="en-US" sz="1600" dirty="0"/>
              <a:t>Summary of Research Findings</a:t>
            </a:r>
          </a:p>
          <a:p>
            <a:pPr lvl="1"/>
            <a:r>
              <a:rPr lang="en-US" sz="1600" dirty="0"/>
              <a:t>Contributions and Study Limitations</a:t>
            </a:r>
          </a:p>
          <a:p>
            <a:pPr marL="571500" indent="-571500">
              <a:buFont typeface="+mj-lt"/>
              <a:buAutoNum type="romanUcPeriod" startAt="4"/>
            </a:pPr>
            <a:r>
              <a:rPr lang="en-US" sz="2000" dirty="0"/>
              <a:t>References</a:t>
            </a:r>
            <a:endParaRPr lang="en-US" sz="16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151409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 Introduction</a:t>
            </a:r>
          </a:p>
        </p:txBody>
      </p:sp>
    </p:spTree>
    <p:extLst>
      <p:ext uri="{BB962C8B-B14F-4D97-AF65-F5344CB8AC3E}">
        <p14:creationId xmlns:p14="http://schemas.microsoft.com/office/powerpoint/2010/main" val="7064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Background and Motivation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Background: wind turbines rely on accurate wind speed forecasts to properly bid generation, what are the pitfalls? What goes wrong when unreliable forecasts are used? I can answer this question (Austyn)</a:t>
            </a:r>
          </a:p>
          <a:p>
            <a:r>
              <a:rPr lang="en-US" dirty="0"/>
              <a:t>Motivation: the motivation for using this is to develop an accurate forecasting model that incorporates numerous stations to predict wind speed data</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4208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I. Research Objectives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What are the measurable goals we are wishing to achieve with this project?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67651995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Widescreen" id="{BDE806B9-D085-0547-8443-536EF56E10D0}" vid="{A3112E41-4A82-8045-91CC-360E8E79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TaxCatchAll xmlns="7a4191d5-9b76-4ae3-8401-87ceee92a846" xsi:nil="true"/>
    <lcf76f155ced4ddcb4097134ff3c332f xmlns="b9b0194d-1e98-4efc-bad5-9450f4bf7a1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14" ma:contentTypeDescription="Create a new document." ma:contentTypeScope="" ma:versionID="7f7e0cc1e40a88b99413075e8bf30554">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bf2af2146a9b0966e9a87ebb457fba04"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976da6b-3754-4ea3-9a44-9d844208727a}" ma:internalName="TaxCatchAll" ma:showField="CatchAllData" ma:web="7a4191d5-9b76-4ae3-8401-87ceee92a84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d23ff3b-8b4b-4ebe-81e4-de565bb03cb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B8F560-7E6C-44AE-AFE4-924D1118F0AA}">
  <ds:schemaRefs>
    <ds:schemaRef ds:uri="http://schemas.microsoft.com/office/2006/metadata/properties"/>
    <ds:schemaRef ds:uri="http://schemas.microsoft.com/office/infopath/2007/PartnerControls"/>
    <ds:schemaRef ds:uri="7a4191d5-9b76-4ae3-8401-87ceee92a846"/>
    <ds:schemaRef ds:uri="b9b0194d-1e98-4efc-bad5-9450f4bf7a13"/>
  </ds:schemaRefs>
</ds:datastoreItem>
</file>

<file path=customXml/itemProps2.xml><?xml version="1.0" encoding="utf-8"?>
<ds:datastoreItem xmlns:ds="http://schemas.openxmlformats.org/officeDocument/2006/customXml" ds:itemID="{13416CE4-55A1-4737-9F9A-2B165A2C22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A4AE25-BBA1-49A6-B4F8-E97286BA01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 Recurrent Graph-Convolutional Network for Wind Speed Prediction</Template>
  <TotalTime>71</TotalTime>
  <Words>527</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Info Slide for Group</vt:lpstr>
      <vt:lpstr>Table of Contents</vt:lpstr>
      <vt:lpstr>Table of Contents</vt:lpstr>
      <vt:lpstr>A Recurrent Graph-Convolutional Network for Wind Speed Prediction</vt:lpstr>
      <vt:lpstr>Table of Contents</vt:lpstr>
      <vt:lpstr>Table of Contents</vt:lpstr>
      <vt:lpstr>I. Introduction</vt:lpstr>
      <vt:lpstr>I. Background and Motivation</vt:lpstr>
      <vt:lpstr>I. Research Objectives</vt:lpstr>
      <vt:lpstr>I. Presentation Overview</vt:lpstr>
      <vt:lpstr>II. Literature Review</vt:lpstr>
      <vt:lpstr>II. Graph Convolutional Networks and their Applications</vt:lpstr>
      <vt:lpstr>II. Gated Recurrent Units and their Applications</vt:lpstr>
      <vt:lpstr>II. Previous Wind Speed Prediction using Machine Learning</vt:lpstr>
      <vt:lpstr>III. Methodology</vt:lpstr>
      <vt:lpstr>III. Description of Data</vt:lpstr>
      <vt:lpstr>III. Description of Data</vt:lpstr>
      <vt:lpstr>III. Preprocessing Steps</vt:lpstr>
      <vt:lpstr>III. Proposed GCN-GRU Model</vt:lpstr>
      <vt:lpstr>III. Model Training and Validation</vt:lpstr>
      <vt:lpstr>V. Results</vt:lpstr>
      <vt:lpstr>V. Performance Evaluation of GCN-GRU Model</vt:lpstr>
      <vt:lpstr>V. Comparison to related Works</vt:lpstr>
      <vt:lpstr>V. Discussion of Results</vt:lpstr>
      <vt:lpstr>VI. References</vt:lpstr>
      <vt:lpstr>VI. Discussion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Slide for Group</dc:title>
  <dc:creator>Austyn Nagribianko</dc:creator>
  <cp:lastModifiedBy>Austyn Nagribianko</cp:lastModifiedBy>
  <cp:revision>5</cp:revision>
  <dcterms:created xsi:type="dcterms:W3CDTF">2023-03-30T22:42:57Z</dcterms:created>
  <dcterms:modified xsi:type="dcterms:W3CDTF">2023-03-31T00:05:11Z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ies>
</file>