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7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83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3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A0A99B-7802-4E12-A6A5-A03820E26F85}">
  <a:tblStyle styleId="{E6A0A99B-7802-4E12-A6A5-A03820E26F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13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48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44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2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8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34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4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9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285050" y="1828789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61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832950" y="-1623149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pi.jquery.com/remove/#remove-selector" TargetMode="External"/><Relationship Id="rId5" Type="http://schemas.openxmlformats.org/officeDocument/2006/relationships/hyperlink" Target="http://api.jquery.com/css/#css-propertyNames" TargetMode="External"/><Relationship Id="rId4" Type="http://schemas.openxmlformats.org/officeDocument/2006/relationships/hyperlink" Target="http://api.jquery.com/find/#find-elemen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pi.jquery.com/removeAttr/#removeAttr-attributeName" TargetMode="External"/><Relationship Id="rId4" Type="http://schemas.openxmlformats.org/officeDocument/2006/relationships/hyperlink" Target="http://api.jquery.com/attr/#attr-attributeNam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pi.jquery.com/closest/#closest-element" TargetMode="External"/><Relationship Id="rId4" Type="http://schemas.openxmlformats.org/officeDocument/2006/relationships/hyperlink" Target="http://api.jquery.com/is/#is-selec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3D8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71" y="6336279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8570536" y="6355841"/>
            <a:ext cx="3464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9DBB91D-F933-A14D-9E71-48E8FD379E5B}"/>
              </a:ext>
            </a:extLst>
          </p:cNvPr>
          <p:cNvSpPr txBox="1"/>
          <p:nvPr/>
        </p:nvSpPr>
        <p:spPr>
          <a:xfrm>
            <a:off x="4401466" y="4654399"/>
            <a:ext cx="3389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F48E21"/>
                </a:solidFill>
              </a:rPr>
              <a:t>Web</a:t>
            </a:r>
            <a:r>
              <a:rPr lang="es-ES" dirty="0"/>
              <a:t> </a:t>
            </a:r>
            <a:r>
              <a:rPr lang="es-ES" sz="3600" b="1" dirty="0">
                <a:solidFill>
                  <a:srgbClr val="F48E21"/>
                </a:solidFill>
              </a:rPr>
              <a:t>Front </a:t>
            </a:r>
            <a:r>
              <a:rPr lang="es-ES" sz="3600" b="1" dirty="0" err="1">
                <a:solidFill>
                  <a:srgbClr val="F48E21"/>
                </a:solidFill>
              </a:rPr>
              <a:t>End</a:t>
            </a:r>
            <a:endParaRPr lang="es-MX" sz="3600" b="1" dirty="0">
              <a:solidFill>
                <a:srgbClr val="F48E2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06EEBB-7B03-634F-947B-32C1D855F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555" y="1114552"/>
            <a:ext cx="3310890" cy="35316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8D79340-F18A-6643-8064-FC823AE6FE3A}"/>
              </a:ext>
            </a:extLst>
          </p:cNvPr>
          <p:cNvSpPr txBox="1">
            <a:spLocks/>
          </p:cNvSpPr>
          <p:nvPr/>
        </p:nvSpPr>
        <p:spPr>
          <a:xfrm>
            <a:off x="1097280" y="1257300"/>
            <a:ext cx="9966960" cy="4585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 algn="ctr">
              <a:buNone/>
            </a:pPr>
            <a:r>
              <a:rPr lang="es-MX" sz="2400" b="1">
                <a:hlinkClick r:id="rId4"/>
              </a:rPr>
              <a:t>$(element).find(string)</a:t>
            </a:r>
            <a:endParaRPr lang="es-MX" sz="2400" b="1"/>
          </a:p>
          <a:p>
            <a:pPr marL="203200" indent="0" algn="ctr">
              <a:buNone/>
            </a:pPr>
            <a:r>
              <a:rPr lang="es-MX" sz="2400">
                <a:latin typeface="Arial" panose="020B0604020202020204" pitchFamily="34" charset="0"/>
                <a:cs typeface="Arial" panose="020B0604020202020204" pitchFamily="34" charset="0"/>
              </a:rPr>
              <a:t>Encuentra los elementos especificados que se le envían a la función.</a:t>
            </a:r>
          </a:p>
          <a:p>
            <a:pPr marL="203200" indent="0" algn="ctr">
              <a:buNone/>
            </a:pPr>
            <a:endParaRPr lang="es-MX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 algn="ctr">
              <a:buNone/>
            </a:pPr>
            <a:r>
              <a:rPr lang="es-MX" sz="2400" b="1">
                <a:hlinkClick r:id="rId5"/>
              </a:rPr>
              <a:t>$(element).css( propertyNames )</a:t>
            </a:r>
            <a:endParaRPr lang="es-MX" sz="2400" b="1"/>
          </a:p>
          <a:p>
            <a:pPr marL="203200" indent="0" algn="ctr">
              <a:buNone/>
            </a:pPr>
            <a:r>
              <a:rPr lang="es-MX" sz="2400">
                <a:latin typeface="Arial" panose="020B0604020202020204" pitchFamily="34" charset="0"/>
                <a:cs typeface="Arial" panose="020B0604020202020204" pitchFamily="34" charset="0"/>
              </a:rPr>
              <a:t>Permite agregar atributos css al elemento seleccionado</a:t>
            </a:r>
          </a:p>
          <a:p>
            <a:pPr marL="203200" indent="0" algn="ctr">
              <a:buNone/>
            </a:pPr>
            <a:endParaRPr lang="es-MX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 algn="ctr">
              <a:buNone/>
            </a:pPr>
            <a:r>
              <a:rPr lang="es-MX" sz="2400" b="1">
                <a:hlinkClick r:id="rId6"/>
              </a:rPr>
              <a:t>$(element).remove()</a:t>
            </a:r>
            <a:endParaRPr lang="es-MX" sz="2400" b="1"/>
          </a:p>
          <a:p>
            <a:pPr marL="203200" indent="0" algn="ctr">
              <a:buNone/>
            </a:pPr>
            <a:r>
              <a:rPr lang="es-MX" sz="2400">
                <a:latin typeface="Arial" panose="020B0604020202020204" pitchFamily="34" charset="0"/>
                <a:cs typeface="Arial" panose="020B0604020202020204" pitchFamily="34" charset="0"/>
              </a:rPr>
              <a:t>Permite eliminar un elemento seleccionado del DOM</a:t>
            </a:r>
          </a:p>
          <a:p>
            <a:pPr marL="203200" indent="0" algn="ctr">
              <a:buNone/>
            </a:pPr>
            <a:endParaRPr lang="es-MX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 algn="ctr">
              <a:buNone/>
            </a:pPr>
            <a:endParaRPr lang="es-MX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 algn="ctr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97">
            <a:extLst>
              <a:ext uri="{FF2B5EF4-FFF2-40B4-BE49-F238E27FC236}">
                <a16:creationId xmlns:a16="http://schemas.microsoft.com/office/drawing/2014/main" id="{7D8D3C82-EE81-A34F-98C2-574D5074E78C}"/>
              </a:ext>
            </a:extLst>
          </p:cNvPr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s-MX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endParaRPr sz="4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88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97">
            <a:extLst>
              <a:ext uri="{FF2B5EF4-FFF2-40B4-BE49-F238E27FC236}">
                <a16:creationId xmlns:a16="http://schemas.microsoft.com/office/drawing/2014/main" id="{E221DDF3-AE3F-884B-B9B1-3B477EEA0D15}"/>
              </a:ext>
            </a:extLst>
          </p:cNvPr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s-MX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endParaRPr sz="4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8F080C-062E-A840-9689-69E01DE12F3E}"/>
              </a:ext>
            </a:extLst>
          </p:cNvPr>
          <p:cNvSpPr txBox="1">
            <a:spLocks/>
          </p:cNvSpPr>
          <p:nvPr/>
        </p:nvSpPr>
        <p:spPr>
          <a:xfrm>
            <a:off x="1524000" y="1663890"/>
            <a:ext cx="9144000" cy="3873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 algn="ctr">
              <a:buNone/>
            </a:pPr>
            <a:r>
              <a:rPr lang="es-MX" sz="2400">
                <a:hlinkClick r:id="rId4"/>
              </a:rPr>
              <a:t>$(element).attr(atributo,valor)</a:t>
            </a:r>
            <a:endParaRPr lang="es-MX" sz="2400"/>
          </a:p>
          <a:p>
            <a:pPr marL="203200" indent="0" algn="ctr">
              <a:buNone/>
            </a:pPr>
            <a:r>
              <a:rPr lang="es-MX" sz="2400" b="1"/>
              <a:t>Permite agregar atributos html al elemento seleccionado</a:t>
            </a:r>
          </a:p>
          <a:p>
            <a:pPr marL="203200" indent="0" algn="ctr">
              <a:buNone/>
            </a:pPr>
            <a:r>
              <a:rPr lang="es-MX" sz="2400" b="1"/>
              <a:t>Disabled, placeholder, requiered, etc..</a:t>
            </a:r>
          </a:p>
          <a:p>
            <a:pPr marL="203200" indent="0" algn="ctr">
              <a:buNone/>
            </a:pPr>
            <a:endParaRPr lang="es-MX" sz="2400" b="1"/>
          </a:p>
          <a:p>
            <a:pPr marL="203200" indent="0" algn="ctr">
              <a:buNone/>
            </a:pPr>
            <a:r>
              <a:rPr lang="es-MX" sz="2400" b="1">
                <a:hlinkClick r:id="rId5"/>
              </a:rPr>
              <a:t>$(element).removeAttr(atributo)</a:t>
            </a:r>
            <a:endParaRPr lang="es-MX" sz="2400" b="1"/>
          </a:p>
          <a:p>
            <a:pPr marL="203200" indent="0" algn="ctr">
              <a:buNone/>
            </a:pPr>
            <a:r>
              <a:rPr lang="es-MX" sz="2400" b="1"/>
              <a:t>Remueve el atributo del elemento seleccionado</a:t>
            </a:r>
          </a:p>
          <a:p>
            <a:pPr marL="203200" indent="0" algn="ctr">
              <a:buNone/>
            </a:pPr>
            <a:endParaRPr lang="es-MX" sz="2400" b="1"/>
          </a:p>
          <a:p>
            <a:pPr marL="203200" indent="0" algn="ctr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2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s-MX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Formulario.html</a:t>
            </a:r>
            <a:endParaRPr sz="4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C9BF22B1-5C82-C44E-93AB-647EBCEBF307}"/>
              </a:ext>
            </a:extLst>
          </p:cNvPr>
          <p:cNvSpPr txBox="1">
            <a:spLocks/>
          </p:cNvSpPr>
          <p:nvPr/>
        </p:nvSpPr>
        <p:spPr>
          <a:xfrm>
            <a:off x="676894" y="972989"/>
            <a:ext cx="10925298" cy="52925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En el campo ¿es cliente? al dar clic en el checkbox habilitar el input para poder escribir cuando este activo y deshabilitar cuando no.</a:t>
            </a:r>
          </a:p>
          <a:p>
            <a:pPr marL="20320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Generar un queryString del formulario al dar clic en el botón Aceptar</a:t>
            </a:r>
          </a:p>
          <a:p>
            <a:pPr marL="203200" indent="0">
              <a:buNone/>
            </a:pP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?nombre=alfredoss&amp;apellido=naguaty&amp;.....</a:t>
            </a:r>
          </a:p>
          <a:p>
            <a:pPr marL="20320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Limpiar el formulario al dar clic en Limpiar</a:t>
            </a:r>
          </a:p>
          <a:p>
            <a:pPr marL="20320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>
              <a:buNone/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Reto: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No utilizar los Ids,</a:t>
            </a:r>
          </a:p>
          <a:p>
            <a:pPr marL="203200" indent="0">
              <a:buNone/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Nota: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i="1" dirty="0">
                <a:latin typeface="Arial" panose="020B0604020202020204" pitchFamily="34" charset="0"/>
                <a:cs typeface="Arial" panose="020B0604020202020204" pitchFamily="34" charset="0"/>
              </a:rPr>
              <a:t>Para recorrer un array de elementos es aconsejable usar un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400" i="1" dirty="0">
                <a:latin typeface="Arial" panose="020B0604020202020204" pitchFamily="34" charset="0"/>
                <a:cs typeface="Arial" panose="020B0604020202020204" pitchFamily="34" charset="0"/>
              </a:rPr>
              <a:t>, en lugar de un $.each</a:t>
            </a:r>
          </a:p>
          <a:p>
            <a:pPr marL="20320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9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97">
            <a:extLst>
              <a:ext uri="{FF2B5EF4-FFF2-40B4-BE49-F238E27FC236}">
                <a16:creationId xmlns:a16="http://schemas.microsoft.com/office/drawing/2014/main" id="{FB93AE2D-A55A-E743-B0E5-EEDB3E86EBA5}"/>
              </a:ext>
            </a:extLst>
          </p:cNvPr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s-MX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Tabla.html</a:t>
            </a:r>
            <a:endParaRPr sz="4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DE64F48-71E6-C34F-B06B-FA2E99EC04D5}"/>
              </a:ext>
            </a:extLst>
          </p:cNvPr>
          <p:cNvSpPr txBox="1">
            <a:spLocks/>
          </p:cNvSpPr>
          <p:nvPr/>
        </p:nvSpPr>
        <p:spPr>
          <a:xfrm>
            <a:off x="777240" y="1234440"/>
            <a:ext cx="10367010" cy="4608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17550" indent="-514350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Centrar todo el contenido del ”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thead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MX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indent="-51435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indent="-514350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Los “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” impares de “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tbody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” agregarle el background:#d2d2d2</a:t>
            </a:r>
          </a:p>
          <a:p>
            <a:pPr marL="717550" indent="-51435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indent="-514350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El segundo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“td”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de cada “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tr”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del body convertir en bold el texto</a:t>
            </a:r>
          </a:p>
          <a:p>
            <a:pPr marL="717550" indent="-51435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indent="-514350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Al dar clic en el icono de eliminar, desaparecer la fila</a:t>
            </a:r>
          </a:p>
          <a:p>
            <a:pPr marL="717550" indent="-51435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indent="-514350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Al dar clic en el icono de la palomita, la fila agregarle un color verde</a:t>
            </a:r>
          </a:p>
          <a:p>
            <a:pPr marL="717550" indent="-51435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indent="-51435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indent="-51435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indent="-51435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indent="-51435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9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3D83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Shape 392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5018" y="451455"/>
            <a:ext cx="4921500" cy="20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/>
          <p:nvPr/>
        </p:nvSpPr>
        <p:spPr>
          <a:xfrm>
            <a:off x="1804289" y="5112809"/>
            <a:ext cx="8769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4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Shape 394"/>
          <p:cNvCxnSpPr/>
          <p:nvPr/>
        </p:nvCxnSpPr>
        <p:spPr>
          <a:xfrm>
            <a:off x="3877733" y="2477979"/>
            <a:ext cx="4614300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5" name="Shape 395"/>
          <p:cNvSpPr txBox="1"/>
          <p:nvPr/>
        </p:nvSpPr>
        <p:spPr>
          <a:xfrm>
            <a:off x="1623656" y="2584060"/>
            <a:ext cx="8769300" cy="10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4000" b="1">
                <a:solidFill>
                  <a:schemeClr val="accent6"/>
                </a:solidFill>
              </a:rPr>
              <a:t>GRACIAS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1761136" y="3392877"/>
            <a:ext cx="8769300" cy="151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393"/>
          <p:cNvSpPr txBox="1"/>
          <p:nvPr/>
        </p:nvSpPr>
        <p:spPr>
          <a:xfrm>
            <a:off x="1728082" y="3753025"/>
            <a:ext cx="8769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800" dirty="0">
                <a:solidFill>
                  <a:schemeClr val="lt1"/>
                </a:solidFill>
              </a:rPr>
              <a:t>@</a:t>
            </a:r>
            <a:r>
              <a:rPr lang="en-US" sz="2800" dirty="0" err="1">
                <a:solidFill>
                  <a:schemeClr val="lt1"/>
                </a:solidFill>
              </a:rPr>
              <a:t>Naguaty</a:t>
            </a:r>
            <a:endParaRPr lang="en-US" sz="2800" dirty="0">
              <a:solidFill>
                <a:schemeClr val="lt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3D83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71" y="6336279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8548897" y="6420269"/>
            <a:ext cx="3464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9431072-A86D-FC47-AE18-E72F5A8DDE51}"/>
              </a:ext>
            </a:extLst>
          </p:cNvPr>
          <p:cNvSpPr txBox="1"/>
          <p:nvPr/>
        </p:nvSpPr>
        <p:spPr>
          <a:xfrm>
            <a:off x="3053345" y="2767281"/>
            <a:ext cx="6085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s-ES" sz="4400" b="1" dirty="0">
                <a:solidFill>
                  <a:schemeClr val="accent6"/>
                </a:solidFill>
              </a:rPr>
              <a:t>Selectores avanzados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4CE427-C054-DA48-9037-DD6BB1CE18DD}"/>
              </a:ext>
            </a:extLst>
          </p:cNvPr>
          <p:cNvSpPr txBox="1"/>
          <p:nvPr/>
        </p:nvSpPr>
        <p:spPr>
          <a:xfrm>
            <a:off x="1771650" y="4000500"/>
            <a:ext cx="9538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b="1" dirty="0">
                <a:solidFill>
                  <a:schemeClr val="bg1"/>
                </a:solidFill>
              </a:rPr>
              <a:t>https://</a:t>
            </a:r>
            <a:r>
              <a:rPr lang="es-ES_tradnl" sz="3200" b="1" dirty="0" err="1">
                <a:solidFill>
                  <a:schemeClr val="bg1"/>
                </a:solidFill>
              </a:rPr>
              <a:t>github.com</a:t>
            </a:r>
            <a:r>
              <a:rPr lang="es-ES_tradnl" sz="3200" b="1" dirty="0">
                <a:solidFill>
                  <a:schemeClr val="bg1"/>
                </a:solidFill>
              </a:rPr>
              <a:t>/</a:t>
            </a:r>
            <a:r>
              <a:rPr lang="es-ES_tradnl" sz="3200" b="1" dirty="0" err="1">
                <a:solidFill>
                  <a:schemeClr val="bg1"/>
                </a:solidFill>
              </a:rPr>
              <a:t>Naguaty</a:t>
            </a:r>
            <a:r>
              <a:rPr lang="es-ES_tradnl" sz="3200" b="1" dirty="0">
                <a:solidFill>
                  <a:schemeClr val="bg1"/>
                </a:solidFill>
              </a:rPr>
              <a:t>/</a:t>
            </a:r>
            <a:r>
              <a:rPr lang="es-ES_tradnl" sz="3200" b="1" dirty="0" err="1">
                <a:solidFill>
                  <a:schemeClr val="bg1"/>
                </a:solidFill>
              </a:rPr>
              <a:t>selectoresjQuery.git</a:t>
            </a:r>
            <a:endParaRPr lang="es-ES_tradnl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MX" sz="4000" b="1" dirty="0">
                <a:solidFill>
                  <a:schemeClr val="bg1"/>
                </a:solidFill>
              </a:rPr>
              <a:t>¿Qué es jQuery?</a:t>
            </a:r>
          </a:p>
        </p:txBody>
      </p:sp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95EEF7A5-88F8-6347-B673-00C92B5B4083}"/>
              </a:ext>
            </a:extLst>
          </p:cNvPr>
          <p:cNvSpPr txBox="1">
            <a:spLocks/>
          </p:cNvSpPr>
          <p:nvPr/>
        </p:nvSpPr>
        <p:spPr>
          <a:xfrm>
            <a:off x="811530" y="1405890"/>
            <a:ext cx="10629900" cy="4436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>
              <a:buNone/>
            </a:pPr>
            <a:r>
              <a:rPr lang="es-MX" dirty="0"/>
              <a:t>Es un framework de JavaScript, creada inicialmente por John Resig.</a:t>
            </a:r>
          </a:p>
          <a:p>
            <a:pPr marL="203200" indent="0">
              <a:buNone/>
            </a:pPr>
            <a:endParaRPr lang="es-MX" dirty="0"/>
          </a:p>
          <a:p>
            <a:pPr marL="203200" indent="0">
              <a:buNone/>
            </a:pPr>
            <a:r>
              <a:rPr lang="es-MX" dirty="0"/>
              <a:t>Nos permite manipular todos los elementos HTML.</a:t>
            </a:r>
          </a:p>
          <a:p>
            <a:pPr marL="203200" indent="0">
              <a:buNone/>
            </a:pPr>
            <a:r>
              <a:rPr lang="es-MX" dirty="0"/>
              <a:t> </a:t>
            </a:r>
          </a:p>
          <a:p>
            <a:pPr marL="203200" indent="0">
              <a:buNone/>
            </a:pPr>
            <a:r>
              <a:rPr lang="es-MX" dirty="0"/>
              <a:t>Fue presentada el 14 de enero de 2006 en el BarCamp NYC. </a:t>
            </a:r>
          </a:p>
          <a:p>
            <a:pPr marL="203200" indent="0">
              <a:buNone/>
            </a:pPr>
            <a:endParaRPr lang="es-MX" dirty="0"/>
          </a:p>
          <a:p>
            <a:pPr marL="203200" indent="0">
              <a:buNone/>
            </a:pPr>
            <a:r>
              <a:rPr lang="es-MX" dirty="0"/>
              <a:t>jQuery es la biblioteca de JavaScript más utilizada.</a:t>
            </a:r>
          </a:p>
          <a:p>
            <a:pPr marL="203200" indent="0"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s-ES" sz="4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Versión</a:t>
            </a:r>
            <a:endParaRPr sz="4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0F6D56C-9911-B041-B3FF-F84B4817BF26}"/>
              </a:ext>
            </a:extLst>
          </p:cNvPr>
          <p:cNvSpPr txBox="1"/>
          <p:nvPr/>
        </p:nvSpPr>
        <p:spPr>
          <a:xfrm>
            <a:off x="800100" y="2323283"/>
            <a:ext cx="10195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v 3.2.1</a:t>
            </a:r>
          </a:p>
          <a:p>
            <a:pPr algn="ctr"/>
            <a:endParaRPr lang="es-MX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Marzo 2017 </a:t>
            </a:r>
          </a:p>
          <a:p>
            <a:pPr algn="ctr"/>
            <a:endParaRPr lang="es-ES_tradnl" sz="3200" b="1" dirty="0"/>
          </a:p>
        </p:txBody>
      </p:sp>
    </p:spTree>
    <p:extLst>
      <p:ext uri="{BB962C8B-B14F-4D97-AF65-F5344CB8AC3E}">
        <p14:creationId xmlns:p14="http://schemas.microsoft.com/office/powerpoint/2010/main" val="402108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s-MX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Selectores </a:t>
            </a:r>
            <a:r>
              <a:rPr lang="es-MX" sz="4400" dirty="0">
                <a:solidFill>
                  <a:schemeClr val="bg1"/>
                </a:solidFill>
              </a:rPr>
              <a:t>Simples</a:t>
            </a:r>
            <a:endParaRPr sz="4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8DA6081-F7C1-6045-A374-EA8EAB16D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03915"/>
              </p:ext>
            </p:extLst>
          </p:nvPr>
        </p:nvGraphicFramePr>
        <p:xfrm>
          <a:off x="708661" y="1278054"/>
          <a:ext cx="10767060" cy="3942818"/>
        </p:xfrm>
        <a:graphic>
          <a:graphicData uri="http://schemas.openxmlformats.org/drawingml/2006/table">
            <a:tbl>
              <a:tblPr firstRow="1" firstCol="1" bandRow="1"/>
              <a:tblGrid>
                <a:gridCol w="320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86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b="1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Selector</a:t>
                      </a:r>
                      <a:endParaRPr lang="es-MX" sz="24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24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Nombre de Etiqueta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elementos por etiqueta HTML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86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#id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elementos por ID o identificador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86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.clase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elementos por clase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65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etiqueta.clase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elementos del tipo de la etiqueta que tengan la clase "clase"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65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etiqueta#id.clase</a:t>
                      </a:r>
                      <a:endParaRPr lang="es-MX" sz="24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elementos del tipo de la etiqueta que tienen el ID "id" y la clase "clase"</a:t>
                      </a:r>
                      <a:endParaRPr lang="es-MX" sz="24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86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*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elementos de la página</a:t>
                      </a:r>
                      <a:endParaRPr lang="es-MX" sz="24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3DFADD64-36EB-8D4D-9AA5-293D15D5221C}"/>
              </a:ext>
            </a:extLst>
          </p:cNvPr>
          <p:cNvSpPr txBox="1"/>
          <p:nvPr/>
        </p:nvSpPr>
        <p:spPr>
          <a:xfrm>
            <a:off x="4137660" y="5561431"/>
            <a:ext cx="252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$(‘elemento’);</a:t>
            </a:r>
            <a:endParaRPr lang="es-ES_tradnl" sz="2800" b="1" dirty="0"/>
          </a:p>
        </p:txBody>
      </p:sp>
    </p:spTree>
    <p:extLst>
      <p:ext uri="{BB962C8B-B14F-4D97-AF65-F5344CB8AC3E}">
        <p14:creationId xmlns:p14="http://schemas.microsoft.com/office/powerpoint/2010/main" val="129766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s-MX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Compuestos</a:t>
            </a:r>
          </a:p>
        </p:txBody>
      </p:sp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8E66140-8815-1245-979B-132E11960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91808"/>
              </p:ext>
            </p:extLst>
          </p:nvPr>
        </p:nvGraphicFramePr>
        <p:xfrm>
          <a:off x="845820" y="1405890"/>
          <a:ext cx="10629900" cy="4238485"/>
        </p:xfrm>
        <a:graphic>
          <a:graphicData uri="http://schemas.openxmlformats.org/drawingml/2006/table">
            <a:tbl>
              <a:tblPr firstRow="1" firstCol="1" bandRow="1"/>
              <a:tblGrid>
                <a:gridCol w="239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9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6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b="1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Selector</a:t>
                      </a:r>
                      <a:endParaRPr lang="es-MX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3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selector, selector, n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selectores especificados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.clase1.clase2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elementos que tienen aplicada la "clase1" y "clase2"</a:t>
                      </a:r>
                      <a:endParaRPr lang="es-MX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40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padre&gt;hijo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elementos tipo "hijo" que son hijos directos del elemento de tipo "padre"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40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ancestro descendiente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elementos que están contenidos dentro de elementos de tipo "ancestro"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9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previo + próximo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elementos "próximo" que están junto a uno tipo "previo"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40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previo ~ hermanos</a:t>
                      </a:r>
                      <a:endParaRPr lang="es-MX" sz="20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Encuentra todos los elementos que vienen después de "previo" y cumplen con el selector "hermanos"</a:t>
                      </a:r>
                      <a:endParaRPr lang="es-MX" sz="20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51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s-MX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Filtros Básicos</a:t>
            </a:r>
            <a:endParaRPr sz="4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2137857-CF59-514E-AA6B-E05A15818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15795"/>
              </p:ext>
            </p:extLst>
          </p:nvPr>
        </p:nvGraphicFramePr>
        <p:xfrm>
          <a:off x="800100" y="1143001"/>
          <a:ext cx="10572750" cy="5006339"/>
        </p:xfrm>
        <a:graphic>
          <a:graphicData uri="http://schemas.openxmlformats.org/drawingml/2006/table">
            <a:tbl>
              <a:tblPr firstRow="1" firstCol="1" bandRow="1"/>
              <a:tblGrid>
                <a:gridCol w="2203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10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b="1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Selector</a:t>
                      </a:r>
                      <a:endParaRPr lang="es-MX" sz="24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:first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Selecciona solo el primero de los elementos en la lista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:last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Selecciona solo el último de los elementos en la lista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20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:even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Selecciona solo los elementos en posiciones pares de la lista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20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:odd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Selecciona solo los elementos en posiciones impares de la lista</a:t>
                      </a:r>
                      <a:endParaRPr lang="es-MX" sz="24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:eq(n)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Obtiene elementos que están solo en el indice especificado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020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:gt(n)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Incluye elementos que están después del indice especificado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10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:lt(n)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Incluye elementos que están antes del indice especificado</a:t>
                      </a:r>
                      <a:endParaRPr lang="es-MX" sz="240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020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s-MX" sz="2000" i="1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s-MX" sz="200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(selector)</a:t>
                      </a:r>
                      <a:endParaRPr lang="es-MX" sz="24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MX" sz="2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Incluye todos los elementos que no cumplen con el selector proporcionado</a:t>
                      </a:r>
                      <a:endParaRPr lang="es-MX" sz="2400" dirty="0">
                        <a:solidFill>
                          <a:srgbClr val="2E74B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79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s-MX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 index.html</a:t>
            </a:r>
            <a:endParaRPr sz="4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3E1C359F-3A7A-C442-9332-77540B31DE63}"/>
              </a:ext>
            </a:extLst>
          </p:cNvPr>
          <p:cNvSpPr txBox="1">
            <a:spLocks/>
          </p:cNvSpPr>
          <p:nvPr/>
        </p:nvSpPr>
        <p:spPr>
          <a:xfrm>
            <a:off x="498764" y="1371600"/>
            <a:ext cx="11210305" cy="44710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Obtener todas las etiquetas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"p"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Obtener la etiqueta con id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"lista"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Obtener todas las etiquetas con clase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"b"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que están dentro de un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Obtener todos los elementos</a:t>
            </a:r>
            <a:r>
              <a:rPr lang="es-MX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"p"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y todos los</a:t>
            </a:r>
            <a:r>
              <a:rPr lang="es-MX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"li"</a:t>
            </a:r>
            <a:r>
              <a:rPr lang="es-MX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que tengan la clase</a:t>
            </a:r>
            <a:r>
              <a:rPr lang="es-MX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"b“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Obtener el primer elemento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"p"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Obtener los elementos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"p"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pares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Obtener el primer elemento que tenga la clase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"a"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Obtener los elementos pares que tengan la clase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"b"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endParaRPr lang="es-MX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buFont typeface="Arial" panose="020B0604020202020204" pitchFamily="34" charset="0"/>
              <a:buChar char="•"/>
            </a:pPr>
            <a:endParaRPr lang="es-MX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6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1"/>
            <a:ext cx="12192000" cy="8421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s-MX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endParaRPr sz="4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6359011"/>
            <a:ext cx="12192000" cy="516000"/>
          </a:xfrm>
          <a:prstGeom prst="rect">
            <a:avLst/>
          </a:prstGeom>
          <a:solidFill>
            <a:srgbClr val="7C3D83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6416011"/>
            <a:ext cx="2340207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www.salesup.com</a:t>
            </a:r>
            <a:endParaRPr lang="en-US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 descr="Logo-Negativ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6441" y="6333511"/>
            <a:ext cx="1376700" cy="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2E742640-D48E-784C-AB55-84700ACFA5DC}"/>
              </a:ext>
            </a:extLst>
          </p:cNvPr>
          <p:cNvSpPr txBox="1">
            <a:spLocks/>
          </p:cNvSpPr>
          <p:nvPr/>
        </p:nvSpPr>
        <p:spPr>
          <a:xfrm>
            <a:off x="1522025" y="1440180"/>
            <a:ext cx="9144000" cy="44024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00" indent="0" algn="ctr">
              <a:buNone/>
            </a:pPr>
            <a:r>
              <a:rPr lang="es-MX" b="1" dirty="0">
                <a:hlinkClick r:id="rId4"/>
              </a:rPr>
              <a:t>$(element).is(string,function)</a:t>
            </a:r>
            <a:endParaRPr lang="es-MX" b="1" dirty="0"/>
          </a:p>
          <a:p>
            <a:pPr marL="203200" indent="0" algn="ctr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Verifica si un elemento seleccionado presenta algún estado, si contiene una clase, atributo, o estado (checked, visible, etc.) </a:t>
            </a:r>
          </a:p>
          <a:p>
            <a:pPr marL="203200" indent="0" algn="ctr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Devuelve un valor </a:t>
            </a:r>
            <a:r>
              <a:rPr lang="es-MX" sz="2400" i="1" dirty="0">
                <a:latin typeface="Arial" panose="020B0604020202020204" pitchFamily="34" charset="0"/>
                <a:cs typeface="Arial" panose="020B0604020202020204" pitchFamily="34" charset="0"/>
              </a:rPr>
              <a:t>true o false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 algn="ctr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indent="0" algn="ctr">
              <a:buNone/>
            </a:pPr>
            <a:r>
              <a:rPr lang="es-MX" sz="3600" b="1" dirty="0">
                <a:hlinkClick r:id="rId5"/>
              </a:rPr>
              <a:t>$(element).closest(string)</a:t>
            </a:r>
            <a:endParaRPr lang="es-MX" sz="3600" b="1" dirty="0"/>
          </a:p>
          <a:p>
            <a:pPr marL="203200" indent="0" algn="ctr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Selecciona el padre que se le pasa a la función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62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A15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844</Words>
  <Application>Microsoft Macintosh PowerPoint</Application>
  <PresentationFormat>Panorámica</PresentationFormat>
  <Paragraphs>154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 de Microsoft Office</cp:lastModifiedBy>
  <cp:revision>52</cp:revision>
  <dcterms:modified xsi:type="dcterms:W3CDTF">2017-12-12T04:12:00Z</dcterms:modified>
</cp:coreProperties>
</file>