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A0A99B-7802-4E12-A6A5-A03820E26F85}">
  <a:tblStyle styleId="{E6A0A99B-7802-4E12-A6A5-A03820E26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3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pi.jquery.com/remove/#remove-selector" TargetMode="External"/><Relationship Id="rId5" Type="http://schemas.openxmlformats.org/officeDocument/2006/relationships/hyperlink" Target="http://api.jquery.com/css/#css-propertyNames" TargetMode="External"/><Relationship Id="rId4" Type="http://schemas.openxmlformats.org/officeDocument/2006/relationships/hyperlink" Target="http://api.jquery.com/find/#find-el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pi.jquery.com/removeAttr/#removeAttr-attributeName" TargetMode="External"/><Relationship Id="rId4" Type="http://schemas.openxmlformats.org/officeDocument/2006/relationships/hyperlink" Target="http://api.jquery.com/attr/#attr-attributeNa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pi.jquery.com/closest/#closest-element" TargetMode="External"/><Relationship Id="rId4" Type="http://schemas.openxmlformats.org/officeDocument/2006/relationships/hyperlink" Target="http://api.jquery.com/is/#is-sel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1" y="6336279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8570536" y="6355841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DBB91D-F933-A14D-9E71-48E8FD379E5B}"/>
              </a:ext>
            </a:extLst>
          </p:cNvPr>
          <p:cNvSpPr txBox="1"/>
          <p:nvPr/>
        </p:nvSpPr>
        <p:spPr>
          <a:xfrm>
            <a:off x="4401466" y="4654399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48E21"/>
                </a:solidFill>
              </a:rPr>
              <a:t>Web</a:t>
            </a:r>
            <a:r>
              <a:rPr lang="es-ES" dirty="0"/>
              <a:t> </a:t>
            </a:r>
            <a:r>
              <a:rPr lang="es-ES" sz="3600" b="1" dirty="0">
                <a:solidFill>
                  <a:srgbClr val="F48E21"/>
                </a:solidFill>
              </a:rPr>
              <a:t>Front </a:t>
            </a:r>
            <a:r>
              <a:rPr lang="es-ES" sz="3600" b="1" dirty="0" err="1">
                <a:solidFill>
                  <a:srgbClr val="F48E21"/>
                </a:solidFill>
              </a:rPr>
              <a:t>End</a:t>
            </a:r>
            <a:endParaRPr lang="es-MX" sz="3600" b="1" dirty="0">
              <a:solidFill>
                <a:srgbClr val="F48E2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06EEBB-7B03-634F-947B-32C1D855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55" y="1114552"/>
            <a:ext cx="3310890" cy="3531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8D79340-F18A-6643-8064-FC823AE6FE3A}"/>
              </a:ext>
            </a:extLst>
          </p:cNvPr>
          <p:cNvSpPr txBox="1">
            <a:spLocks/>
          </p:cNvSpPr>
          <p:nvPr/>
        </p:nvSpPr>
        <p:spPr>
          <a:xfrm>
            <a:off x="1097280" y="1257300"/>
            <a:ext cx="9966960" cy="458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sz="2400" b="1">
                <a:hlinkClick r:id="rId4"/>
              </a:rPr>
              <a:t>$(element).find(string)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Encuentra los elementos especificados que se le envían a la función.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2400" b="1">
                <a:hlinkClick r:id="rId5"/>
              </a:rPr>
              <a:t>$(element).css( propertyNames 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Permite agregar atributos css al elemento seleccionado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2400" b="1">
                <a:hlinkClick r:id="rId6"/>
              </a:rPr>
              <a:t>$(element).remove()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Permite eliminar un elemento seleccionado del DOM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97">
            <a:extLst>
              <a:ext uri="{FF2B5EF4-FFF2-40B4-BE49-F238E27FC236}">
                <a16:creationId xmlns:a16="http://schemas.microsoft.com/office/drawing/2014/main" id="{7D8D3C82-EE81-A34F-98C2-574D5074E78C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88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7">
            <a:extLst>
              <a:ext uri="{FF2B5EF4-FFF2-40B4-BE49-F238E27FC236}">
                <a16:creationId xmlns:a16="http://schemas.microsoft.com/office/drawing/2014/main" id="{E221DDF3-AE3F-884B-B9B1-3B477EEA0D15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8F080C-062E-A840-9689-69E01DE12F3E}"/>
              </a:ext>
            </a:extLst>
          </p:cNvPr>
          <p:cNvSpPr txBox="1">
            <a:spLocks/>
          </p:cNvSpPr>
          <p:nvPr/>
        </p:nvSpPr>
        <p:spPr>
          <a:xfrm>
            <a:off x="1524000" y="1663890"/>
            <a:ext cx="9144000" cy="3873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sz="2400">
                <a:hlinkClick r:id="rId4"/>
              </a:rPr>
              <a:t>$(element).attr(atributo,valor)</a:t>
            </a:r>
            <a:endParaRPr lang="es-MX" sz="2400"/>
          </a:p>
          <a:p>
            <a:pPr marL="203200" indent="0" algn="ctr">
              <a:buNone/>
            </a:pPr>
            <a:r>
              <a:rPr lang="es-MX" sz="2400" b="1"/>
              <a:t>Permite agregar atributos html al elemento seleccionado</a:t>
            </a:r>
          </a:p>
          <a:p>
            <a:pPr marL="203200" indent="0" algn="ctr">
              <a:buNone/>
            </a:pPr>
            <a:r>
              <a:rPr lang="es-MX" sz="2400" b="1"/>
              <a:t>Disabled, placeholder, requiered, etc..</a:t>
            </a:r>
          </a:p>
          <a:p>
            <a:pPr marL="203200" indent="0" algn="ctr">
              <a:buNone/>
            </a:pPr>
            <a:endParaRPr lang="es-MX" sz="2400" b="1"/>
          </a:p>
          <a:p>
            <a:pPr marL="203200" indent="0" algn="ctr">
              <a:buNone/>
            </a:pPr>
            <a:r>
              <a:rPr lang="es-MX" sz="2400" b="1">
                <a:hlinkClick r:id="rId5"/>
              </a:rPr>
              <a:t>$(element).removeAttr(atributo)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 b="1"/>
              <a:t>Remueve el atributo del elemento seleccionado</a:t>
            </a:r>
          </a:p>
          <a:p>
            <a:pPr marL="203200" indent="0" algn="ctr">
              <a:buNone/>
            </a:pPr>
            <a:endParaRPr lang="es-MX" sz="2400" b="1"/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2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Formulario.html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C9BF22B1-5C82-C44E-93AB-647EBCEBF307}"/>
              </a:ext>
            </a:extLst>
          </p:cNvPr>
          <p:cNvSpPr txBox="1">
            <a:spLocks/>
          </p:cNvSpPr>
          <p:nvPr/>
        </p:nvSpPr>
        <p:spPr>
          <a:xfrm>
            <a:off x="676894" y="972989"/>
            <a:ext cx="10925298" cy="5292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el campo ¿es cliente? al dar clic en el checkbox habilitar el input para poder escribir cuando este activo y deshabilitar cuando no.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Generar un queryString del formulario al dar clic en el botón Aceptar</a:t>
            </a:r>
          </a:p>
          <a:p>
            <a:pPr marL="203200" indent="0">
              <a:buNone/>
            </a:pP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?nombre=alfredoss&amp;apellido=naguaty&amp;.....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Limpiar el formulario al dar clic en Limpiar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Reto: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No utilizar los Ids,</a:t>
            </a:r>
          </a:p>
          <a:p>
            <a:pPr marL="203200" indent="0"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Para recorrer un array de elementos es aconsejable usar un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, en lugar de un $.each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7">
            <a:extLst>
              <a:ext uri="{FF2B5EF4-FFF2-40B4-BE49-F238E27FC236}">
                <a16:creationId xmlns:a16="http://schemas.microsoft.com/office/drawing/2014/main" id="{FB93AE2D-A55A-E743-B0E5-EEDB3E86EBA5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Tabla.html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DE64F48-71E6-C34F-B06B-FA2E99EC04D5}"/>
              </a:ext>
            </a:extLst>
          </p:cNvPr>
          <p:cNvSpPr txBox="1">
            <a:spLocks/>
          </p:cNvSpPr>
          <p:nvPr/>
        </p:nvSpPr>
        <p:spPr>
          <a:xfrm>
            <a:off x="777240" y="1234440"/>
            <a:ext cx="10367010" cy="4608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Centrar todo el contenido del ”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MX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Los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 impares de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 agregarle el background:#d2d2d2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segundo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“td”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 cada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tr”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del body convertir en bold el texto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dar clic en el icono de eliminar, desaparecer la fila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dar clic en el icono de la palomita, la fila agregarle un color verde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5018" y="451455"/>
            <a:ext cx="4921500" cy="20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1804289" y="5112809"/>
            <a:ext cx="8769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Shape 394"/>
          <p:cNvCxnSpPr/>
          <p:nvPr/>
        </p:nvCxnSpPr>
        <p:spPr>
          <a:xfrm>
            <a:off x="3877733" y="2477979"/>
            <a:ext cx="46143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1623656" y="2584060"/>
            <a:ext cx="8769300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accent6"/>
                </a:solidFill>
              </a:rPr>
              <a:t>GRACIAS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761136" y="3392877"/>
            <a:ext cx="8769300" cy="15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393"/>
          <p:cNvSpPr txBox="1"/>
          <p:nvPr/>
        </p:nvSpPr>
        <p:spPr>
          <a:xfrm>
            <a:off x="1728082" y="3753025"/>
            <a:ext cx="8769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lt1"/>
                </a:solidFill>
              </a:rPr>
              <a:t>@</a:t>
            </a:r>
            <a:r>
              <a:rPr lang="en-US" sz="2800" dirty="0" err="1">
                <a:solidFill>
                  <a:schemeClr val="lt1"/>
                </a:solidFill>
              </a:rPr>
              <a:t>Naguaty</a:t>
            </a:r>
            <a:endParaRPr lang="en-US" sz="2800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1" y="6336279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548897" y="6420269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431072-A86D-FC47-AE18-E72F5A8DDE51}"/>
              </a:ext>
            </a:extLst>
          </p:cNvPr>
          <p:cNvSpPr txBox="1"/>
          <p:nvPr/>
        </p:nvSpPr>
        <p:spPr>
          <a:xfrm>
            <a:off x="3053345" y="2767281"/>
            <a:ext cx="6085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s-ES" sz="4400" b="1" dirty="0">
                <a:solidFill>
                  <a:schemeClr val="accent6"/>
                </a:solidFill>
              </a:rPr>
              <a:t>Selectores avanzados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MX" sz="4000" b="1" dirty="0">
                <a:solidFill>
                  <a:schemeClr val="bg1"/>
                </a:solidFill>
              </a:rPr>
              <a:t>¿Qué es jQuery?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5EEF7A5-88F8-6347-B673-00C92B5B4083}"/>
              </a:ext>
            </a:extLst>
          </p:cNvPr>
          <p:cNvSpPr txBox="1">
            <a:spLocks/>
          </p:cNvSpPr>
          <p:nvPr/>
        </p:nvSpPr>
        <p:spPr>
          <a:xfrm>
            <a:off x="811530" y="1405890"/>
            <a:ext cx="10629900" cy="4436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dirty="0"/>
              <a:t>Es un framework de JavaScript, creada inicialmente por John Resig.</a:t>
            </a:r>
          </a:p>
          <a:p>
            <a:pPr marL="203200" indent="0">
              <a:buNone/>
            </a:pPr>
            <a:endParaRPr lang="es-MX" dirty="0"/>
          </a:p>
          <a:p>
            <a:pPr marL="203200" indent="0">
              <a:buNone/>
            </a:pPr>
            <a:r>
              <a:rPr lang="es-MX" dirty="0"/>
              <a:t>Nos permite manipular todos los elementos HTML.</a:t>
            </a:r>
          </a:p>
          <a:p>
            <a:pPr marL="203200" indent="0">
              <a:buNone/>
            </a:pPr>
            <a:r>
              <a:rPr lang="es-MX" dirty="0"/>
              <a:t> </a:t>
            </a:r>
          </a:p>
          <a:p>
            <a:pPr marL="203200" indent="0">
              <a:buNone/>
            </a:pPr>
            <a:r>
              <a:rPr lang="es-MX" dirty="0"/>
              <a:t>Fue presentada el 14 de enero de 2006 en el BarCamp NYC. </a:t>
            </a:r>
          </a:p>
          <a:p>
            <a:pPr marL="203200" indent="0">
              <a:buNone/>
            </a:pPr>
            <a:endParaRPr lang="es-MX" dirty="0"/>
          </a:p>
          <a:p>
            <a:pPr marL="203200" indent="0">
              <a:buNone/>
            </a:pPr>
            <a:r>
              <a:rPr lang="es-MX" dirty="0"/>
              <a:t>jQuery es la biblioteca de JavaScript más utilizada.</a:t>
            </a:r>
          </a:p>
          <a:p>
            <a:pPr marL="20320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ES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Versión</a:t>
            </a:r>
            <a:endParaRPr sz="4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0F6D56C-9911-B041-B3FF-F84B4817BF26}"/>
              </a:ext>
            </a:extLst>
          </p:cNvPr>
          <p:cNvSpPr txBox="1"/>
          <p:nvPr/>
        </p:nvSpPr>
        <p:spPr>
          <a:xfrm>
            <a:off x="800100" y="2323283"/>
            <a:ext cx="1019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v 3.2.1</a:t>
            </a:r>
          </a:p>
          <a:p>
            <a:pPr algn="ctr"/>
            <a:endParaRPr lang="es-MX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Marzo 2017 </a:t>
            </a:r>
          </a:p>
          <a:p>
            <a:pPr algn="ctr"/>
            <a:endParaRPr lang="es-ES_tradnl" sz="3200" b="1" dirty="0"/>
          </a:p>
        </p:txBody>
      </p:sp>
    </p:spTree>
    <p:extLst>
      <p:ext uri="{BB962C8B-B14F-4D97-AF65-F5344CB8AC3E}">
        <p14:creationId xmlns:p14="http://schemas.microsoft.com/office/powerpoint/2010/main" val="40210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Selectores </a:t>
            </a:r>
            <a:r>
              <a:rPr lang="es-MX" sz="4400" dirty="0">
                <a:solidFill>
                  <a:schemeClr val="bg1"/>
                </a:solidFill>
              </a:rPr>
              <a:t>Simples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8DA6081-F7C1-6045-A374-EA8EAB16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03915"/>
              </p:ext>
            </p:extLst>
          </p:nvPr>
        </p:nvGraphicFramePr>
        <p:xfrm>
          <a:off x="708661" y="1278054"/>
          <a:ext cx="10767060" cy="3942818"/>
        </p:xfrm>
        <a:graphic>
          <a:graphicData uri="http://schemas.openxmlformats.org/drawingml/2006/table">
            <a:tbl>
              <a:tblPr firstRow="1" firstCol="1" bandRow="1"/>
              <a:tblGrid>
                <a:gridCol w="320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Nombre de Etiqueta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etiqueta HTML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#id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ID o identificador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6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etiqueta.clase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tengan la clase "clase"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etiqueta#id.clase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tienen el ID "id" y la clase "clase"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de la página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DFADD64-36EB-8D4D-9AA5-293D15D5221C}"/>
              </a:ext>
            </a:extLst>
          </p:cNvPr>
          <p:cNvSpPr txBox="1"/>
          <p:nvPr/>
        </p:nvSpPr>
        <p:spPr>
          <a:xfrm>
            <a:off x="4137660" y="5561431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$(‘elemento’);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12976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Compuestos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8E66140-8815-1245-979B-132E1196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91808"/>
              </p:ext>
            </p:extLst>
          </p:nvPr>
        </p:nvGraphicFramePr>
        <p:xfrm>
          <a:off x="845820" y="1405890"/>
          <a:ext cx="10629900" cy="4238485"/>
        </p:xfrm>
        <a:graphic>
          <a:graphicData uri="http://schemas.openxmlformats.org/drawingml/2006/table">
            <a:tbl>
              <a:tblPr firstRow="1" firstCol="1" bandRow="1"/>
              <a:tblGrid>
                <a:gridCol w="239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selector, selector, 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selectores especificados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.clase1.clase2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tienen aplicada la "clase1" y "clase2"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padre&gt;hijo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tipo "hijo" que son hijos directos del elemento de tipo "padre"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ancestro descendiente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están contenidos dentro de elementos de tipo "ancestro"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9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+ próximo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"próximo" que están junto a uno tipo "previo"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~ hermanos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vienen después de "previo" y cumplen con el selector "hermanos"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Filtros Básicos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137857-CF59-514E-AA6B-E05A1581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5795"/>
              </p:ext>
            </p:extLst>
          </p:nvPr>
        </p:nvGraphicFramePr>
        <p:xfrm>
          <a:off x="800100" y="1143001"/>
          <a:ext cx="10572750" cy="5006339"/>
        </p:xfrm>
        <a:graphic>
          <a:graphicData uri="http://schemas.openxmlformats.org/drawingml/2006/table">
            <a:tbl>
              <a:tblPr firstRow="1" firstCol="1" bandRow="1"/>
              <a:tblGrid>
                <a:gridCol w="22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:first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primero de los elementos en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:last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último de los elementos en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:even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pares de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:odd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impares de la lista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:eq(n)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Obtiene elementos que están solo en 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:gt(n)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después del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:lt(n)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antes del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s-MX" sz="20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MX" sz="20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(selector)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todos los elementos que no cumplen con el selector proporcionado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 index.html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3E1C359F-3A7A-C442-9332-77540B31DE63}"/>
              </a:ext>
            </a:extLst>
          </p:cNvPr>
          <p:cNvSpPr txBox="1">
            <a:spLocks/>
          </p:cNvSpPr>
          <p:nvPr/>
        </p:nvSpPr>
        <p:spPr>
          <a:xfrm>
            <a:off x="498764" y="1371600"/>
            <a:ext cx="11210305" cy="4471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todas las etiquetas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la etiqueta con id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"lista"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todas las etiquetas con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que están dentro de un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todos los elementos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 todos los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"li"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tengan la clase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"b“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el primer elemento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los elementos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pares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el primer elemento que tenga la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los elementos pares que tengan la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E742640-D48E-784C-AB55-84700ACFA5DC}"/>
              </a:ext>
            </a:extLst>
          </p:cNvPr>
          <p:cNvSpPr txBox="1">
            <a:spLocks/>
          </p:cNvSpPr>
          <p:nvPr/>
        </p:nvSpPr>
        <p:spPr>
          <a:xfrm>
            <a:off x="1522025" y="1440180"/>
            <a:ext cx="9144000" cy="440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b="1" dirty="0">
                <a:hlinkClick r:id="rId4"/>
              </a:rPr>
              <a:t>$(element).is(string,function)</a:t>
            </a:r>
            <a:endParaRPr lang="es-MX" b="1" dirty="0"/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Verifica si un elemento seleccionado presenta algún estado, si contiene una clase, atributo, o estado (checked, visible, etc.) </a:t>
            </a:r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Devuelve un valor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true o false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3600" b="1" dirty="0">
                <a:hlinkClick r:id="rId5"/>
              </a:rPr>
              <a:t>$(element).closest(string)</a:t>
            </a:r>
            <a:endParaRPr lang="es-MX" sz="3600" b="1" dirty="0"/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Selecciona el padre que se le pasa a la función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62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A1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833</Words>
  <Application>Microsoft Macintosh PowerPoint</Application>
  <PresentationFormat>Panorámica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51</cp:revision>
  <dcterms:modified xsi:type="dcterms:W3CDTF">2017-12-12T04:09:49Z</dcterms:modified>
</cp:coreProperties>
</file>