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8E55-AE4D-A413-EE68-15F5872E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61679-EFCB-41EE-3771-264EC8F9D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5FB6-5A66-5399-BD15-A5859708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A866-D9A7-3BF1-537A-07391DF9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9BD0D-BEDF-026E-0DA4-97E2772B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5316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C52C-EC82-5D4F-643F-72F7A163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50EEA-5C3F-0E35-1EA7-1B8AF864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3B2B-61F6-8B32-BE70-F53C7F4D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2DF4-7CB9-D0A9-25B8-18BD91D4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020D-37FB-42BA-6491-BE810B1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205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1653E-5FA1-DB83-B77E-713B1AAB0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932D-70A0-E96A-EBAA-CE1186D0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D38A-3675-DD1D-7BD1-5B1BC849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516B-3630-CD0A-D5A3-7AE984E9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D86C-6928-5F55-B0AC-7E8B6238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89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FEB1-783A-7B35-12E1-7219DFA8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5848-0DC7-85B3-979A-CF56D04B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A898-82D9-DD87-FADA-40DF24A9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D5D1-7FA5-AF7F-7EEB-789A5621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0AF1-01A5-AEE0-4D8D-8CDC81B4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974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51CB-0B42-AD4F-E8E2-6FA45BB0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F2C8-2F6C-E833-D399-6292B79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FF2D-ED84-497A-E0A8-579F706B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C6E6-8D64-0DED-3C44-69CAE043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35F-FE58-FBAB-486F-2243A3B0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22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60EB-EBDB-76E5-E55D-83505572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0C32-401B-D9F5-CBF1-8CB91E84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C2263-0519-FF03-4D96-21D51181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FED8-9B3E-2CB6-A6AC-F59C2B52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E7E11-3B6A-AAA8-E6DC-6A66B9D4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1E4DD-8A82-0DAD-3B51-B0EAC005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747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302D-1F52-E6DA-B87D-AA2C3316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87EB-4489-C3E3-E781-A6EDE2E6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3841B-1755-45EB-B34E-8C4D10C5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D8585-7F3D-0408-EC36-148209B7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C108C-5AAA-2497-75F0-7703AC047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6EE23-AB24-7AAA-7195-2C83EB8F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D0C0-1B71-C44B-412E-F318120B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512BC-5920-A34B-E613-95F2EF36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0026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DF87-C675-8F8F-A417-B475F79F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A62D-C249-7F29-93E5-05288070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83C8-AA75-32C3-AFE6-88749979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17DC1-A648-8337-9E21-0C3C285A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88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C823D-CD13-F0D7-D49D-344E143C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BF613-ACD4-11C4-9460-FBD208F5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7CD3-2BD4-1BE4-D4CF-012D43E7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399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6313-D198-8623-2122-A9C57413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3D8C-7BE7-4AC7-0B24-72713AE6E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5660-C490-C9F9-6D2E-7031E1801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D59D0-D6BE-F84B-D6D5-18553AB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2897-D79B-B06E-250C-15F95C4B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8171D-304C-99C2-C00C-AD8205C5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98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9E59-5891-BF0B-2331-7CE82166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AC589-B055-4C71-9290-9D228D719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841C0-4807-7716-7FDA-C62CF189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B6020-2E73-A07D-8F4D-E579E37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BC795-D630-1731-9265-A07079E0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D26F2-47EA-B55C-95C5-749AC83C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0087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E5585-CF6D-841D-45A1-98B560A5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0AB7C-7FD0-E543-54F5-6A7F9A62A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0D2F-9AB0-F289-E2BF-300A9B369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36B1-EF82-4E21-97DF-E2F7382E204A}" type="datetimeFigureOut">
              <a:rPr lang="en-AE" smtClean="0"/>
              <a:t>12/12/2022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3E6A-D38A-2AC4-5248-086F3AD02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23B2-8475-E107-A6EE-1B9A829A4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B190-A69D-4AED-8A62-0A25728E93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867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ikdifos/eda-vintage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8D6F7-F830-2BEA-37C9-740AB1A8C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Credit Card Approval Prediction - Kaggle</a:t>
            </a:r>
            <a:endParaRPr lang="en-AE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D4DD-7236-BE98-CC98-A717FBA7D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Nagui BEN LEMRID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633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BC19-FB43-8784-B508-9046BFCA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A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F6EB-1EAE-E075-45A9-6525CAFF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Inter"/>
              </a:rPr>
              <a:t>Credit score cards are a common risk control method in the financial industry. It uses personal information and data submitted by credit card applicants to predict the probability of future defaults and credit card borrowings.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Inter"/>
              </a:rPr>
              <a:t>The bank is able to decide whether to issue a credit card to the applicant. Credit scores can objectively quantify the magnitude of risk.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 this context, the goal is to b</a:t>
            </a:r>
            <a:r>
              <a:rPr lang="en-US" sz="2000" b="1" i="0" dirty="0">
                <a:effectLst/>
              </a:rPr>
              <a:t>uild a machine learning model to predict if an applicant is 'good' or 'bad' client</a:t>
            </a:r>
            <a:r>
              <a:rPr lang="en-US" sz="2000" b="0" i="0" dirty="0">
                <a:effectLst/>
              </a:rPr>
              <a:t>, different from other tasks, the definition of 'good' or 'bad' is not given. 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You should use some technique, such as </a:t>
            </a:r>
            <a:r>
              <a:rPr lang="en-US" sz="2000" b="0" i="0" u="none" strike="noStrike" dirty="0">
                <a:solidFill>
                  <a:srgbClr val="008ABC"/>
                </a:solidFill>
                <a:effectLst/>
                <a:hlinkClick r:id="rId2"/>
              </a:rPr>
              <a:t>vintage analysis</a:t>
            </a:r>
            <a:r>
              <a:rPr lang="en-US" sz="2000" b="0" i="0" dirty="0">
                <a:effectLst/>
              </a:rPr>
              <a:t> to construct you label. Also, unbalance data problem is a big problem in this task.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284263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BC19-FB43-8784-B508-9046BFCA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Resolution steps</a:t>
            </a:r>
            <a:endParaRPr lang="en-A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F6EB-1EAE-E075-45A9-6525CAFF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051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import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cleaning and preparation</a:t>
            </a:r>
          </a:p>
          <a:p>
            <a:pPr marL="457200" indent="-457200">
              <a:buFont typeface="+mj-lt"/>
              <a:buAutoNum type="arabicPeriod"/>
            </a:pPr>
            <a:endParaRPr lang="en-AE" dirty="0"/>
          </a:p>
          <a:p>
            <a:pPr marL="457200" indent="-457200">
              <a:buFont typeface="+mj-lt"/>
              <a:buAutoNum type="arabicPeriod"/>
            </a:pPr>
            <a:r>
              <a:rPr lang="en-AE" dirty="0"/>
              <a:t>Data modelling and prediction</a:t>
            </a:r>
          </a:p>
          <a:p>
            <a:pPr marL="457200" indent="-457200">
              <a:buFont typeface="+mj-lt"/>
              <a:buAutoNum type="arabicPeriod"/>
            </a:pPr>
            <a:endParaRPr lang="en-AE" dirty="0"/>
          </a:p>
          <a:p>
            <a:pPr marL="457200" indent="-457200">
              <a:buFont typeface="+mj-lt"/>
              <a:buAutoNum type="arabicPeriod"/>
            </a:pPr>
            <a:r>
              <a:rPr lang="en-AE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358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F26-7B0B-E1DE-2D55-5B423FEA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Import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1557-D730-1B1B-3EE8-ED26BDEE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first step mostly consists in importing the 2 datasets with application and credit data into </a:t>
            </a:r>
            <a:r>
              <a:rPr lang="en-US" sz="2400" dirty="0" err="1"/>
              <a:t>dataframes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We also identify at this stage some of the basic python libraries that are going to be useful to the problem resolution (pandas, </a:t>
            </a:r>
            <a:r>
              <a:rPr lang="en-US" sz="2400" dirty="0" err="1"/>
              <a:t>numpy</a:t>
            </a:r>
            <a:r>
              <a:rPr lang="en-US" sz="2400" dirty="0"/>
              <a:t>, matplotlib, seaborn, </a:t>
            </a:r>
            <a:r>
              <a:rPr lang="en-US" sz="2400" dirty="0" err="1"/>
              <a:t>sklearn</a:t>
            </a:r>
            <a:r>
              <a:rPr lang="en-US" sz="2400" dirty="0"/>
              <a:t>…).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5983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F26-7B0B-E1DE-2D55-5B423FEA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Exploratory analysis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1557-D730-1B1B-3EE8-ED26BDEE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This second step might occur in some cases after the data cleaning and preparation. </a:t>
            </a:r>
          </a:p>
          <a:p>
            <a:endParaRPr lang="en-US" sz="2400" dirty="0"/>
          </a:p>
          <a:p>
            <a:r>
              <a:rPr lang="en-US" sz="2400" dirty="0"/>
              <a:t>But in this case, as the data were already pretty interpretable, I decided to go over the datasets to make a simple exploratory analysis pretty early</a:t>
            </a:r>
          </a:p>
          <a:p>
            <a:endParaRPr lang="en-US" sz="2400" dirty="0"/>
          </a:p>
          <a:p>
            <a:r>
              <a:rPr lang="en-US" sz="2400" dirty="0"/>
              <a:t>The main goals of a such step are:</a:t>
            </a:r>
            <a:br>
              <a:rPr lang="en-US" sz="2400" dirty="0"/>
            </a:br>
            <a:r>
              <a:rPr lang="en-US" sz="2400" dirty="0"/>
              <a:t>- identify data types and possible type changes needed</a:t>
            </a:r>
            <a:br>
              <a:rPr lang="en-US" sz="2400" dirty="0"/>
            </a:br>
            <a:r>
              <a:rPr lang="en-US" sz="2400" dirty="0"/>
              <a:t>- flag data discrepancies before the data cleaning (too many null values in some features, …)</a:t>
            </a:r>
            <a:br>
              <a:rPr lang="en-US" sz="2400" dirty="0"/>
            </a:br>
            <a:r>
              <a:rPr lang="en-US" sz="2400" dirty="0"/>
              <a:t>- get a description of the different columns’ contents</a:t>
            </a:r>
            <a:br>
              <a:rPr lang="en-US" sz="2400" dirty="0"/>
            </a:br>
            <a:r>
              <a:rPr lang="en-US" sz="2400" dirty="0"/>
              <a:t>- display some of the key columns' values distribution</a:t>
            </a:r>
          </a:p>
          <a:p>
            <a:endParaRPr lang="en-US" sz="2400" dirty="0"/>
          </a:p>
          <a:p>
            <a:r>
              <a:rPr lang="en-US" sz="2400" b="1" dirty="0"/>
              <a:t>Here, we figure out that we have some categorical features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NAME_FAMILY_STATUS, …)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400" b="1" dirty="0"/>
              <a:t>we will need to convert and turn the flag columns into [0,1] classes for model interpretability. Moreover, we have one specific feature with more than 30% of null values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OCCUPATION_TYPE)</a:t>
            </a:r>
            <a:endParaRPr lang="en-AE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1C2BAE-E26E-5DBD-1642-A2EF2B0C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3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F26-7B0B-E1DE-2D55-5B423FEA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Cleaning and preparation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1557-D730-1B1B-3EE8-ED26BDEE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We drop duplicated lines from both the application dataset and the credit dataset</a:t>
            </a:r>
          </a:p>
          <a:p>
            <a:r>
              <a:rPr lang="en-US" sz="2000" b="1" dirty="0"/>
              <a:t>For the classification problem, we manually define a target variable named STATUS considering bad applicants (class 1) as the ones with at least one payment with more than 30 days overdue:</a:t>
            </a:r>
            <a:br>
              <a:rPr lang="en-US" sz="2400" b="1" dirty="0"/>
            </a:br>
            <a:endParaRPr lang="en-US" sz="2400" b="1" dirty="0"/>
          </a:p>
          <a:p>
            <a:pPr marL="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			</a:t>
            </a:r>
            <a:r>
              <a:rPr lang="en-US" sz="2000" dirty="0">
                <a:sym typeface="Wingdings" panose="05000000000000000000" pitchFamily="2" charset="2"/>
              </a:rPr>
              <a:t> Data imbalance problem with too few data points from the class 0</a:t>
            </a:r>
          </a:p>
          <a:p>
            <a:pPr marL="0" indent="0">
              <a:buNone/>
            </a:pPr>
            <a:endParaRPr lang="en-AE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AE" sz="2000" dirty="0">
                <a:sym typeface="Wingdings" panose="05000000000000000000" pitchFamily="2" charset="2"/>
              </a:rPr>
            </a:br>
            <a:endParaRPr lang="en-AE" sz="2000" dirty="0">
              <a:sym typeface="Wingdings" panose="05000000000000000000" pitchFamily="2" charset="2"/>
            </a:endParaRPr>
          </a:p>
          <a:p>
            <a:r>
              <a:rPr lang="en-AE" sz="2000" dirty="0">
                <a:sym typeface="Wingdings" panose="05000000000000000000" pitchFamily="2" charset="2"/>
              </a:rPr>
              <a:t>We merge the application and the credit </a:t>
            </a:r>
            <a:r>
              <a:rPr lang="en-AE" sz="2000" dirty="0" err="1">
                <a:sym typeface="Wingdings" panose="05000000000000000000" pitchFamily="2" charset="2"/>
              </a:rPr>
              <a:t>dataframe</a:t>
            </a:r>
            <a:r>
              <a:rPr lang="en-AE" sz="2000" dirty="0">
                <a:sym typeface="Wingdings" panose="05000000000000000000" pitchFamily="2" charset="2"/>
              </a:rPr>
              <a:t> on the ID column.</a:t>
            </a:r>
          </a:p>
          <a:p>
            <a:r>
              <a:rPr lang="en-AE" sz="2000" dirty="0">
                <a:sym typeface="Wingdings" panose="05000000000000000000" pitchFamily="2" charset="2"/>
              </a:rPr>
              <a:t>We </a:t>
            </a:r>
            <a:r>
              <a:rPr lang="en-US" sz="2000" dirty="0">
                <a:sym typeface="Wingdings" panose="05000000000000000000" pitchFamily="2" charset="2"/>
              </a:rPr>
              <a:t>convert fields values [Y,N] into [0,1] and cast the categorical features into the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right data types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Finally, after plotting a </a:t>
            </a:r>
            <a:r>
              <a:rPr lang="en-US" sz="2000" b="1" dirty="0">
                <a:sym typeface="Wingdings" panose="05000000000000000000" pitchFamily="2" charset="2"/>
              </a:rPr>
              <a:t>correlation matrix</a:t>
            </a:r>
            <a:r>
              <a:rPr lang="en-US" sz="2000" dirty="0">
                <a:sym typeface="Wingdings" panose="05000000000000000000" pitchFamily="2" charset="2"/>
              </a:rPr>
              <a:t>, we find out that the feature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FLAG_MOBIL only contains one value so it is useless to keep it for the 	    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classification.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So we drop the column FLAG_MOBIL from the correlation matrix interpretation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and the column OCCUPATION TYPE as containing too many null values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The last step is to use the </a:t>
            </a:r>
            <a:r>
              <a:rPr lang="en-US" sz="2000" b="1" dirty="0" err="1">
                <a:sym typeface="Wingdings" panose="05000000000000000000" pitchFamily="2" charset="2"/>
              </a:rPr>
              <a:t>get_dummies</a:t>
            </a:r>
            <a:r>
              <a:rPr lang="en-US" sz="2000" b="1" dirty="0">
                <a:sym typeface="Wingdings" panose="05000000000000000000" pitchFamily="2" charset="2"/>
              </a:rPr>
              <a:t> function </a:t>
            </a:r>
            <a:r>
              <a:rPr lang="en-US" sz="2000" dirty="0">
                <a:sym typeface="Wingdings" panose="05000000000000000000" pitchFamily="2" charset="2"/>
              </a:rPr>
              <a:t>to turn categorical features into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interpretable features for a classification model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1C2BAE-E26E-5DBD-1642-A2EF2B0C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1FF59-7F3B-0DF1-FB51-B3DF298D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78" y="2674647"/>
            <a:ext cx="2041387" cy="93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C95D9-426C-1CD9-8F01-212E4879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09" y="3040314"/>
            <a:ext cx="3171092" cy="35874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C58425-F9A4-DB8B-4FBA-7A8703C2BF0D}"/>
              </a:ext>
            </a:extLst>
          </p:cNvPr>
          <p:cNvCxnSpPr/>
          <p:nvPr/>
        </p:nvCxnSpPr>
        <p:spPr>
          <a:xfrm>
            <a:off x="6423660" y="4865370"/>
            <a:ext cx="937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1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F26-7B0B-E1DE-2D55-5B423FEA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modelling and prediction (1/2)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1557-D730-1B1B-3EE8-ED26BDEE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000" dirty="0"/>
              <a:t>To tackle the data imbalance problem, the solution chosen is the </a:t>
            </a:r>
            <a:r>
              <a:rPr lang="en-US" sz="2000" b="1" dirty="0"/>
              <a:t>under sampling of the class in majority </a:t>
            </a:r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We split our new </a:t>
            </a:r>
            <a:r>
              <a:rPr lang="en-US" sz="2000" dirty="0" err="1">
                <a:sym typeface="Wingdings" panose="05000000000000000000" pitchFamily="2" charset="2"/>
              </a:rPr>
              <a:t>dataframe</a:t>
            </a:r>
            <a:r>
              <a:rPr lang="en-US" sz="2000" dirty="0">
                <a:sym typeface="Wingdings" panose="05000000000000000000" pitchFamily="2" charset="2"/>
              </a:rPr>
              <a:t> in between a training and a test set: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1C2BAE-E26E-5DBD-1642-A2EF2B0C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9D504-9D14-9948-828D-197721D3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2450942"/>
            <a:ext cx="4006214" cy="1520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FE15A-2006-AC06-B467-FDF8756A9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4541179"/>
            <a:ext cx="7844790" cy="3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F26-7B0B-E1DE-2D55-5B423FEA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modelling and prediction (2/2)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1557-D730-1B1B-3EE8-ED26BDEE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After testing few classification algorithms and tweaking the models' parameters, we end up with the following results (we monitor the ROC score, accuracy score and the confusion matrixes):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Logistic Regression (roc=0.8):			SVM classifier (roc=0.925):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br>
              <a:rPr lang="en-US" sz="2000" b="1" dirty="0">
                <a:sym typeface="Wingdings" panose="05000000000000000000" pitchFamily="2" charset="2"/>
              </a:rPr>
            </a:br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b="1" dirty="0">
                <a:sym typeface="Wingdings" panose="05000000000000000000" pitchFamily="2" charset="2"/>
              </a:rPr>
              <a:t>Decision Tree Classifier (roc=1):		 	Random Forest Classifier (roc=0.825):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sz="2000" b="1" dirty="0">
                <a:sym typeface="Wingdings" panose="05000000000000000000" pitchFamily="2" charset="2"/>
              </a:rPr>
            </a:br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b="1" dirty="0" err="1">
                <a:sym typeface="Wingdings" panose="05000000000000000000" pitchFamily="2" charset="2"/>
              </a:rPr>
              <a:t>XGBoost</a:t>
            </a:r>
            <a:r>
              <a:rPr lang="en-US" sz="2000" b="1" dirty="0">
                <a:sym typeface="Wingdings" panose="05000000000000000000" pitchFamily="2" charset="2"/>
              </a:rPr>
              <a:t> classifier (roc=0.897):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1C2BAE-E26E-5DBD-1642-A2EF2B0C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E8AC2-0F0B-9E8A-B6B1-C4EB281D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1" y="2923722"/>
            <a:ext cx="2475548" cy="816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117F0-629F-26A8-4F65-517F55D6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3614"/>
            <a:ext cx="2133600" cy="849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3FBB8D-0178-4248-AE9F-C3ECD60A2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470" y="4349441"/>
            <a:ext cx="2462381" cy="816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0CA9E0-304C-9053-36A1-81F8C6AD7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558" y="2844369"/>
            <a:ext cx="2481315" cy="816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7D6BDC-58B1-B3E2-66BC-62634A574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96459"/>
            <a:ext cx="2475548" cy="8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F26-7B0B-E1DE-2D55-5B423FEA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1557-D730-1B1B-3EE8-ED26BDEE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The best model to predict bad/good card customers is the Decision Tree Classifier (roc=1):		 	</a:t>
            </a:r>
          </a:p>
          <a:p>
            <a:pPr marL="0" indent="0">
              <a:buNone/>
            </a:pPr>
            <a:br>
              <a:rPr lang="en-US" sz="2000" b="1" dirty="0">
                <a:sym typeface="Wingdings" panose="05000000000000000000" pitchFamily="2" charset="2"/>
              </a:rPr>
            </a:br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b="1" dirty="0">
                <a:sym typeface="Wingdings" panose="05000000000000000000" pitchFamily="2" charset="2"/>
              </a:rPr>
              <a:t>This model also makes the most sense in this business context as it is easy to interpret by displaying the decision tree leading to the prediction, which is a good point when you have to explain a data related algorithm to business/</a:t>
            </a:r>
            <a:r>
              <a:rPr lang="en-US" sz="2000" b="1" dirty="0" err="1">
                <a:sym typeface="Wingdings" panose="05000000000000000000" pitchFamily="2" charset="2"/>
              </a:rPr>
              <a:t>metier</a:t>
            </a:r>
            <a:r>
              <a:rPr lang="en-US" sz="2000" b="1" dirty="0">
                <a:sym typeface="Wingdings" panose="05000000000000000000" pitchFamily="2" charset="2"/>
              </a:rPr>
              <a:t> stakeholders.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b="1" dirty="0">
                <a:sym typeface="Wingdings" panose="05000000000000000000" pitchFamily="2" charset="2"/>
              </a:rPr>
              <a:t>As a next step, we could further assess that the model is not overfitted to the training dataset by setting up a cross validation process. If we notice overfitting, we would go on with the second-best model which is the </a:t>
            </a:r>
            <a:r>
              <a:rPr lang="en-US" sz="2000" b="1" dirty="0" err="1">
                <a:sym typeface="Wingdings" panose="05000000000000000000" pitchFamily="2" charset="2"/>
              </a:rPr>
              <a:t>XGBoost</a:t>
            </a:r>
            <a:r>
              <a:rPr lang="en-US" sz="2000" b="1" dirty="0">
                <a:sym typeface="Wingdings" panose="05000000000000000000" pitchFamily="2" charset="2"/>
              </a:rPr>
              <a:t> classifier (we would lose interpretability but gain model robustness)</a:t>
            </a:r>
            <a:br>
              <a:rPr lang="en-US" sz="2000" b="1" dirty="0">
                <a:sym typeface="Wingdings" panose="05000000000000000000" pitchFamily="2" charset="2"/>
              </a:rPr>
            </a:br>
            <a:endParaRPr lang="en-U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1C2BAE-E26E-5DBD-1642-A2EF2B0C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117F0-629F-26A8-4F65-517F55D6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2210014"/>
            <a:ext cx="2133600" cy="8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3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834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var(--jp-code-font-family)</vt:lpstr>
      <vt:lpstr>Office Theme</vt:lpstr>
      <vt:lpstr>Credit Card Approval Prediction - Kaggle</vt:lpstr>
      <vt:lpstr>Problem statement</vt:lpstr>
      <vt:lpstr>Resolution steps</vt:lpstr>
      <vt:lpstr>1. Data Import</vt:lpstr>
      <vt:lpstr>2. Exploratory analysis</vt:lpstr>
      <vt:lpstr>3. Data Cleaning and preparation</vt:lpstr>
      <vt:lpstr>4. Data modelling and prediction (1/2)</vt:lpstr>
      <vt:lpstr>4. Data modelling and prediction (2/2)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 - Kaggle</dc:title>
  <dc:creator>Nagui Ben Lemrid</dc:creator>
  <cp:lastModifiedBy>Nagui Ben Lemrid</cp:lastModifiedBy>
  <cp:revision>3</cp:revision>
  <dcterms:created xsi:type="dcterms:W3CDTF">2022-12-12T06:37:30Z</dcterms:created>
  <dcterms:modified xsi:type="dcterms:W3CDTF">2022-12-12T10:37:09Z</dcterms:modified>
</cp:coreProperties>
</file>