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Average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hZIrUckPcxW6t/BroSrjyevwC7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verage-regular.fntdata"/><Relationship Id="rId47" Type="http://schemas.openxmlformats.org/officeDocument/2006/relationships/slide" Target="slides/slide41.xml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ndyshora.com/slagging-off-javascript-frameworks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http://andyshora.com/slagging-off-javascript-frameworks.html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4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5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5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5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5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mike-denton-1988597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linkedin.com/in/alla-abramova-4a652297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www.ecma-internationa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71258" y="-3046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COM3123 - Lecture 1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671250" y="18794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Full Stack Web Development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800" y="2874725"/>
            <a:ext cx="1880950" cy="17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5525" y="2864725"/>
            <a:ext cx="2059604" cy="1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JavaScript Evolution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1990’s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270050" y="1152475"/>
            <a:ext cx="556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1995: Netscape creates Mocha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1995: Mocha &gt; LiveScript &gt; JavaScript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1996: ECMA adopts JavaScript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1997: ECMA-262 (ES1)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1998: ES2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1999: ES3 (regex, try/catch)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* 1990's browser wars IE vs Netscape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00" y="1152475"/>
            <a:ext cx="12096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2000-2004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3024200" y="1152475"/>
            <a:ext cx="580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Browser wars -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IE wins and becomes the dominant web browser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Not a lot of innovation happening the JS world at this time.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GMail was launched in 2004. It was the first popular web application that really showed off what was possible with client-side JavaScript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133300"/>
            <a:ext cx="195670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25" y="1991300"/>
            <a:ext cx="1956700" cy="6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2005: AJAX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3214700" y="1152475"/>
            <a:ext cx="56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Broadband Internet becomes popular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Asynchronous server requests (AJAX) become popular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Renaissance of JavaScript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Countless JavaScript libraries emerge (mainly helping with AJAX requests and DOM operations)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00" y="1152475"/>
            <a:ext cx="1978825" cy="9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299" y="2151275"/>
            <a:ext cx="1978825" cy="64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863149"/>
            <a:ext cx="1978825" cy="532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294" y="3415469"/>
            <a:ext cx="1978825" cy="39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300" y="2854100"/>
            <a:ext cx="1968351" cy="4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2006-2009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4048125" y="847675"/>
            <a:ext cx="478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2008: ECMAScript4 </a:t>
            </a:r>
            <a:r>
              <a:rPr i="1" lang="en">
                <a:latin typeface="Oswald"/>
                <a:ea typeface="Oswald"/>
                <a:cs typeface="Oswald"/>
                <a:sym typeface="Oswald"/>
              </a:rPr>
              <a:t>(abandoned)</a:t>
            </a:r>
            <a:br>
              <a:rPr i="1" lang="en">
                <a:latin typeface="Oswald"/>
                <a:ea typeface="Oswald"/>
                <a:cs typeface="Oswald"/>
                <a:sym typeface="Oswald"/>
              </a:rPr>
            </a:br>
            <a:endParaRPr i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2009: ECMAScript </a:t>
            </a:r>
            <a:r>
              <a:rPr lang="en" strike="sngStrike">
                <a:latin typeface="Oswald"/>
                <a:ea typeface="Oswald"/>
                <a:cs typeface="Oswald"/>
                <a:sym typeface="Oswald"/>
              </a:rPr>
              <a:t>3.1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5 (strict, JSON, Reflect)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2009: Emergence of Server Side JavaScript environment =&gt; Node.js</a:t>
            </a:r>
            <a:b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12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43050"/>
            <a:ext cx="3367325" cy="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486025"/>
            <a:ext cx="3367325" cy="131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311700" y="445025"/>
            <a:ext cx="8520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2010-2015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311700" y="1014119"/>
            <a:ext cx="85206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frameworks continue to evolve, no longer just DOM &amp; AJAX helpers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JS Packet Manager ie. npm, bower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solutions for keeping code in modules (node.js, CommonJs, AMD, Browserify)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JavaScript preprocessors (Grunt, Gulp, Webpack..)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250" y="3652869"/>
            <a:ext cx="49149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JavaScript Programming Language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Why should you learn vanilla JavaScript before frameworks?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311700" y="1152475"/>
            <a:ext cx="85206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If you master JavaScript fundamentals, your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only challenge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when learning new JS frameworks will be scoped to their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specific syntax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Understanding JavaScript’s core engineering principles is paramount, if you want to build yourself a decent web career.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the past 5 years, more than 10 frontend JS frameworks made the news. Guess how many will do the same in the next 5-10 years?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"JQuery developers" are trying to catch up on Angular. Tomorrow, they'll be trying to catch up on React/Vue, and the loop will continue as technology advances..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Vanilla JS..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311700" y="1152475"/>
            <a:ext cx="8737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i="1" lang="en">
                <a:latin typeface="Oswald"/>
                <a:ea typeface="Oswald"/>
                <a:cs typeface="Oswald"/>
                <a:sym typeface="Oswald"/>
              </a:rPr>
              <a:t>VanillaJS is a name to refer to using plain JavaScript without any additional libraries like jQuery. 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025" y="1963425"/>
            <a:ext cx="6308625" cy="2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JavaScript Pros/Cons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311950" y="1076275"/>
            <a:ext cx="378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Pros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easy syntax</a:t>
            </a:r>
            <a:b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functions are objects</a:t>
            </a:r>
            <a:b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the only native web browser language</a:t>
            </a:r>
            <a:b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independently driven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464850" y="1000075"/>
            <a:ext cx="405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Cons</a:t>
            </a:r>
            <a:endParaRPr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7E6B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not many clean code practices</a:t>
            </a:r>
            <a:b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each framework = new practices, enforcing bad practices overall</a:t>
            </a:r>
            <a:b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very rapid development often makes tools and frameworks obsolete fast</a:t>
            </a:r>
            <a:b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Full Stack vs MEAN Stack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Evolution of JavaScript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 goals of JavaScript &amp; ES6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ES6 Features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Where does JavaScript code run?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5902375" y="1017725"/>
            <a:ext cx="29298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JavaScript was originally designed to run only in browsers, so every browser has a JavaScript engine that can execute JavaScript code.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01" y="1093925"/>
            <a:ext cx="532137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302300" y="445025"/>
            <a:ext cx="68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Primitive Data Types vs Reference Types</a:t>
            </a:r>
            <a:endParaRPr/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663" y="1170125"/>
            <a:ext cx="59466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Dynamic vs Static Typing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311700" y="1152475"/>
            <a:ext cx="72363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Static Typing</a:t>
            </a:r>
            <a:r>
              <a:rPr lang="en">
                <a:solidFill>
                  <a:srgbClr val="93C47D"/>
                </a:solidFill>
              </a:rPr>
              <a:t>: </a:t>
            </a:r>
            <a:r>
              <a:rPr lang="en"/>
              <a:t> </a:t>
            </a:r>
            <a:r>
              <a:rPr i="1" lang="en">
                <a:solidFill>
                  <a:srgbClr val="FFFFFF"/>
                </a:solidFill>
              </a:rPr>
              <a:t>(Java)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String name;		</a:t>
            </a:r>
            <a:r>
              <a:rPr lang="en">
                <a:solidFill>
                  <a:srgbClr val="FFFFFF"/>
                </a:solidFill>
              </a:rPr>
              <a:t>Variables have types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7B7B7"/>
                </a:solidFill>
              </a:rPr>
              <a:t>name = ‘Mike’;</a:t>
            </a:r>
            <a:r>
              <a:rPr lang="en">
                <a:solidFill>
                  <a:srgbClr val="FFFFFF"/>
                </a:solidFill>
              </a:rPr>
              <a:t>      Values have types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trike="sngStrike">
                <a:solidFill>
                  <a:srgbClr val="B7B7B7"/>
                </a:solidFill>
              </a:rPr>
              <a:t>name = 34;  </a:t>
            </a:r>
            <a:r>
              <a:rPr lang="en">
                <a:solidFill>
                  <a:srgbClr val="FFFFFF"/>
                </a:solidFill>
              </a:rPr>
              <a:t>         Variables cannot change type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387900" y="3057475"/>
            <a:ext cx="72363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Dynamic Typing</a:t>
            </a:r>
            <a:r>
              <a:rPr lang="en">
                <a:solidFill>
                  <a:srgbClr val="93C47D"/>
                </a:solidFill>
              </a:rPr>
              <a:t>: </a:t>
            </a:r>
            <a:r>
              <a:rPr lang="en"/>
              <a:t> </a:t>
            </a:r>
            <a:r>
              <a:rPr i="1" lang="en">
                <a:solidFill>
                  <a:srgbClr val="FFFFFF"/>
                </a:solidFill>
              </a:rPr>
              <a:t>(JavaScript)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var name;		</a:t>
            </a:r>
            <a:r>
              <a:rPr lang="en">
                <a:solidFill>
                  <a:srgbClr val="FFFFFF"/>
                </a:solidFill>
              </a:rPr>
              <a:t>Variables have no types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name = "John";	</a:t>
            </a:r>
            <a:r>
              <a:rPr lang="en">
                <a:solidFill>
                  <a:srgbClr val="FFFFFF"/>
                </a:solidFill>
              </a:rPr>
              <a:t>Values have types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name = 34;		</a:t>
            </a:r>
            <a:r>
              <a:rPr lang="en">
                <a:solidFill>
                  <a:srgbClr val="FFFFFF"/>
                </a:solidFill>
              </a:rPr>
              <a:t>Variables change type dynamically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ES6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ES6 Main Goals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511975" y="1152475"/>
            <a:ext cx="832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Fix (some of) ES5 problems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backwards compatibility (Babel is a compiler to translate ES6 code to make valid ES5)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modern syntax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better suited for bigger complex application (ie. native modules)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new features in the standard library (ie. native class support, arrow functions, modules)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ES6 new syntax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839201" cy="452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let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let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statement declares a block scope local variable, optionally initializing it to a value.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1725175"/>
            <a:ext cx="2602700" cy="27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7875" y="1707350"/>
            <a:ext cx="1915400" cy="13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5250650" y="3067050"/>
            <a:ext cx="1915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ES5 var statement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const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311700" y="1152475"/>
            <a:ext cx="8520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Constants are block-scoped, much like variables defined using the let statement. The value of a constant 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cannot change through reassignment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and it can't be redeclared.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69275"/>
            <a:ext cx="27527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2074051"/>
            <a:ext cx="3073548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for in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...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311700" y="1152475"/>
            <a:ext cx="8520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for…in to iterate over the properties of an object (the object keys)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Also use for…in to iterate over the index values of an iterable like an array or a string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997025"/>
            <a:ext cx="3731275" cy="2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600075" y="4660100"/>
            <a:ext cx="3286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Iterating over object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650" y="2776675"/>
            <a:ext cx="4309950" cy="17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/>
        </p:nvSpPr>
        <p:spPr>
          <a:xfrm>
            <a:off x="4486275" y="4660100"/>
            <a:ext cx="3286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Iterating over string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Professor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2642025" y="1152475"/>
            <a:ext cx="619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Senior UI/Full Stack Developer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Years experience building web applications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Specialization in Microsoft .NET and JavaScript Frameworks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2018/2019 Professor - COM3123/COM3133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17240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309175" y="3116075"/>
            <a:ext cx="1784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https://www.linkedin.com/in/mike-denton-1988597/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for of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...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11700" y="1152475"/>
            <a:ext cx="8520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for...of to iterate over the values in an iterable ie. array, string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can iterate over maps, sets, generators, DOM node collections and the arguments object available inside a functions.</a:t>
            </a:r>
            <a:endParaRPr/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50" y="2235350"/>
            <a:ext cx="4431500" cy="27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3050" y="2235350"/>
            <a:ext cx="3738550" cy="193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for each in</a:t>
            </a:r>
            <a:r>
              <a:rPr lang="en"/>
              <a:t>..statement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The for each...in statement is deprecated, best practice do not use it.</a:t>
            </a:r>
            <a:endParaRPr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Firefox now warns about the usage of for each...in and it no longer works starting with Firefox 57.</a:t>
            </a:r>
            <a:endParaRPr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75" y="2557400"/>
            <a:ext cx="43434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template literals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311700" y="1152475"/>
            <a:ext cx="8520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Template literals are string literals allowing embedded expressions. You can use multi-line strings and string interpolation features with them.  </a:t>
            </a:r>
            <a:r>
              <a:rPr i="1" lang="en">
                <a:latin typeface="Oswald"/>
                <a:ea typeface="Oswald"/>
                <a:cs typeface="Oswald"/>
                <a:sym typeface="Oswald"/>
              </a:rPr>
              <a:t>(ES5 =&gt; template strings)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5" y="2300250"/>
            <a:ext cx="32861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219075" y="3745700"/>
            <a:ext cx="3286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ES6: Template Literals</a:t>
            </a:r>
            <a:endParaRPr b="0" i="0" sz="1400" u="none" cap="none" strike="noStrike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9500" y="2300250"/>
            <a:ext cx="54483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3571875" y="3745700"/>
            <a:ext cx="3286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ES5: Embedded Expressions with normal strings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Arrow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5613525" y="1152475"/>
            <a:ext cx="35304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arrow function expression has a shorter syntax than a function expression and does not have its own t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his, arguments, super, or new.target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These function expressions are best suited for non-method functions, and they cannot be used as constructors.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00075"/>
            <a:ext cx="4952675" cy="40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Destructuring.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311700" y="1152475"/>
            <a:ext cx="85206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Destructuring syntax allows you to extract data from arrays and objects with more ease and less syntactic clutter.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extract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properties from the object and assign them to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new const variables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5" name="Google Shape;3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300" y="2650200"/>
            <a:ext cx="70580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/>
        </p:nvSpPr>
        <p:spPr>
          <a:xfrm>
            <a:off x="864175" y="23236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Object Destructuring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7" name="Google Shape;3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175" y="4066275"/>
            <a:ext cx="5281337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/>
        </p:nvSpPr>
        <p:spPr>
          <a:xfrm>
            <a:off x="864175" y="3695200"/>
            <a:ext cx="3245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Array Destructuring </a:t>
            </a:r>
            <a:r>
              <a:rPr b="0" i="1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(use comma to skip items) </a:t>
            </a:r>
            <a:endParaRPr b="0" i="1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Object &amp; Arrays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ES5 recap: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map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36"/>
          <p:cNvSpPr txBox="1"/>
          <p:nvPr>
            <p:ph idx="1" type="body"/>
          </p:nvPr>
        </p:nvSpPr>
        <p:spPr>
          <a:xfrm>
            <a:off x="311700" y="1152475"/>
            <a:ext cx="8520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array.proto.map()</a:t>
            </a:r>
            <a:r>
              <a:rPr lang="en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method creates a new array with the results of calling a provided function on every element in the calling array.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50" y="2337075"/>
            <a:ext cx="3618800" cy="17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7575" y="2337075"/>
            <a:ext cx="3618800" cy="245983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/>
        </p:nvSpPr>
        <p:spPr>
          <a:xfrm>
            <a:off x="787975" y="19426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Array.map()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5055175" y="19426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Array.map() vs for loop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Object property declaration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Shorthand key names can now be used to define an object, when key's have same name as variables passed in as properties.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300" y="2464125"/>
            <a:ext cx="29813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725" y="2464125"/>
            <a:ext cx="27622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864175" y="20188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ES6 Syntax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4902775" y="20188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ES5 Syntax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Classes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1700" y="1152475"/>
            <a:ext cx="8520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JavaScript classes, introduced in ECMAScript 2015, are primarily syntactical sugar over JavaScript's existing prototype-based inheritance.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class syntax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does not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introduce a new object-oriented inheritance model to JavaScript.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* Function declaration are hoisted, class declaration are not.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675" y="3414775"/>
            <a:ext cx="2715775" cy="14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864175" y="30094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Class declaration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7" name="Google Shape;3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7325" y="3456413"/>
            <a:ext cx="27622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9"/>
          <p:cNvSpPr txBox="1"/>
          <p:nvPr/>
        </p:nvSpPr>
        <p:spPr>
          <a:xfrm>
            <a:off x="4674175" y="30094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Class Expression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Assistant Instructor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2751475" y="1152475"/>
            <a:ext cx="627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Senior Software Developer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Years experience building web applications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Specialization in Angular and Ionic Frameworks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2018/2019 Assistant Instructor - COM3123/COM3133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25" y="1152475"/>
            <a:ext cx="17430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495750" y="3255950"/>
            <a:ext cx="17430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https://www.linkedin.com/in/alla-abramova-4a652297/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Sub classing with extends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311700" y="1152475"/>
            <a:ext cx="85206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extends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keyword is used in class declarations or class expressions to create a class as a child (sub class) of another class.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176450"/>
            <a:ext cx="40767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800" y="2176450"/>
            <a:ext cx="44291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424350"/>
            <a:ext cx="3085639" cy="5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Super class calls with super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311700" y="1152475"/>
            <a:ext cx="8520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super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keyword is used to call corresponding methods of super class. This is one advantage over prototype-based inheritance.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4" name="Google Shape;3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900" y="2426350"/>
            <a:ext cx="3740956" cy="192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099" y="2426338"/>
            <a:ext cx="35814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850" y="4178850"/>
            <a:ext cx="2202943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483175" y="20188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sub class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4521775" y="20188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super class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483175" y="3847600"/>
            <a:ext cx="2765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b="0" i="0" sz="1400" u="none" cap="none" strike="noStrike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874225" y="2076575"/>
            <a:ext cx="7415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FULL STACK VS MEAN STACK 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750" y="661263"/>
            <a:ext cx="446185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70" y="83347"/>
            <a:ext cx="835775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525" y="6644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2846150" y="1152475"/>
            <a:ext cx="59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JavaScript (JS) - a high level, dynamic, untyped and interpreted programming language created original for web browsers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ECMA International - an international non-profit standards organization </a:t>
            </a:r>
            <a:r>
              <a:rPr i="1" lang="en" sz="14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(European Computer Manufacturers Association)</a:t>
            </a:r>
            <a:br>
              <a:rPr i="1" lang="en" sz="1400">
                <a:latin typeface="Oswald"/>
                <a:ea typeface="Oswald"/>
                <a:cs typeface="Oswald"/>
                <a:sym typeface="Oswald"/>
              </a:rPr>
            </a:br>
            <a:endParaRPr i="1" sz="1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ECMAScript (ES) - scripting-language specification standardized by ECMA International. </a:t>
            </a: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i="1"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Implemented well known languages such as JavaScript, JScript and ActionScript)</a:t>
            </a:r>
            <a:br>
              <a:rPr i="1"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12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ES2015 (ES6) - the newest version of ECMAScript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50" y="1306800"/>
            <a:ext cx="2385325" cy="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314900" y="2058925"/>
            <a:ext cx="2355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https://www.ecma-international.org/</a:t>
            </a:r>
            <a:endParaRPr b="0" i="0" sz="1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