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jz4q7Ll8a/TXg7pQhYgcLrGRI7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c3f32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c3f32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c3f329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c3f329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c3f329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c3f329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c3f329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c3f329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7e0932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647e09328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7e09328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7e09328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7e093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647e0932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7e0932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7e0932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7e09328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7e09328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7e09328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7e09328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816283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816283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11" name="Google Shape;11;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12" name="Google Shape;1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4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1pPr>
            <a:lvl2pPr lvl="1"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2pPr>
            <a:lvl3pPr lvl="2"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3pPr>
            <a:lvl4pPr lvl="3"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4pPr>
            <a:lvl5pPr lvl="4"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5pPr>
            <a:lvl6pPr lvl="5"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6pPr>
            <a:lvl7pPr lvl="6"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7pPr>
            <a:lvl8pPr lvl="7"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8pPr>
            <a:lvl9pPr lvl="8" marR="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9pPr>
          </a:lstStyle>
          <a:p>
            <a:r>
              <a:t>xx%</a:t>
            </a:r>
          </a:p>
        </p:txBody>
      </p:sp>
      <p:sp>
        <p:nvSpPr>
          <p:cNvPr id="51" name="Google Shape;51;p4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algn="ctr">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algn="ctr">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2" name="Google Shape;52;p4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4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34"/>
          <p:cNvGrpSpPr/>
          <p:nvPr/>
        </p:nvGrpSpPr>
        <p:grpSpPr>
          <a:xfrm>
            <a:off x="4350277" y="2855378"/>
            <a:ext cx="443589" cy="105632"/>
            <a:chOff x="4137525" y="2915950"/>
            <a:chExt cx="869100" cy="207000"/>
          </a:xfrm>
        </p:grpSpPr>
        <p:sp>
          <p:nvSpPr>
            <p:cNvPr id="15" name="Google Shape;15;p3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1pPr>
            <a:lvl2pPr lvl="1"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2pPr>
            <a:lvl3pPr lvl="2"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3pPr>
            <a:lvl4pPr lvl="3"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4pPr>
            <a:lvl5pPr lvl="4"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5pPr>
            <a:lvl6pPr lvl="5"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6pPr>
            <a:lvl7pPr lvl="6"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7pPr>
            <a:lvl8pPr lvl="7"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8pPr>
            <a:lvl9pPr lvl="8" marR="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9pPr>
          </a:lstStyle>
          <a:p/>
        </p:txBody>
      </p:sp>
      <p:sp>
        <p:nvSpPr>
          <p:cNvPr id="19" name="Google Shape;19;p3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1pPr>
            <a:lvl2pPr lvl="1"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2pPr>
            <a:lvl3pPr lvl="2"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3pPr>
            <a:lvl4pPr lvl="3"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4pPr>
            <a:lvl5pPr lvl="4"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5pPr>
            <a:lvl6pPr lvl="5"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6pPr>
            <a:lvl7pPr lvl="6"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7pPr>
            <a:lvl8pPr lvl="7"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8pPr>
            <a:lvl9pPr lvl="8" marR="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9pPr>
          </a:lstStyle>
          <a:p/>
        </p:txBody>
      </p:sp>
      <p:sp>
        <p:nvSpPr>
          <p:cNvPr id="20" name="Google Shape;20;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1pPr>
            <a:lvl2pPr lvl="1"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2pPr>
            <a:lvl3pPr lvl="2"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3pPr>
            <a:lvl4pPr lvl="3"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4pPr>
            <a:lvl5pPr lvl="4"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5pPr>
            <a:lvl6pPr lvl="5"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6pPr>
            <a:lvl7pPr lvl="6"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7pPr>
            <a:lvl8pPr lvl="7"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8pPr>
            <a:lvl9pPr lvl="8" marR="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9pPr>
          </a:lstStyle>
          <a:p/>
        </p:txBody>
      </p:sp>
      <p:sp>
        <p:nvSpPr>
          <p:cNvPr id="23" name="Google Shape;23;p3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26" name="Google Shape;26;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1pPr>
            <a:lvl2pPr indent="-304800" lvl="1" marL="914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2pPr>
            <a:lvl3pPr indent="-304800" lvl="2" marL="1371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3pPr>
            <a:lvl4pPr indent="-304800" lvl="3" marL="18288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4pPr>
            <a:lvl5pPr indent="-304800" lvl="4" marL="22860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5pPr>
            <a:lvl6pPr indent="-304800" lvl="5" marL="27432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6pPr>
            <a:lvl7pPr indent="-304800" lvl="6" marL="3200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7pPr>
            <a:lvl8pPr indent="-304800" lvl="7" marL="3657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8pPr>
            <a:lvl9pPr indent="-304800" lvl="8" marL="4114800" marR="0" algn="l">
              <a:lnSpc>
                <a:spcPct val="115000"/>
              </a:lnSpc>
              <a:spcBef>
                <a:spcPts val="1600"/>
              </a:spcBef>
              <a:spcAft>
                <a:spcPts val="160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9pPr>
          </a:lstStyle>
          <a:p/>
        </p:txBody>
      </p:sp>
      <p:sp>
        <p:nvSpPr>
          <p:cNvPr id="27" name="Google Shape;27;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1pPr>
            <a:lvl2pPr indent="-304800" lvl="1" marL="914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2pPr>
            <a:lvl3pPr indent="-304800" lvl="2" marL="1371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3pPr>
            <a:lvl4pPr indent="-304800" lvl="3" marL="18288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4pPr>
            <a:lvl5pPr indent="-304800" lvl="4" marL="22860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5pPr>
            <a:lvl6pPr indent="-304800" lvl="5" marL="27432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6pPr>
            <a:lvl7pPr indent="-304800" lvl="6" marL="3200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7pPr>
            <a:lvl8pPr indent="-304800" lvl="7" marL="3657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8pPr>
            <a:lvl9pPr indent="-304800" lvl="8" marL="4114800" marR="0" algn="l">
              <a:lnSpc>
                <a:spcPct val="115000"/>
              </a:lnSpc>
              <a:spcBef>
                <a:spcPts val="1600"/>
              </a:spcBef>
              <a:spcAft>
                <a:spcPts val="160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9pPr>
          </a:lstStyle>
          <a:p/>
        </p:txBody>
      </p:sp>
      <p:sp>
        <p:nvSpPr>
          <p:cNvPr id="28" name="Google Shape;28;p3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31" name="Google Shape;31;p3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9pPr>
          </a:lstStyle>
          <a:p/>
        </p:txBody>
      </p:sp>
      <p:sp>
        <p:nvSpPr>
          <p:cNvPr id="34" name="Google Shape;34;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1pPr>
            <a:lvl2pPr indent="-304800" lvl="1" marL="914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2pPr>
            <a:lvl3pPr indent="-304800" lvl="2" marL="1371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3pPr>
            <a:lvl4pPr indent="-304800" lvl="3" marL="18288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4pPr>
            <a:lvl5pPr indent="-304800" lvl="4" marL="22860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5pPr>
            <a:lvl6pPr indent="-304800" lvl="5" marL="27432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6pPr>
            <a:lvl7pPr indent="-304800" lvl="6" marL="32004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7pPr>
            <a:lvl8pPr indent="-304800" lvl="7" marL="3657600" marR="0" algn="l">
              <a:lnSpc>
                <a:spcPct val="115000"/>
              </a:lnSpc>
              <a:spcBef>
                <a:spcPts val="1600"/>
              </a:spcBef>
              <a:spcAft>
                <a:spcPts val="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8pPr>
            <a:lvl9pPr indent="-304800" lvl="8" marL="4114800" marR="0" algn="l">
              <a:lnSpc>
                <a:spcPct val="115000"/>
              </a:lnSpc>
              <a:spcBef>
                <a:spcPts val="1600"/>
              </a:spcBef>
              <a:spcAft>
                <a:spcPts val="1600"/>
              </a:spcAft>
              <a:buClr>
                <a:schemeClr val="accent3"/>
              </a:buClr>
              <a:buSzPts val="1200"/>
              <a:buFont typeface="Average"/>
              <a:buChar char="■"/>
              <a:defRPr b="0" i="0" sz="1200" u="none" cap="none" strike="noStrike">
                <a:solidFill>
                  <a:schemeClr val="accent3"/>
                </a:solidFill>
                <a:latin typeface="Average"/>
                <a:ea typeface="Average"/>
                <a:cs typeface="Average"/>
                <a:sym typeface="Average"/>
              </a:defRPr>
            </a:lvl9pPr>
          </a:lstStyle>
          <a:p/>
        </p:txBody>
      </p:sp>
      <p:sp>
        <p:nvSpPr>
          <p:cNvPr id="35" name="Google Shape;35;p3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9"/>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1pPr>
            <a:lvl2pPr lvl="1"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2pPr>
            <a:lvl3pPr lvl="2"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3pPr>
            <a:lvl4pPr lvl="3"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4pPr>
            <a:lvl5pPr lvl="4"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5pPr>
            <a:lvl6pPr lvl="5"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6pPr>
            <a:lvl7pPr lvl="6"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7pPr>
            <a:lvl8pPr lvl="7"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8pPr>
            <a:lvl9pPr lvl="8" marR="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9pPr>
          </a:lstStyle>
          <a:p/>
        </p:txBody>
      </p:sp>
      <p:sp>
        <p:nvSpPr>
          <p:cNvPr id="38" name="Google Shape;38;p3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4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1pPr>
            <a:lvl2pPr lvl="1"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2pPr>
            <a:lvl3pPr lvl="2"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3pPr>
            <a:lvl4pPr lvl="3"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4pPr>
            <a:lvl5pPr lvl="4"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5pPr>
            <a:lvl6pPr lvl="5"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6pPr>
            <a:lvl7pPr lvl="6"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7pPr>
            <a:lvl8pPr lvl="7"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8pPr>
            <a:lvl9pPr lvl="8" marR="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9pPr>
          </a:lstStyle>
          <a:p/>
        </p:txBody>
      </p:sp>
      <p:sp>
        <p:nvSpPr>
          <p:cNvPr id="43" name="Google Shape;43;p4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1pPr>
            <a:lvl2pPr lvl="1"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2pPr>
            <a:lvl3pPr lvl="2"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3pPr>
            <a:lvl4pPr lvl="3"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4pPr>
            <a:lvl5pPr lvl="4"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5pPr>
            <a:lvl6pPr lvl="5"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6pPr>
            <a:lvl7pPr lvl="6"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7pPr>
            <a:lvl8pPr lvl="7"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8pPr>
            <a:lvl9pPr lvl="8" marR="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9pPr>
          </a:lstStyle>
          <a:p/>
        </p:txBody>
      </p:sp>
      <p:sp>
        <p:nvSpPr>
          <p:cNvPr id="44" name="Google Shape;44;p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Average"/>
              <a:buChar char="●"/>
              <a:defRPr b="0" i="0" sz="1800" u="none" cap="none" strike="noStrike">
                <a:solidFill>
                  <a:schemeClr val="lt1"/>
                </a:solidFill>
                <a:latin typeface="Average"/>
                <a:ea typeface="Average"/>
                <a:cs typeface="Average"/>
                <a:sym typeface="Average"/>
              </a:defRPr>
            </a:lvl1pPr>
            <a:lvl2pPr indent="-317500" lvl="1" marL="9144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2pPr>
            <a:lvl3pPr indent="-317500" lvl="2" marL="13716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3pPr>
            <a:lvl4pPr indent="-317500" lvl="3" marL="18288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4pPr>
            <a:lvl5pPr indent="-317500" lvl="4" marL="22860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5pPr>
            <a:lvl6pPr indent="-317500" lvl="5" marL="27432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6pPr>
            <a:lvl7pPr indent="-317500" lvl="6" marL="32004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7pPr>
            <a:lvl8pPr indent="-317500" lvl="7" marL="3657600" marR="0" algn="l">
              <a:lnSpc>
                <a:spcPct val="115000"/>
              </a:lnSpc>
              <a:spcBef>
                <a:spcPts val="1600"/>
              </a:spcBef>
              <a:spcAft>
                <a:spcPts val="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8pPr>
            <a:lvl9pPr indent="-317500" lvl="8" marL="4114800" marR="0" algn="l">
              <a:lnSpc>
                <a:spcPct val="115000"/>
              </a:lnSpc>
              <a:spcBef>
                <a:spcPts val="1600"/>
              </a:spcBef>
              <a:spcAft>
                <a:spcPts val="1600"/>
              </a:spcAft>
              <a:buClr>
                <a:schemeClr val="lt1"/>
              </a:buClr>
              <a:buSzPts val="1400"/>
              <a:buFont typeface="Average"/>
              <a:buChar char="■"/>
              <a:defRPr b="0" i="0" sz="1400" u="none" cap="none" strike="noStrike">
                <a:solidFill>
                  <a:schemeClr val="lt1"/>
                </a:solidFill>
                <a:latin typeface="Average"/>
                <a:ea typeface="Average"/>
                <a:cs typeface="Average"/>
                <a:sym typeface="Average"/>
              </a:defRPr>
            </a:lvl9pPr>
          </a:lstStyle>
          <a:p/>
        </p:txBody>
      </p:sp>
      <p:sp>
        <p:nvSpPr>
          <p:cNvPr id="45" name="Google Shape;45;p4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1"/>
              </a:buClr>
              <a:buSzPts val="2100"/>
              <a:buFont typeface="Oswald"/>
              <a:buNone/>
              <a:defRPr b="0" i="0" sz="2100" u="none" cap="none" strike="noStrike">
                <a:solidFill>
                  <a:schemeClr val="dk1"/>
                </a:solidFill>
                <a:latin typeface="Oswald"/>
                <a:ea typeface="Oswald"/>
                <a:cs typeface="Oswald"/>
                <a:sym typeface="Oswald"/>
              </a:defRPr>
            </a:lvl1pPr>
          </a:lstStyle>
          <a:p/>
        </p:txBody>
      </p:sp>
      <p:sp>
        <p:nvSpPr>
          <p:cNvPr id="48" name="Google Shape;48;p4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angular.io/guide/router#router-outlet" TargetMode="External"/><Relationship Id="rId4" Type="http://schemas.openxmlformats.org/officeDocument/2006/relationships/hyperlink" Target="https://angular.io/guide/router#router-links" TargetMode="External"/><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42.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nvSpPr>
        <p:spPr>
          <a:xfrm>
            <a:off x="311700" y="744575"/>
            <a:ext cx="8520600" cy="952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FFFFFF"/>
                </a:solidFill>
                <a:latin typeface="Oswald"/>
                <a:ea typeface="Oswald"/>
                <a:cs typeface="Oswald"/>
                <a:sym typeface="Oswald"/>
              </a:rPr>
              <a:t>COM3123 - Lecture </a:t>
            </a:r>
            <a:r>
              <a:rPr lang="en" sz="4800">
                <a:solidFill>
                  <a:srgbClr val="FFFFFF"/>
                </a:solidFill>
                <a:latin typeface="Oswald"/>
                <a:ea typeface="Oswald"/>
                <a:cs typeface="Oswald"/>
                <a:sym typeface="Oswald"/>
              </a:rPr>
              <a:t>5</a:t>
            </a:r>
            <a:endParaRPr b="0" i="0" sz="4800" u="none" cap="none" strike="noStrike">
              <a:solidFill>
                <a:srgbClr val="FFFFFF"/>
              </a:solidFill>
              <a:latin typeface="Oswald"/>
              <a:ea typeface="Oswald"/>
              <a:cs typeface="Oswald"/>
              <a:sym typeface="Oswald"/>
            </a:endParaRPr>
          </a:p>
        </p:txBody>
      </p:sp>
      <p:sp>
        <p:nvSpPr>
          <p:cNvPr id="60" name="Google Shape;60;p1"/>
          <p:cNvSpPr txBox="1"/>
          <p:nvPr/>
        </p:nvSpPr>
        <p:spPr>
          <a:xfrm>
            <a:off x="311700" y="19197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CACACA"/>
                </a:solidFill>
                <a:latin typeface="Average"/>
                <a:ea typeface="Average"/>
                <a:cs typeface="Average"/>
                <a:sym typeface="Average"/>
              </a:rPr>
              <a:t>Angular </a:t>
            </a:r>
            <a:br>
              <a:rPr b="0" i="0" lang="en" sz="2100" u="none" cap="none" strike="noStrike">
                <a:solidFill>
                  <a:srgbClr val="CACACA"/>
                </a:solidFill>
                <a:latin typeface="Average"/>
                <a:ea typeface="Average"/>
                <a:cs typeface="Average"/>
                <a:sym typeface="Average"/>
              </a:rPr>
            </a:br>
            <a:r>
              <a:rPr b="0" i="0" lang="en" sz="2100" u="none" cap="none" strike="noStrike">
                <a:solidFill>
                  <a:srgbClr val="CACACA"/>
                </a:solidFill>
                <a:latin typeface="Average"/>
                <a:ea typeface="Average"/>
                <a:cs typeface="Average"/>
                <a:sym typeface="Average"/>
              </a:rPr>
              <a:t>Routing &amp; </a:t>
            </a:r>
            <a:r>
              <a:rPr lang="en" sz="2100">
                <a:solidFill>
                  <a:srgbClr val="CACACA"/>
                </a:solidFill>
                <a:latin typeface="Average"/>
                <a:ea typeface="Average"/>
                <a:cs typeface="Average"/>
                <a:sym typeface="Average"/>
              </a:rPr>
              <a:t>Reusable Components</a:t>
            </a:r>
            <a:endParaRPr b="0" i="0" sz="2100" u="none" cap="none" strike="noStrike">
              <a:solidFill>
                <a:srgbClr val="CACACA"/>
              </a:solidFill>
              <a:latin typeface="Average"/>
              <a:ea typeface="Average"/>
              <a:cs typeface="Average"/>
              <a:sym typeface="Average"/>
            </a:endParaRPr>
          </a:p>
        </p:txBody>
      </p:sp>
      <p:pic>
        <p:nvPicPr>
          <p:cNvPr id="61" name="Google Shape;61;p1"/>
          <p:cNvPicPr preferRelativeResize="0"/>
          <p:nvPr/>
        </p:nvPicPr>
        <p:blipFill rotWithShape="1">
          <a:blip r:embed="rId3">
            <a:alphaModFix/>
          </a:blip>
          <a:srcRect b="0" l="0" r="0" t="0"/>
          <a:stretch/>
        </p:blipFill>
        <p:spPr>
          <a:xfrm>
            <a:off x="3508813" y="2724150"/>
            <a:ext cx="2126375" cy="212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61c3f3296f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ViewEncapsulation</a:t>
            </a:r>
            <a:endParaRPr/>
          </a:p>
        </p:txBody>
      </p:sp>
      <p:sp>
        <p:nvSpPr>
          <p:cNvPr id="123" name="Google Shape;123;g61c3f3296f_0_0"/>
          <p:cNvSpPr txBox="1"/>
          <p:nvPr>
            <p:ph idx="1" type="body"/>
          </p:nvPr>
        </p:nvSpPr>
        <p:spPr>
          <a:xfrm>
            <a:off x="4301575" y="1152475"/>
            <a:ext cx="453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latin typeface="Oswald"/>
                <a:ea typeface="Oswald"/>
                <a:cs typeface="Oswald"/>
                <a:sym typeface="Oswald"/>
              </a:rPr>
              <a:t>Using the </a:t>
            </a:r>
            <a:r>
              <a:rPr lang="en">
                <a:solidFill>
                  <a:srgbClr val="93C47D"/>
                </a:solidFill>
                <a:latin typeface="Oswald"/>
                <a:ea typeface="Oswald"/>
                <a:cs typeface="Oswald"/>
                <a:sym typeface="Oswald"/>
              </a:rPr>
              <a:t>Shadow DOM</a:t>
            </a:r>
            <a:r>
              <a:rPr lang="en">
                <a:latin typeface="Oswald"/>
                <a:ea typeface="Oswald"/>
                <a:cs typeface="Oswald"/>
                <a:sym typeface="Oswald"/>
              </a:rPr>
              <a:t>, markup, styles, and behaviors are scoped to the element and do not clash with other nodes of the DOM</a:t>
            </a:r>
            <a:br>
              <a:rPr lang="en">
                <a:latin typeface="Oswald"/>
                <a:ea typeface="Oswald"/>
                <a:cs typeface="Oswald"/>
                <a:sym typeface="Oswald"/>
              </a:rPr>
            </a:b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To emulate the </a:t>
            </a:r>
            <a:r>
              <a:rPr lang="en">
                <a:solidFill>
                  <a:srgbClr val="93C47D"/>
                </a:solidFill>
                <a:latin typeface="Oswald"/>
                <a:ea typeface="Oswald"/>
                <a:cs typeface="Oswald"/>
                <a:sym typeface="Oswald"/>
              </a:rPr>
              <a:t>Shadow DOM</a:t>
            </a:r>
            <a:r>
              <a:rPr lang="en">
                <a:latin typeface="Oswald"/>
                <a:ea typeface="Oswald"/>
                <a:cs typeface="Oswald"/>
                <a:sym typeface="Oswald"/>
              </a:rPr>
              <a:t> and encapsulate styles, Angular provides there types of </a:t>
            </a:r>
            <a:r>
              <a:rPr lang="en">
                <a:solidFill>
                  <a:srgbClr val="93C47D"/>
                </a:solidFill>
                <a:latin typeface="Oswald"/>
                <a:ea typeface="Oswald"/>
                <a:cs typeface="Oswald"/>
                <a:sym typeface="Oswald"/>
              </a:rPr>
              <a:t>View Encapsulation</a:t>
            </a:r>
            <a:endParaRPr>
              <a:solidFill>
                <a:srgbClr val="93C47D"/>
              </a:solidFill>
              <a:latin typeface="Oswald"/>
              <a:ea typeface="Oswald"/>
              <a:cs typeface="Oswald"/>
              <a:sym typeface="Oswald"/>
            </a:endParaRPr>
          </a:p>
        </p:txBody>
      </p:sp>
      <p:pic>
        <p:nvPicPr>
          <p:cNvPr id="124" name="Google Shape;124;g61c3f3296f_0_0"/>
          <p:cNvPicPr preferRelativeResize="0"/>
          <p:nvPr/>
        </p:nvPicPr>
        <p:blipFill>
          <a:blip r:embed="rId3">
            <a:alphaModFix/>
          </a:blip>
          <a:stretch>
            <a:fillRect/>
          </a:stretch>
        </p:blipFill>
        <p:spPr>
          <a:xfrm>
            <a:off x="152400" y="1170125"/>
            <a:ext cx="3996774" cy="23644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61c3f3296f_0_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ViewEncapsulation.</a:t>
            </a:r>
            <a:r>
              <a:rPr lang="en">
                <a:solidFill>
                  <a:srgbClr val="93C47D"/>
                </a:solidFill>
              </a:rPr>
              <a:t>None</a:t>
            </a:r>
            <a:endParaRPr>
              <a:solidFill>
                <a:srgbClr val="93C47D"/>
              </a:solidFill>
            </a:endParaRPr>
          </a:p>
        </p:txBody>
      </p:sp>
      <p:pic>
        <p:nvPicPr>
          <p:cNvPr id="130" name="Google Shape;130;g61c3f3296f_0_18"/>
          <p:cNvPicPr preferRelativeResize="0"/>
          <p:nvPr/>
        </p:nvPicPr>
        <p:blipFill>
          <a:blip r:embed="rId3">
            <a:alphaModFix/>
          </a:blip>
          <a:stretch>
            <a:fillRect/>
          </a:stretch>
        </p:blipFill>
        <p:spPr>
          <a:xfrm>
            <a:off x="153463" y="1932125"/>
            <a:ext cx="4924425" cy="2590800"/>
          </a:xfrm>
          <a:prstGeom prst="rect">
            <a:avLst/>
          </a:prstGeom>
          <a:noFill/>
          <a:ln>
            <a:noFill/>
          </a:ln>
        </p:spPr>
      </p:pic>
      <p:pic>
        <p:nvPicPr>
          <p:cNvPr id="131" name="Google Shape;131;g61c3f3296f_0_18"/>
          <p:cNvPicPr preferRelativeResize="0"/>
          <p:nvPr/>
        </p:nvPicPr>
        <p:blipFill>
          <a:blip r:embed="rId4">
            <a:alphaModFix/>
          </a:blip>
          <a:stretch>
            <a:fillRect/>
          </a:stretch>
        </p:blipFill>
        <p:spPr>
          <a:xfrm>
            <a:off x="5462651" y="2770325"/>
            <a:ext cx="3185375" cy="1685175"/>
          </a:xfrm>
          <a:prstGeom prst="rect">
            <a:avLst/>
          </a:prstGeom>
          <a:noFill/>
          <a:ln>
            <a:noFill/>
          </a:ln>
        </p:spPr>
      </p:pic>
      <p:sp>
        <p:nvSpPr>
          <p:cNvPr id="132" name="Google Shape;132;g61c3f3296f_0_18"/>
          <p:cNvSpPr txBox="1"/>
          <p:nvPr/>
        </p:nvSpPr>
        <p:spPr>
          <a:xfrm>
            <a:off x="115925" y="118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latin typeface="Oswald"/>
                <a:ea typeface="Oswald"/>
                <a:cs typeface="Oswald"/>
                <a:sym typeface="Oswald"/>
              </a:rPr>
              <a:t>In the browser, the h1 style has been declared in the head section of the DOM.</a:t>
            </a:r>
            <a:endParaRPr sz="1800">
              <a:solidFill>
                <a:srgbClr val="EFEFEF"/>
              </a:solidFill>
              <a:latin typeface="Oswald"/>
              <a:ea typeface="Oswald"/>
              <a:cs typeface="Oswald"/>
              <a:sym typeface="Oswald"/>
            </a:endParaRPr>
          </a:p>
        </p:txBody>
      </p:sp>
      <p:sp>
        <p:nvSpPr>
          <p:cNvPr id="133" name="Google Shape;133;g61c3f3296f_0_18"/>
          <p:cNvSpPr txBox="1"/>
          <p:nvPr/>
        </p:nvSpPr>
        <p:spPr>
          <a:xfrm>
            <a:off x="5376275" y="1941825"/>
            <a:ext cx="3535800" cy="69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There is </a:t>
            </a:r>
            <a:r>
              <a:rPr lang="en" sz="1800">
                <a:solidFill>
                  <a:srgbClr val="CC4125"/>
                </a:solidFill>
                <a:latin typeface="Oswald"/>
                <a:ea typeface="Oswald"/>
                <a:cs typeface="Oswald"/>
                <a:sym typeface="Oswald"/>
              </a:rPr>
              <a:t>no</a:t>
            </a:r>
            <a:r>
              <a:rPr lang="en" sz="1800">
                <a:solidFill>
                  <a:srgbClr val="D9D9D9"/>
                </a:solidFill>
                <a:latin typeface="Oswald"/>
                <a:ea typeface="Oswald"/>
                <a:cs typeface="Oswald"/>
                <a:sym typeface="Oswald"/>
              </a:rPr>
              <a:t> Shadow DOM</a:t>
            </a:r>
            <a:endParaRPr sz="1800">
              <a:solidFill>
                <a:srgbClr val="D9D9D9"/>
              </a:solidFill>
              <a:latin typeface="Oswald"/>
              <a:ea typeface="Oswald"/>
              <a:cs typeface="Oswald"/>
              <a:sym typeface="Oswald"/>
            </a:endParaRPr>
          </a:p>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Style is </a:t>
            </a:r>
            <a:r>
              <a:rPr lang="en" sz="1800">
                <a:solidFill>
                  <a:srgbClr val="CC4125"/>
                </a:solidFill>
                <a:latin typeface="Oswald"/>
                <a:ea typeface="Oswald"/>
                <a:cs typeface="Oswald"/>
                <a:sym typeface="Oswald"/>
              </a:rPr>
              <a:t>not</a:t>
            </a:r>
            <a:r>
              <a:rPr lang="en" sz="1800">
                <a:solidFill>
                  <a:srgbClr val="D9D9D9"/>
                </a:solidFill>
                <a:latin typeface="Oswald"/>
                <a:ea typeface="Oswald"/>
                <a:cs typeface="Oswald"/>
                <a:sym typeface="Oswald"/>
              </a:rPr>
              <a:t> scoped to component</a:t>
            </a:r>
            <a:endParaRPr sz="1800">
              <a:solidFill>
                <a:srgbClr val="D9D9D9"/>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61c3f3296f_0_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ViewEncapsulation.</a:t>
            </a:r>
            <a:r>
              <a:rPr lang="en">
                <a:solidFill>
                  <a:srgbClr val="93C47D"/>
                </a:solidFill>
              </a:rPr>
              <a:t>Native</a:t>
            </a:r>
            <a:endParaRPr>
              <a:solidFill>
                <a:srgbClr val="93C47D"/>
              </a:solidFill>
            </a:endParaRPr>
          </a:p>
        </p:txBody>
      </p:sp>
      <p:sp>
        <p:nvSpPr>
          <p:cNvPr id="139" name="Google Shape;139;g61c3f3296f_0_34"/>
          <p:cNvSpPr txBox="1"/>
          <p:nvPr/>
        </p:nvSpPr>
        <p:spPr>
          <a:xfrm>
            <a:off x="115925" y="118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latin typeface="Oswald"/>
                <a:ea typeface="Oswald"/>
                <a:cs typeface="Oswald"/>
                <a:sym typeface="Oswald"/>
              </a:rPr>
              <a:t>In the browser, a Shadow DOM has been created for the AppComponent and the style is scoped to that.</a:t>
            </a:r>
            <a:endParaRPr sz="1800">
              <a:solidFill>
                <a:srgbClr val="EFEFEF"/>
              </a:solidFill>
              <a:latin typeface="Oswald"/>
              <a:ea typeface="Oswald"/>
              <a:cs typeface="Oswald"/>
              <a:sym typeface="Oswald"/>
            </a:endParaRPr>
          </a:p>
        </p:txBody>
      </p:sp>
      <p:sp>
        <p:nvSpPr>
          <p:cNvPr id="140" name="Google Shape;140;g61c3f3296f_0_34"/>
          <p:cNvSpPr txBox="1"/>
          <p:nvPr/>
        </p:nvSpPr>
        <p:spPr>
          <a:xfrm>
            <a:off x="5376275" y="1789425"/>
            <a:ext cx="3672300" cy="69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Angular will create </a:t>
            </a:r>
            <a:r>
              <a:rPr lang="en" sz="1800">
                <a:solidFill>
                  <a:srgbClr val="93C47D"/>
                </a:solidFill>
                <a:latin typeface="Oswald"/>
                <a:ea typeface="Oswald"/>
                <a:cs typeface="Oswald"/>
                <a:sym typeface="Oswald"/>
              </a:rPr>
              <a:t>Shadow DOM</a:t>
            </a:r>
            <a:r>
              <a:rPr lang="en" sz="1800">
                <a:solidFill>
                  <a:srgbClr val="D9D9D9"/>
                </a:solidFill>
                <a:latin typeface="Oswald"/>
                <a:ea typeface="Oswald"/>
                <a:cs typeface="Oswald"/>
                <a:sym typeface="Oswald"/>
              </a:rPr>
              <a:t> for the component.</a:t>
            </a:r>
            <a:endParaRPr sz="1800">
              <a:solidFill>
                <a:srgbClr val="D9D9D9"/>
              </a:solidFill>
              <a:latin typeface="Oswald"/>
              <a:ea typeface="Oswald"/>
              <a:cs typeface="Oswald"/>
              <a:sym typeface="Oswald"/>
            </a:endParaRPr>
          </a:p>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Style is </a:t>
            </a:r>
            <a:r>
              <a:rPr lang="en" sz="1800">
                <a:solidFill>
                  <a:srgbClr val="93C47D"/>
                </a:solidFill>
                <a:latin typeface="Oswald"/>
                <a:ea typeface="Oswald"/>
                <a:cs typeface="Oswald"/>
                <a:sym typeface="Oswald"/>
              </a:rPr>
              <a:t>scoped</a:t>
            </a:r>
            <a:r>
              <a:rPr lang="en" sz="1800">
                <a:solidFill>
                  <a:srgbClr val="D9D9D9"/>
                </a:solidFill>
                <a:latin typeface="Oswald"/>
                <a:ea typeface="Oswald"/>
                <a:cs typeface="Oswald"/>
                <a:sym typeface="Oswald"/>
              </a:rPr>
              <a:t> to the component.</a:t>
            </a:r>
            <a:endParaRPr sz="1800">
              <a:solidFill>
                <a:srgbClr val="D9D9D9"/>
              </a:solidFill>
              <a:latin typeface="Oswald"/>
              <a:ea typeface="Oswald"/>
              <a:cs typeface="Oswald"/>
              <a:sym typeface="Oswald"/>
            </a:endParaRPr>
          </a:p>
        </p:txBody>
      </p:sp>
      <p:pic>
        <p:nvPicPr>
          <p:cNvPr id="141" name="Google Shape;141;g61c3f3296f_0_34"/>
          <p:cNvPicPr preferRelativeResize="0"/>
          <p:nvPr/>
        </p:nvPicPr>
        <p:blipFill>
          <a:blip r:embed="rId3">
            <a:alphaModFix/>
          </a:blip>
          <a:stretch>
            <a:fillRect/>
          </a:stretch>
        </p:blipFill>
        <p:spPr>
          <a:xfrm>
            <a:off x="5617100" y="2892175"/>
            <a:ext cx="3431425" cy="1829375"/>
          </a:xfrm>
          <a:prstGeom prst="rect">
            <a:avLst/>
          </a:prstGeom>
          <a:noFill/>
          <a:ln>
            <a:noFill/>
          </a:ln>
        </p:spPr>
      </p:pic>
      <p:pic>
        <p:nvPicPr>
          <p:cNvPr id="142" name="Google Shape;142;g61c3f3296f_0_34"/>
          <p:cNvPicPr preferRelativeResize="0"/>
          <p:nvPr/>
        </p:nvPicPr>
        <p:blipFill>
          <a:blip r:embed="rId4">
            <a:alphaModFix/>
          </a:blip>
          <a:stretch>
            <a:fillRect/>
          </a:stretch>
        </p:blipFill>
        <p:spPr>
          <a:xfrm>
            <a:off x="485700" y="1855325"/>
            <a:ext cx="3606072" cy="321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61c3f3296f_0_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ViewEncapsulation.</a:t>
            </a:r>
            <a:r>
              <a:rPr lang="en">
                <a:solidFill>
                  <a:srgbClr val="93C47D"/>
                </a:solidFill>
              </a:rPr>
              <a:t>Emulated</a:t>
            </a:r>
            <a:endParaRPr>
              <a:solidFill>
                <a:srgbClr val="93C47D"/>
              </a:solidFill>
            </a:endParaRPr>
          </a:p>
        </p:txBody>
      </p:sp>
      <p:sp>
        <p:nvSpPr>
          <p:cNvPr id="148" name="Google Shape;148;g61c3f3296f_0_48"/>
          <p:cNvSpPr txBox="1"/>
          <p:nvPr/>
        </p:nvSpPr>
        <p:spPr>
          <a:xfrm>
            <a:off x="115925" y="118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latin typeface="Oswald"/>
                <a:ea typeface="Oswald"/>
                <a:cs typeface="Oswald"/>
                <a:sym typeface="Oswald"/>
              </a:rPr>
              <a:t>Angular has created the style in the head section of the DOM and given an arbitrary id to the component. On basis of ID, selector style is scoped to the component.</a:t>
            </a:r>
            <a:endParaRPr sz="1800">
              <a:solidFill>
                <a:srgbClr val="EFEFEF"/>
              </a:solidFill>
              <a:latin typeface="Oswald"/>
              <a:ea typeface="Oswald"/>
              <a:cs typeface="Oswald"/>
              <a:sym typeface="Oswald"/>
            </a:endParaRPr>
          </a:p>
          <a:p>
            <a:pPr indent="0" lvl="0" marL="0" rtl="0" algn="l">
              <a:spcBef>
                <a:spcPts val="0"/>
              </a:spcBef>
              <a:spcAft>
                <a:spcPts val="0"/>
              </a:spcAft>
              <a:buNone/>
            </a:pPr>
            <a:r>
              <a:t/>
            </a:r>
            <a:endParaRPr sz="1800">
              <a:solidFill>
                <a:srgbClr val="EFEFEF"/>
              </a:solidFill>
              <a:latin typeface="Oswald"/>
              <a:ea typeface="Oswald"/>
              <a:cs typeface="Oswald"/>
              <a:sym typeface="Oswald"/>
            </a:endParaRPr>
          </a:p>
        </p:txBody>
      </p:sp>
      <p:sp>
        <p:nvSpPr>
          <p:cNvPr id="149" name="Google Shape;149;g61c3f3296f_0_48"/>
          <p:cNvSpPr txBox="1"/>
          <p:nvPr/>
        </p:nvSpPr>
        <p:spPr>
          <a:xfrm>
            <a:off x="4157075" y="2094225"/>
            <a:ext cx="4784100" cy="69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Angular will </a:t>
            </a:r>
            <a:r>
              <a:rPr lang="en" sz="1800">
                <a:solidFill>
                  <a:srgbClr val="CC4125"/>
                </a:solidFill>
                <a:latin typeface="Oswald"/>
                <a:ea typeface="Oswald"/>
                <a:cs typeface="Oswald"/>
                <a:sym typeface="Oswald"/>
              </a:rPr>
              <a:t>not </a:t>
            </a:r>
            <a:r>
              <a:rPr lang="en" sz="1800">
                <a:solidFill>
                  <a:srgbClr val="D9D9D9"/>
                </a:solidFill>
                <a:latin typeface="Oswald"/>
                <a:ea typeface="Oswald"/>
                <a:cs typeface="Oswald"/>
                <a:sym typeface="Oswald"/>
              </a:rPr>
              <a:t>create a </a:t>
            </a:r>
            <a:r>
              <a:rPr lang="en" sz="1800">
                <a:solidFill>
                  <a:srgbClr val="93C47D"/>
                </a:solidFill>
                <a:latin typeface="Oswald"/>
                <a:ea typeface="Oswald"/>
                <a:cs typeface="Oswald"/>
                <a:sym typeface="Oswald"/>
              </a:rPr>
              <a:t>Shadow DOM</a:t>
            </a:r>
            <a:r>
              <a:rPr lang="en" sz="1800">
                <a:solidFill>
                  <a:srgbClr val="D9D9D9"/>
                </a:solidFill>
                <a:latin typeface="Oswald"/>
                <a:ea typeface="Oswald"/>
                <a:cs typeface="Oswald"/>
                <a:sym typeface="Oswald"/>
              </a:rPr>
              <a:t> for the component.</a:t>
            </a:r>
            <a:br>
              <a:rPr lang="en" sz="1800">
                <a:solidFill>
                  <a:srgbClr val="D9D9D9"/>
                </a:solidFill>
                <a:latin typeface="Oswald"/>
                <a:ea typeface="Oswald"/>
                <a:cs typeface="Oswald"/>
                <a:sym typeface="Oswald"/>
              </a:rPr>
            </a:br>
            <a:endParaRPr sz="1800">
              <a:solidFill>
                <a:srgbClr val="D9D9D9"/>
              </a:solidFill>
              <a:latin typeface="Oswald"/>
              <a:ea typeface="Oswald"/>
              <a:cs typeface="Oswald"/>
              <a:sym typeface="Oswald"/>
            </a:endParaRPr>
          </a:p>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Style </a:t>
            </a:r>
            <a:r>
              <a:rPr lang="en" sz="1800">
                <a:solidFill>
                  <a:srgbClr val="93C47D"/>
                </a:solidFill>
                <a:latin typeface="Oswald"/>
                <a:ea typeface="Oswald"/>
                <a:cs typeface="Oswald"/>
                <a:sym typeface="Oswald"/>
              </a:rPr>
              <a:t>will</a:t>
            </a:r>
            <a:r>
              <a:rPr lang="en" sz="1800">
                <a:solidFill>
                  <a:srgbClr val="D9D9D9"/>
                </a:solidFill>
                <a:latin typeface="Oswald"/>
                <a:ea typeface="Oswald"/>
                <a:cs typeface="Oswald"/>
                <a:sym typeface="Oswald"/>
              </a:rPr>
              <a:t> be scoped to the component.</a:t>
            </a:r>
            <a:br>
              <a:rPr lang="en" sz="1800">
                <a:solidFill>
                  <a:srgbClr val="D9D9D9"/>
                </a:solidFill>
                <a:latin typeface="Oswald"/>
                <a:ea typeface="Oswald"/>
                <a:cs typeface="Oswald"/>
                <a:sym typeface="Oswald"/>
              </a:rPr>
            </a:br>
            <a:endParaRPr sz="1800">
              <a:solidFill>
                <a:srgbClr val="D9D9D9"/>
              </a:solidFill>
              <a:latin typeface="Oswald"/>
              <a:ea typeface="Oswald"/>
              <a:cs typeface="Oswald"/>
              <a:sym typeface="Oswald"/>
            </a:endParaRPr>
          </a:p>
          <a:p>
            <a:pPr indent="-342900" lvl="0" marL="457200" rtl="0" algn="l">
              <a:spcBef>
                <a:spcPts val="0"/>
              </a:spcBef>
              <a:spcAft>
                <a:spcPts val="0"/>
              </a:spcAft>
              <a:buClr>
                <a:srgbClr val="D9D9D9"/>
              </a:buClr>
              <a:buSzPts val="1800"/>
              <a:buFont typeface="Oswald"/>
              <a:buChar char="●"/>
            </a:pPr>
            <a:r>
              <a:rPr lang="en" sz="1800">
                <a:solidFill>
                  <a:srgbClr val="D9D9D9"/>
                </a:solidFill>
                <a:latin typeface="Oswald"/>
                <a:ea typeface="Oswald"/>
                <a:cs typeface="Oswald"/>
                <a:sym typeface="Oswald"/>
              </a:rPr>
              <a:t>This is the </a:t>
            </a:r>
            <a:r>
              <a:rPr lang="en" sz="1800">
                <a:solidFill>
                  <a:srgbClr val="93C47D"/>
                </a:solidFill>
                <a:latin typeface="Oswald"/>
                <a:ea typeface="Oswald"/>
                <a:cs typeface="Oswald"/>
                <a:sym typeface="Oswald"/>
              </a:rPr>
              <a:t>default</a:t>
            </a:r>
            <a:r>
              <a:rPr lang="en" sz="1800">
                <a:solidFill>
                  <a:srgbClr val="D9D9D9"/>
                </a:solidFill>
                <a:latin typeface="Oswald"/>
                <a:ea typeface="Oswald"/>
                <a:cs typeface="Oswald"/>
                <a:sym typeface="Oswald"/>
              </a:rPr>
              <a:t> value for encapsulation.</a:t>
            </a:r>
            <a:endParaRPr sz="1800">
              <a:solidFill>
                <a:srgbClr val="D9D9D9"/>
              </a:solidFill>
              <a:latin typeface="Oswald"/>
              <a:ea typeface="Oswald"/>
              <a:cs typeface="Oswald"/>
              <a:sym typeface="Oswald"/>
            </a:endParaRPr>
          </a:p>
          <a:p>
            <a:pPr indent="0" lvl="0" marL="457200" rtl="0" algn="l">
              <a:spcBef>
                <a:spcPts val="0"/>
              </a:spcBef>
              <a:spcAft>
                <a:spcPts val="0"/>
              </a:spcAft>
              <a:buNone/>
            </a:pPr>
            <a:r>
              <a:t/>
            </a:r>
            <a:endParaRPr sz="1800">
              <a:solidFill>
                <a:srgbClr val="D9D9D9"/>
              </a:solidFill>
              <a:latin typeface="Oswald"/>
              <a:ea typeface="Oswald"/>
              <a:cs typeface="Oswald"/>
              <a:sym typeface="Oswald"/>
            </a:endParaRPr>
          </a:p>
        </p:txBody>
      </p:sp>
      <p:pic>
        <p:nvPicPr>
          <p:cNvPr id="150" name="Google Shape;150;g61c3f3296f_0_48"/>
          <p:cNvPicPr preferRelativeResize="0"/>
          <p:nvPr/>
        </p:nvPicPr>
        <p:blipFill>
          <a:blip r:embed="rId3">
            <a:alphaModFix/>
          </a:blip>
          <a:stretch>
            <a:fillRect/>
          </a:stretch>
        </p:blipFill>
        <p:spPr>
          <a:xfrm>
            <a:off x="224875" y="1931525"/>
            <a:ext cx="3773725" cy="298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
          <p:cNvSpPr txBox="1"/>
          <p:nvPr/>
        </p:nvSpPr>
        <p:spPr>
          <a:xfrm>
            <a:off x="311700" y="1735175"/>
            <a:ext cx="8520600" cy="952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3600" u="none" cap="none" strike="noStrike">
                <a:solidFill>
                  <a:srgbClr val="FFFFFF"/>
                </a:solidFill>
                <a:latin typeface="Oswald"/>
                <a:ea typeface="Oswald"/>
                <a:cs typeface="Oswald"/>
                <a:sym typeface="Oswald"/>
              </a:rPr>
              <a:t>Routing</a:t>
            </a:r>
            <a:endParaRPr b="0" i="0" sz="3600" u="none" cap="none" strike="noStrike">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Routing?</a:t>
            </a:r>
            <a:endParaRPr/>
          </a:p>
        </p:txBody>
      </p:sp>
      <p:sp>
        <p:nvSpPr>
          <p:cNvPr id="161" name="Google Shape;161;p4"/>
          <p:cNvSpPr txBox="1"/>
          <p:nvPr>
            <p:ph idx="1" type="body"/>
          </p:nvPr>
        </p:nvSpPr>
        <p:spPr>
          <a:xfrm>
            <a:off x="3964775" y="1152475"/>
            <a:ext cx="48675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Routing </a:t>
            </a:r>
            <a:r>
              <a:rPr lang="en">
                <a:latin typeface="Oswald"/>
                <a:ea typeface="Oswald"/>
                <a:cs typeface="Oswald"/>
                <a:sym typeface="Oswald"/>
              </a:rPr>
              <a:t>is the process of </a:t>
            </a:r>
            <a:r>
              <a:rPr lang="en">
                <a:solidFill>
                  <a:srgbClr val="93C47D"/>
                </a:solidFill>
                <a:latin typeface="Oswald"/>
                <a:ea typeface="Oswald"/>
                <a:cs typeface="Oswald"/>
                <a:sym typeface="Oswald"/>
              </a:rPr>
              <a:t>switching</a:t>
            </a:r>
            <a:r>
              <a:rPr lang="en">
                <a:latin typeface="Oswald"/>
                <a:ea typeface="Oswald"/>
                <a:cs typeface="Oswald"/>
                <a:sym typeface="Oswald"/>
              </a:rPr>
              <a:t> in-between multiple view based on selected path to display data in the web browser.</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Routing</a:t>
            </a:r>
            <a:r>
              <a:rPr lang="en">
                <a:latin typeface="Oswald"/>
                <a:ea typeface="Oswald"/>
                <a:cs typeface="Oswald"/>
                <a:sym typeface="Oswald"/>
              </a:rPr>
              <a:t> provides a way for the user to </a:t>
            </a:r>
            <a:r>
              <a:rPr lang="en">
                <a:solidFill>
                  <a:srgbClr val="93C47D"/>
                </a:solidFill>
                <a:latin typeface="Oswald"/>
                <a:ea typeface="Oswald"/>
                <a:cs typeface="Oswald"/>
                <a:sym typeface="Oswald"/>
              </a:rPr>
              <a:t>navigate</a:t>
            </a:r>
            <a:r>
              <a:rPr lang="en">
                <a:latin typeface="Oswald"/>
                <a:ea typeface="Oswald"/>
                <a:cs typeface="Oswald"/>
                <a:sym typeface="Oswald"/>
              </a:rPr>
              <a:t> between many of the views of the application. </a:t>
            </a:r>
            <a:r>
              <a:rPr i="1" lang="en" sz="1200">
                <a:latin typeface="Oswald"/>
                <a:ea typeface="Oswald"/>
                <a:cs typeface="Oswald"/>
                <a:sym typeface="Oswald"/>
              </a:rPr>
              <a:t>ie. there can be 100-1000s of views.</a:t>
            </a:r>
            <a:endParaRPr i="1" sz="1200">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In Angular, we can configure routes and tie routes to actions, and we can defined where to place the routed component's view.</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0" lvl="0" marL="0" rtl="0" algn="l">
              <a:lnSpc>
                <a:spcPct val="115000"/>
              </a:lnSpc>
              <a:spcBef>
                <a:spcPts val="0"/>
              </a:spcBef>
              <a:spcAft>
                <a:spcPts val="0"/>
              </a:spcAft>
              <a:buSzPts val="1800"/>
              <a:buNone/>
            </a:pPr>
            <a:r>
              <a:t/>
            </a:r>
            <a:endParaRPr/>
          </a:p>
        </p:txBody>
      </p:sp>
      <p:pic>
        <p:nvPicPr>
          <p:cNvPr id="162" name="Google Shape;162;p4"/>
          <p:cNvPicPr preferRelativeResize="0"/>
          <p:nvPr/>
        </p:nvPicPr>
        <p:blipFill rotWithShape="1">
          <a:blip r:embed="rId3">
            <a:alphaModFix/>
          </a:blip>
          <a:srcRect b="0" l="0" r="0" t="0"/>
          <a:stretch/>
        </p:blipFill>
        <p:spPr>
          <a:xfrm>
            <a:off x="650100" y="1165225"/>
            <a:ext cx="2381250" cy="339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SPA Views</a:t>
            </a:r>
            <a:endParaRPr/>
          </a:p>
        </p:txBody>
      </p:sp>
      <p:sp>
        <p:nvSpPr>
          <p:cNvPr id="168" name="Google Shape;168;p5"/>
          <p:cNvSpPr txBox="1"/>
          <p:nvPr>
            <p:ph idx="1" type="body"/>
          </p:nvPr>
        </p:nvSpPr>
        <p:spPr>
          <a:xfrm>
            <a:off x="4060025" y="1152475"/>
            <a:ext cx="4772400" cy="376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An Angular application is a </a:t>
            </a:r>
            <a:r>
              <a:rPr lang="en">
                <a:solidFill>
                  <a:srgbClr val="93C47D"/>
                </a:solidFill>
                <a:latin typeface="Oswald"/>
                <a:ea typeface="Oswald"/>
                <a:cs typeface="Oswald"/>
                <a:sym typeface="Oswald"/>
              </a:rPr>
              <a:t>single-page application</a:t>
            </a:r>
            <a:r>
              <a:rPr lang="en">
                <a:latin typeface="Oswald"/>
                <a:ea typeface="Oswald"/>
                <a:cs typeface="Oswald"/>
                <a:sym typeface="Oswald"/>
              </a:rPr>
              <a:t>. That means all of our views are displayed within one page, normally defined in the </a:t>
            </a:r>
            <a:r>
              <a:rPr lang="en">
                <a:solidFill>
                  <a:srgbClr val="93C47D"/>
                </a:solidFill>
                <a:latin typeface="Oswald"/>
                <a:ea typeface="Oswald"/>
                <a:cs typeface="Oswald"/>
                <a:sym typeface="Oswald"/>
              </a:rPr>
              <a:t>index.html</a:t>
            </a:r>
            <a:r>
              <a:rPr lang="en">
                <a:latin typeface="Oswald"/>
                <a:ea typeface="Oswald"/>
                <a:cs typeface="Oswald"/>
                <a:sym typeface="Oswald"/>
              </a:rPr>
              <a:t> file. </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views</a:t>
            </a:r>
            <a:r>
              <a:rPr lang="en">
                <a:latin typeface="Oswald"/>
                <a:ea typeface="Oswald"/>
                <a:cs typeface="Oswald"/>
                <a:sym typeface="Oswald"/>
              </a:rPr>
              <a:t> take turns appearing on that one page. </a:t>
            </a:r>
            <a:r>
              <a:rPr lang="en">
                <a:solidFill>
                  <a:srgbClr val="93C47D"/>
                </a:solidFill>
                <a:latin typeface="Oswald"/>
                <a:ea typeface="Oswald"/>
                <a:cs typeface="Oswald"/>
                <a:sym typeface="Oswald"/>
              </a:rPr>
              <a:t>That's the purpose of routing is to manage which views to display</a:t>
            </a:r>
            <a:r>
              <a:rPr lang="en">
                <a:latin typeface="Oswald"/>
                <a:ea typeface="Oswald"/>
                <a:cs typeface="Oswald"/>
                <a:sym typeface="Oswald"/>
              </a:rPr>
              <a:t>.</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configure a </a:t>
            </a:r>
            <a:r>
              <a:rPr lang="en">
                <a:solidFill>
                  <a:srgbClr val="93C47D"/>
                </a:solidFill>
                <a:latin typeface="Oswald"/>
                <a:ea typeface="Oswald"/>
                <a:cs typeface="Oswald"/>
                <a:sym typeface="Oswald"/>
              </a:rPr>
              <a:t>route</a:t>
            </a:r>
            <a:r>
              <a:rPr lang="en">
                <a:latin typeface="Oswald"/>
                <a:ea typeface="Oswald"/>
                <a:cs typeface="Oswald"/>
                <a:sym typeface="Oswald"/>
              </a:rPr>
              <a:t> for each component that wants to display its view on the page. </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p:txBody>
      </p:sp>
      <p:pic>
        <p:nvPicPr>
          <p:cNvPr id="169" name="Google Shape;169;p5"/>
          <p:cNvPicPr preferRelativeResize="0"/>
          <p:nvPr/>
        </p:nvPicPr>
        <p:blipFill rotWithShape="1">
          <a:blip r:embed="rId3">
            <a:alphaModFix/>
          </a:blip>
          <a:srcRect b="0" l="0" r="0" t="0"/>
          <a:stretch/>
        </p:blipFill>
        <p:spPr>
          <a:xfrm>
            <a:off x="152400" y="1093925"/>
            <a:ext cx="3651496"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does Routing Work?</a:t>
            </a:r>
            <a:endParaRPr/>
          </a:p>
        </p:txBody>
      </p:sp>
      <p:sp>
        <p:nvSpPr>
          <p:cNvPr id="175" name="Google Shape;175;p6"/>
          <p:cNvSpPr txBox="1"/>
          <p:nvPr>
            <p:ph idx="1" type="body"/>
          </p:nvPr>
        </p:nvSpPr>
        <p:spPr>
          <a:xfrm>
            <a:off x="3821900" y="1152475"/>
            <a:ext cx="5010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Configure a route</a:t>
            </a:r>
            <a:r>
              <a:rPr lang="en">
                <a:latin typeface="Oswald"/>
                <a:ea typeface="Oswald"/>
                <a:cs typeface="Oswald"/>
                <a:sym typeface="Oswald"/>
              </a:rPr>
              <a:t> for each component</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Define options/actions</a:t>
            </a:r>
            <a:r>
              <a:rPr lang="en">
                <a:latin typeface="Oswald"/>
                <a:ea typeface="Oswald"/>
                <a:cs typeface="Oswald"/>
                <a:sym typeface="Oswald"/>
              </a:rPr>
              <a:t> ie. button click, navigation menu link</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Define a route</a:t>
            </a:r>
            <a:r>
              <a:rPr lang="en">
                <a:latin typeface="Oswald"/>
                <a:ea typeface="Oswald"/>
                <a:cs typeface="Oswald"/>
                <a:sym typeface="Oswald"/>
              </a:rPr>
              <a:t> to each option/action</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Activate the route</a:t>
            </a:r>
            <a:r>
              <a:rPr lang="en">
                <a:latin typeface="Oswald"/>
                <a:ea typeface="Oswald"/>
                <a:cs typeface="Oswald"/>
                <a:sym typeface="Oswald"/>
              </a:rPr>
              <a:t> based on the user action</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Activating a route</a:t>
            </a:r>
            <a:r>
              <a:rPr lang="en">
                <a:latin typeface="Oswald"/>
                <a:ea typeface="Oswald"/>
                <a:cs typeface="Oswald"/>
                <a:sym typeface="Oswald"/>
              </a:rPr>
              <a:t> displays the component's view (</a:t>
            </a:r>
            <a:r>
              <a:rPr i="1" lang="en" sz="1200">
                <a:latin typeface="Oswald"/>
                <a:ea typeface="Oswald"/>
                <a:cs typeface="Oswald"/>
                <a:sym typeface="Oswald"/>
              </a:rPr>
              <a:t>ie. User selects Video list, video list route is activated and it display the components view)</a:t>
            </a:r>
            <a:endParaRPr i="1" sz="1200">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p:txBody>
      </p:sp>
      <p:sp>
        <p:nvSpPr>
          <p:cNvPr id="176" name="Google Shape;176;p6"/>
          <p:cNvSpPr txBox="1"/>
          <p:nvPr/>
        </p:nvSpPr>
        <p:spPr>
          <a:xfrm>
            <a:off x="238125" y="2957525"/>
            <a:ext cx="3503400" cy="29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3C47D"/>
                </a:solidFill>
                <a:latin typeface="Oswald"/>
                <a:ea typeface="Oswald"/>
                <a:cs typeface="Oswald"/>
                <a:sym typeface="Oswald"/>
              </a:rPr>
              <a:t>Server Routing Request vs Client Routing Request</a:t>
            </a:r>
            <a:endParaRPr b="0" i="0" sz="1400" u="none" cap="none" strike="noStrike">
              <a:solidFill>
                <a:srgbClr val="93C47D"/>
              </a:solidFill>
              <a:latin typeface="Oswald"/>
              <a:ea typeface="Oswald"/>
              <a:cs typeface="Oswald"/>
              <a:sym typeface="Oswald"/>
            </a:endParaRPr>
          </a:p>
        </p:txBody>
      </p:sp>
      <p:pic>
        <p:nvPicPr>
          <p:cNvPr id="177" name="Google Shape;177;p6"/>
          <p:cNvPicPr preferRelativeResize="0"/>
          <p:nvPr/>
        </p:nvPicPr>
        <p:blipFill rotWithShape="1">
          <a:blip r:embed="rId3">
            <a:alphaModFix/>
          </a:blip>
          <a:srcRect b="0" l="0" r="0" t="0"/>
          <a:stretch/>
        </p:blipFill>
        <p:spPr>
          <a:xfrm>
            <a:off x="471575" y="3383175"/>
            <a:ext cx="2962250" cy="1722225"/>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471575" y="1017725"/>
            <a:ext cx="2962250" cy="18963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Configure</a:t>
            </a:r>
            <a:r>
              <a:rPr lang="en"/>
              <a:t> Router</a:t>
            </a:r>
            <a:endParaRPr/>
          </a:p>
        </p:txBody>
      </p:sp>
      <p:sp>
        <p:nvSpPr>
          <p:cNvPr id="184" name="Google Shape;184;p7"/>
          <p:cNvSpPr txBox="1"/>
          <p:nvPr>
            <p:ph idx="1" type="body"/>
          </p:nvPr>
        </p:nvSpPr>
        <p:spPr>
          <a:xfrm>
            <a:off x="4381500" y="1000075"/>
            <a:ext cx="4450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An Angular application has </a:t>
            </a:r>
            <a:r>
              <a:rPr lang="en">
                <a:solidFill>
                  <a:srgbClr val="93C47D"/>
                </a:solidFill>
                <a:latin typeface="Oswald"/>
                <a:ea typeface="Oswald"/>
                <a:cs typeface="Oswald"/>
                <a:sym typeface="Oswald"/>
              </a:rPr>
              <a:t>one router</a:t>
            </a:r>
            <a:r>
              <a:rPr lang="en">
                <a:latin typeface="Oswald"/>
                <a:ea typeface="Oswald"/>
                <a:cs typeface="Oswald"/>
                <a:sym typeface="Oswald"/>
              </a:rPr>
              <a:t> that is managed by Angular's </a:t>
            </a:r>
            <a:r>
              <a:rPr lang="en">
                <a:solidFill>
                  <a:srgbClr val="93C47D"/>
                </a:solidFill>
                <a:latin typeface="Oswald"/>
                <a:ea typeface="Oswald"/>
                <a:cs typeface="Oswald"/>
                <a:sym typeface="Oswald"/>
              </a:rPr>
              <a:t>router service</a:t>
            </a:r>
            <a:r>
              <a:rPr lang="en">
                <a:latin typeface="Oswald"/>
                <a:ea typeface="Oswald"/>
                <a:cs typeface="Oswald"/>
                <a:sym typeface="Oswald"/>
              </a:rPr>
              <a:t>.</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need to register the service provider in an </a:t>
            </a:r>
            <a:r>
              <a:rPr lang="en">
                <a:solidFill>
                  <a:srgbClr val="93C47D"/>
                </a:solidFill>
                <a:latin typeface="Oswald"/>
                <a:ea typeface="Oswald"/>
                <a:cs typeface="Oswald"/>
                <a:sym typeface="Oswald"/>
              </a:rPr>
              <a:t>Angular module</a:t>
            </a:r>
            <a:r>
              <a:rPr lang="en">
                <a:latin typeface="Oswald"/>
                <a:ea typeface="Oswald"/>
                <a:cs typeface="Oswald"/>
                <a:sym typeface="Oswald"/>
              </a:rPr>
              <a:t>, before we can use it. </a:t>
            </a:r>
            <a:r>
              <a:rPr i="1" lang="en" sz="1400">
                <a:latin typeface="Oswald"/>
                <a:ea typeface="Oswald"/>
                <a:cs typeface="Oswald"/>
                <a:sym typeface="Oswald"/>
              </a:rPr>
              <a:t>ie. similar to HTTP module</a:t>
            </a:r>
            <a:endParaRPr i="1" sz="1400">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By importing the </a:t>
            </a:r>
            <a:r>
              <a:rPr lang="en">
                <a:solidFill>
                  <a:srgbClr val="93C47D"/>
                </a:solidFill>
                <a:latin typeface="Oswald"/>
                <a:ea typeface="Oswald"/>
                <a:cs typeface="Oswald"/>
                <a:sym typeface="Oswald"/>
              </a:rPr>
              <a:t>RouterModule</a:t>
            </a:r>
            <a:r>
              <a:rPr lang="en">
                <a:latin typeface="Oswald"/>
                <a:ea typeface="Oswald"/>
                <a:cs typeface="Oswald"/>
                <a:sym typeface="Oswald"/>
              </a:rPr>
              <a:t> we can use the router directives ie. </a:t>
            </a:r>
            <a:r>
              <a:rPr lang="en">
                <a:solidFill>
                  <a:srgbClr val="93C47D"/>
                </a:solidFill>
                <a:latin typeface="Oswald"/>
                <a:ea typeface="Oswald"/>
                <a:cs typeface="Oswald"/>
                <a:sym typeface="Oswald"/>
              </a:rPr>
              <a:t>router link</a:t>
            </a:r>
            <a:r>
              <a:rPr lang="en">
                <a:latin typeface="Oswald"/>
                <a:ea typeface="Oswald"/>
                <a:cs typeface="Oswald"/>
                <a:sym typeface="Oswald"/>
              </a:rPr>
              <a:t> and </a:t>
            </a:r>
            <a:r>
              <a:rPr lang="en">
                <a:solidFill>
                  <a:srgbClr val="93C47D"/>
                </a:solidFill>
                <a:latin typeface="Oswald"/>
                <a:ea typeface="Oswald"/>
                <a:cs typeface="Oswald"/>
                <a:sym typeface="Oswald"/>
              </a:rPr>
              <a:t>router outlet</a:t>
            </a:r>
            <a:br>
              <a:rPr lang="en">
                <a:solidFill>
                  <a:srgbClr val="93C47D"/>
                </a:solidFill>
                <a:latin typeface="Oswald"/>
                <a:ea typeface="Oswald"/>
                <a:cs typeface="Oswald"/>
                <a:sym typeface="Oswald"/>
              </a:rPr>
            </a:br>
            <a:endParaRPr>
              <a:solidFill>
                <a:srgbClr val="93C47D"/>
              </a:solidFill>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forRoot()</a:t>
            </a:r>
            <a:r>
              <a:rPr lang="en">
                <a:latin typeface="Oswald"/>
                <a:ea typeface="Oswald"/>
                <a:cs typeface="Oswald"/>
                <a:sym typeface="Oswald"/>
              </a:rPr>
              <a:t> and </a:t>
            </a:r>
            <a:r>
              <a:rPr lang="en">
                <a:solidFill>
                  <a:srgbClr val="93C47D"/>
                </a:solidFill>
                <a:latin typeface="Oswald"/>
                <a:ea typeface="Oswald"/>
                <a:cs typeface="Oswald"/>
                <a:sym typeface="Oswald"/>
              </a:rPr>
              <a:t>forChild()</a:t>
            </a:r>
            <a:r>
              <a:rPr lang="en">
                <a:latin typeface="Oswald"/>
                <a:ea typeface="Oswald"/>
                <a:cs typeface="Oswald"/>
                <a:sym typeface="Oswald"/>
              </a:rPr>
              <a:t>...latter is for relative routes.</a:t>
            </a:r>
            <a:endParaRPr>
              <a:latin typeface="Oswald"/>
              <a:ea typeface="Oswald"/>
              <a:cs typeface="Oswald"/>
              <a:sym typeface="Oswald"/>
            </a:endParaRPr>
          </a:p>
        </p:txBody>
      </p:sp>
      <p:sp>
        <p:nvSpPr>
          <p:cNvPr id="185" name="Google Shape;185;p7"/>
          <p:cNvSpPr txBox="1"/>
          <p:nvPr/>
        </p:nvSpPr>
        <p:spPr>
          <a:xfrm>
            <a:off x="178600" y="4131475"/>
            <a:ext cx="37926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https://angular.io/guide/router#router-outlet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txBox="1"/>
          <p:nvPr/>
        </p:nvSpPr>
        <p:spPr>
          <a:xfrm>
            <a:off x="197650" y="4472000"/>
            <a:ext cx="35481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https://angular.io/guide/router#router-links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7"/>
          <p:cNvPicPr preferRelativeResize="0"/>
          <p:nvPr/>
        </p:nvPicPr>
        <p:blipFill rotWithShape="1">
          <a:blip r:embed="rId5">
            <a:alphaModFix/>
          </a:blip>
          <a:srcRect b="0" l="0" r="0" t="0"/>
          <a:stretch/>
        </p:blipFill>
        <p:spPr>
          <a:xfrm>
            <a:off x="152400" y="1170125"/>
            <a:ext cx="3898897" cy="280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Hash</a:t>
            </a:r>
            <a:r>
              <a:rPr lang="en"/>
              <a:t> style routes vs </a:t>
            </a:r>
            <a:r>
              <a:rPr lang="en">
                <a:solidFill>
                  <a:srgbClr val="93C47D"/>
                </a:solidFill>
              </a:rPr>
              <a:t>HTML5</a:t>
            </a:r>
            <a:r>
              <a:rPr lang="en"/>
              <a:t> style routes</a:t>
            </a:r>
            <a:endParaRPr/>
          </a:p>
        </p:txBody>
      </p:sp>
      <p:sp>
        <p:nvSpPr>
          <p:cNvPr id="193" name="Google Shape;193;p8"/>
          <p:cNvSpPr txBox="1"/>
          <p:nvPr>
            <p:ph idx="1" type="body"/>
          </p:nvPr>
        </p:nvSpPr>
        <p:spPr>
          <a:xfrm>
            <a:off x="3762375" y="1076275"/>
            <a:ext cx="5070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HTML5</a:t>
            </a:r>
            <a:r>
              <a:rPr lang="en">
                <a:latin typeface="Oswald"/>
                <a:ea typeface="Oswald"/>
                <a:cs typeface="Oswald"/>
                <a:sym typeface="Oswald"/>
              </a:rPr>
              <a:t> route style is default, we need to configure router to use hash routes</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URL will contain data prepended with</a:t>
            </a:r>
            <a:r>
              <a:rPr lang="en">
                <a:solidFill>
                  <a:srgbClr val="93C47D"/>
                </a:solidFill>
                <a:latin typeface="Oswald"/>
                <a:ea typeface="Oswald"/>
                <a:cs typeface="Oswald"/>
                <a:sym typeface="Oswald"/>
              </a:rPr>
              <a:t> #</a:t>
            </a:r>
            <a:r>
              <a:rPr lang="en">
                <a:latin typeface="Oswald"/>
                <a:ea typeface="Oswald"/>
                <a:cs typeface="Oswald"/>
                <a:sym typeface="Oswald"/>
              </a:rPr>
              <a:t> character, called the </a:t>
            </a:r>
            <a:r>
              <a:rPr lang="en">
                <a:solidFill>
                  <a:srgbClr val="93C47D"/>
                </a:solidFill>
                <a:latin typeface="Oswald"/>
                <a:ea typeface="Oswald"/>
                <a:cs typeface="Oswald"/>
                <a:sym typeface="Oswald"/>
              </a:rPr>
              <a:t>hash fragment</a:t>
            </a:r>
            <a:br>
              <a:rPr lang="en">
                <a:solidFill>
                  <a:srgbClr val="93C47D"/>
                </a:solidFill>
                <a:latin typeface="Oswald"/>
                <a:ea typeface="Oswald"/>
                <a:cs typeface="Oswald"/>
                <a:sym typeface="Oswald"/>
              </a:rPr>
            </a:br>
            <a:r>
              <a:rPr lang="en" sz="1400">
                <a:latin typeface="Oswald"/>
                <a:ea typeface="Oswald"/>
                <a:cs typeface="Oswald"/>
                <a:sym typeface="Oswald"/>
              </a:rPr>
              <a:t>(</a:t>
            </a:r>
            <a:r>
              <a:rPr i="1" lang="en" sz="1400">
                <a:latin typeface="Oswald"/>
                <a:ea typeface="Oswald"/>
                <a:cs typeface="Oswald"/>
                <a:sym typeface="Oswald"/>
              </a:rPr>
              <a:t>Originally used for anchor tags/scroll to section)</a:t>
            </a:r>
            <a:br>
              <a:rPr lang="en">
                <a:solidFill>
                  <a:srgbClr val="93C47D"/>
                </a:solidFill>
                <a:latin typeface="Oswald"/>
                <a:ea typeface="Oswald"/>
                <a:cs typeface="Oswald"/>
                <a:sym typeface="Oswald"/>
              </a:rPr>
            </a:br>
            <a:endParaRPr>
              <a:solidFill>
                <a:srgbClr val="93C47D"/>
              </a:solidFill>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hash fragment</a:t>
            </a:r>
            <a:r>
              <a:rPr lang="en">
                <a:latin typeface="Oswald"/>
                <a:ea typeface="Oswald"/>
                <a:cs typeface="Oswald"/>
                <a:sym typeface="Oswald"/>
              </a:rPr>
              <a:t>, never gets sent back to server, it also stores state of your client application</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URL can be bookmarked, won't confuse server-side, can be changed via JavaScript </a:t>
            </a:r>
            <a:r>
              <a:rPr i="1" lang="en">
                <a:latin typeface="Oswald"/>
                <a:ea typeface="Oswald"/>
                <a:cs typeface="Oswald"/>
                <a:sym typeface="Oswald"/>
              </a:rPr>
              <a:t>- ideal for client side routing</a:t>
            </a:r>
            <a:br>
              <a:rPr i="1" lang="en">
                <a:latin typeface="Oswald"/>
                <a:ea typeface="Oswald"/>
                <a:cs typeface="Oswald"/>
                <a:sym typeface="Oswald"/>
              </a:rPr>
            </a:br>
            <a:endParaRPr i="1">
              <a:latin typeface="Oswald"/>
              <a:ea typeface="Oswald"/>
              <a:cs typeface="Oswald"/>
              <a:sym typeface="Oswald"/>
            </a:endParaRPr>
          </a:p>
        </p:txBody>
      </p:sp>
      <p:pic>
        <p:nvPicPr>
          <p:cNvPr id="194" name="Google Shape;194;p8"/>
          <p:cNvPicPr preferRelativeResize="0"/>
          <p:nvPr/>
        </p:nvPicPr>
        <p:blipFill rotWithShape="1">
          <a:blip r:embed="rId3">
            <a:alphaModFix/>
          </a:blip>
          <a:srcRect b="0" l="0" r="0" t="0"/>
          <a:stretch/>
        </p:blipFill>
        <p:spPr>
          <a:xfrm>
            <a:off x="228600" y="1170125"/>
            <a:ext cx="3457575" cy="398951"/>
          </a:xfrm>
          <a:prstGeom prst="rect">
            <a:avLst/>
          </a:prstGeom>
          <a:noFill/>
          <a:ln>
            <a:noFill/>
          </a:ln>
        </p:spPr>
      </p:pic>
      <p:pic>
        <p:nvPicPr>
          <p:cNvPr id="195" name="Google Shape;195;p8"/>
          <p:cNvPicPr preferRelativeResize="0"/>
          <p:nvPr/>
        </p:nvPicPr>
        <p:blipFill rotWithShape="1">
          <a:blip r:embed="rId4">
            <a:alphaModFix/>
          </a:blip>
          <a:srcRect b="0" l="0" r="0" t="0"/>
          <a:stretch/>
        </p:blipFill>
        <p:spPr>
          <a:xfrm>
            <a:off x="228600" y="1873876"/>
            <a:ext cx="3019425"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Topics</a:t>
            </a:r>
            <a:endParaRPr b="0" i="0" sz="3000" u="none" cap="none" strike="noStrike">
              <a:solidFill>
                <a:schemeClr val="dk1"/>
              </a:solidFill>
              <a:latin typeface="Oswald"/>
              <a:ea typeface="Oswald"/>
              <a:cs typeface="Oswald"/>
              <a:sym typeface="Oswald"/>
            </a:endParaRPr>
          </a:p>
        </p:txBody>
      </p:sp>
      <p:sp>
        <p:nvSpPr>
          <p:cNvPr id="67" name="Google Shape;67;p2"/>
          <p:cNvSpPr txBox="1"/>
          <p:nvPr>
            <p:ph idx="1" type="body"/>
          </p:nvPr>
        </p:nvSpPr>
        <p:spPr>
          <a:xfrm>
            <a:off x="311700" y="11171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t/>
            </a:r>
            <a:endParaRPr sz="2400">
              <a:solidFill>
                <a:schemeClr val="dk1"/>
              </a:solidFill>
              <a:latin typeface="Oswald"/>
              <a:ea typeface="Oswald"/>
              <a:cs typeface="Oswald"/>
              <a:sym typeface="Oswald"/>
            </a:endParaRPr>
          </a:p>
          <a:p>
            <a:pPr indent="-381000" lvl="1" marL="914400" marR="0" rtl="0" algn="l">
              <a:lnSpc>
                <a:spcPct val="115000"/>
              </a:lnSpc>
              <a:spcBef>
                <a:spcPts val="0"/>
              </a:spcBef>
              <a:spcAft>
                <a:spcPts val="0"/>
              </a:spcAft>
              <a:buClr>
                <a:schemeClr val="dk1"/>
              </a:buClr>
              <a:buSzPts val="2400"/>
              <a:buFont typeface="Oswald"/>
              <a:buChar char="○"/>
            </a:pPr>
            <a:r>
              <a:rPr b="1" lang="en" sz="2400">
                <a:solidFill>
                  <a:schemeClr val="dk1"/>
                </a:solidFill>
                <a:latin typeface="Oswald"/>
                <a:ea typeface="Oswald"/>
                <a:cs typeface="Oswald"/>
                <a:sym typeface="Oswald"/>
              </a:rPr>
              <a:t>Reusable Components</a:t>
            </a:r>
            <a:endParaRPr b="1" sz="2400">
              <a:solidFill>
                <a:schemeClr val="dk1"/>
              </a:solidFill>
              <a:latin typeface="Oswald"/>
              <a:ea typeface="Oswald"/>
              <a:cs typeface="Oswald"/>
              <a:sym typeface="Oswald"/>
            </a:endParaRPr>
          </a:p>
          <a:p>
            <a:pPr indent="-381000" lvl="1" marL="914400" marR="0" rtl="0" algn="l">
              <a:lnSpc>
                <a:spcPct val="115000"/>
              </a:lnSpc>
              <a:spcBef>
                <a:spcPts val="0"/>
              </a:spcBef>
              <a:spcAft>
                <a:spcPts val="0"/>
              </a:spcAft>
              <a:buClr>
                <a:schemeClr val="dk1"/>
              </a:buClr>
              <a:buSzPts val="2400"/>
              <a:buFont typeface="Oswald"/>
              <a:buChar char="○"/>
            </a:pPr>
            <a:r>
              <a:rPr b="1" lang="en" sz="2400">
                <a:solidFill>
                  <a:schemeClr val="dk1"/>
                </a:solidFill>
                <a:latin typeface="Oswald"/>
                <a:ea typeface="Oswald"/>
                <a:cs typeface="Oswald"/>
                <a:sym typeface="Oswald"/>
              </a:rPr>
              <a:t>Routing &amp; Navigation</a:t>
            </a:r>
            <a:endParaRPr b="1" sz="2400">
              <a:solidFill>
                <a:schemeClr val="dk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Configuring</a:t>
            </a:r>
            <a:r>
              <a:rPr lang="en"/>
              <a:t> Routes</a:t>
            </a:r>
            <a:endParaRPr/>
          </a:p>
        </p:txBody>
      </p:sp>
      <p:sp>
        <p:nvSpPr>
          <p:cNvPr id="201" name="Google Shape;201;p9"/>
          <p:cNvSpPr txBox="1"/>
          <p:nvPr>
            <p:ph idx="1" type="body"/>
          </p:nvPr>
        </p:nvSpPr>
        <p:spPr>
          <a:xfrm>
            <a:off x="4155275" y="1152475"/>
            <a:ext cx="4677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mapping of URLs to Components we want displayed on the page is done via a </a:t>
            </a:r>
            <a:r>
              <a:rPr lang="en">
                <a:solidFill>
                  <a:srgbClr val="93C47D"/>
                </a:solidFill>
                <a:latin typeface="Oswald"/>
                <a:ea typeface="Oswald"/>
                <a:cs typeface="Oswald"/>
                <a:sym typeface="Oswald"/>
              </a:rPr>
              <a:t>Route Configuration</a:t>
            </a:r>
            <a:r>
              <a:rPr lang="en">
                <a:latin typeface="Oswald"/>
                <a:ea typeface="Oswald"/>
                <a:cs typeface="Oswald"/>
                <a:sym typeface="Oswald"/>
              </a:rPr>
              <a:t>. It is an array we defined routes in.</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path</a:t>
            </a:r>
            <a:r>
              <a:rPr lang="en">
                <a:latin typeface="Oswald"/>
                <a:ea typeface="Oswald"/>
                <a:cs typeface="Oswald"/>
                <a:sym typeface="Oswald"/>
              </a:rPr>
              <a:t> property describes the URL this route will handle.</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a:t>
            </a:r>
            <a:r>
              <a:rPr lang="en">
                <a:solidFill>
                  <a:srgbClr val="93C47D"/>
                </a:solidFill>
                <a:latin typeface="Oswald"/>
                <a:ea typeface="Oswald"/>
                <a:cs typeface="Oswald"/>
                <a:sym typeface="Oswald"/>
              </a:rPr>
              <a:t> component</a:t>
            </a:r>
            <a:r>
              <a:rPr lang="en">
                <a:latin typeface="Oswald"/>
                <a:ea typeface="Oswald"/>
                <a:cs typeface="Oswald"/>
                <a:sym typeface="Oswald"/>
              </a:rPr>
              <a:t> property is the name of the component we want to display when the URL in the browser matches this path.</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p:txBody>
      </p:sp>
      <p:pic>
        <p:nvPicPr>
          <p:cNvPr id="202" name="Google Shape;202;p9"/>
          <p:cNvPicPr preferRelativeResize="0"/>
          <p:nvPr/>
        </p:nvPicPr>
        <p:blipFill rotWithShape="1">
          <a:blip r:embed="rId3">
            <a:alphaModFix/>
          </a:blip>
          <a:srcRect b="0" l="0" r="0" t="0"/>
          <a:stretch/>
        </p:blipFill>
        <p:spPr>
          <a:xfrm>
            <a:off x="152400" y="1170125"/>
            <a:ext cx="3850475" cy="11541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Route Redirects</a:t>
            </a:r>
            <a:r>
              <a:rPr lang="en"/>
              <a:t> &amp; </a:t>
            </a:r>
            <a:r>
              <a:rPr lang="en">
                <a:solidFill>
                  <a:srgbClr val="93C47D"/>
                </a:solidFill>
              </a:rPr>
              <a:t>Catch All</a:t>
            </a:r>
            <a:r>
              <a:rPr lang="en">
                <a:solidFill>
                  <a:srgbClr val="B6D7A8"/>
                </a:solidFill>
              </a:rPr>
              <a:t> </a:t>
            </a:r>
            <a:r>
              <a:rPr lang="en"/>
              <a:t>Route</a:t>
            </a:r>
            <a:endParaRPr/>
          </a:p>
        </p:txBody>
      </p:sp>
      <p:sp>
        <p:nvSpPr>
          <p:cNvPr id="208" name="Google Shape;208;p10"/>
          <p:cNvSpPr txBox="1"/>
          <p:nvPr>
            <p:ph idx="1" type="body"/>
          </p:nvPr>
        </p:nvSpPr>
        <p:spPr>
          <a:xfrm>
            <a:off x="4333875" y="1152475"/>
            <a:ext cx="4498200" cy="37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Oswald"/>
                <a:ea typeface="Oswald"/>
                <a:cs typeface="Oswald"/>
                <a:sym typeface="Oswald"/>
              </a:rPr>
              <a:t>There are a few more ways to configure routes..</a:t>
            </a:r>
            <a:endParaRPr>
              <a:latin typeface="Oswald"/>
              <a:ea typeface="Oswald"/>
              <a:cs typeface="Oswald"/>
              <a:sym typeface="Oswald"/>
            </a:endParaRPr>
          </a:p>
          <a:p>
            <a:pPr indent="0" lvl="0" marL="0" rtl="0" algn="l">
              <a:lnSpc>
                <a:spcPct val="115000"/>
              </a:lnSpc>
              <a:spcBef>
                <a:spcPts val="0"/>
              </a:spcBef>
              <a:spcAft>
                <a:spcPts val="0"/>
              </a:spcAft>
              <a:buClr>
                <a:srgbClr val="000000"/>
              </a:buClr>
              <a:buSzPts val="1100"/>
              <a:buFont typeface="Arial"/>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redirectTo</a:t>
            </a:r>
            <a:r>
              <a:rPr lang="en">
                <a:latin typeface="Oswald"/>
                <a:ea typeface="Oswald"/>
                <a:cs typeface="Oswald"/>
                <a:sym typeface="Oswald"/>
              </a:rPr>
              <a:t> property describes the path we want to redirect the user to if they navigate to this URL</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can also add a </a:t>
            </a:r>
            <a:r>
              <a:rPr lang="en">
                <a:solidFill>
                  <a:srgbClr val="93C47D"/>
                </a:solidFill>
                <a:latin typeface="Oswald"/>
                <a:ea typeface="Oswald"/>
                <a:cs typeface="Oswald"/>
                <a:sym typeface="Oswald"/>
              </a:rPr>
              <a:t>catch all </a:t>
            </a:r>
            <a:r>
              <a:rPr lang="en">
                <a:latin typeface="Oswald"/>
                <a:ea typeface="Oswald"/>
                <a:cs typeface="Oswald"/>
                <a:sym typeface="Oswald"/>
              </a:rPr>
              <a:t>route by using the path </a:t>
            </a:r>
            <a:r>
              <a:rPr lang="en">
                <a:solidFill>
                  <a:srgbClr val="6AA84F"/>
                </a:solidFill>
                <a:latin typeface="Oswald"/>
                <a:ea typeface="Oswald"/>
                <a:cs typeface="Oswald"/>
                <a:sym typeface="Oswald"/>
              </a:rPr>
              <a:t>**</a:t>
            </a:r>
            <a:r>
              <a:rPr lang="en">
                <a:latin typeface="Oswald"/>
                <a:ea typeface="Oswald"/>
                <a:cs typeface="Oswald"/>
                <a:sym typeface="Oswald"/>
              </a:rPr>
              <a:t>, if the URL doesn't match any of the other routes it will match this route</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Clr>
                <a:srgbClr val="EA9999"/>
              </a:buClr>
              <a:buSzPts val="1800"/>
              <a:buFont typeface="Oswald"/>
              <a:buChar char="●"/>
            </a:pPr>
            <a:r>
              <a:rPr i="1" lang="en">
                <a:solidFill>
                  <a:srgbClr val="EA9999"/>
                </a:solidFill>
                <a:latin typeface="Oswald"/>
                <a:ea typeface="Oswald"/>
                <a:cs typeface="Oswald"/>
                <a:sym typeface="Oswald"/>
              </a:rPr>
              <a:t>Order matters! The router uses a first match win strategy. More specific routes first.</a:t>
            </a:r>
            <a:endParaRPr i="1">
              <a:solidFill>
                <a:srgbClr val="EA9999"/>
              </a:solidFill>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0" lvl="0" marL="0" rtl="0" algn="l">
              <a:lnSpc>
                <a:spcPct val="115000"/>
              </a:lnSpc>
              <a:spcBef>
                <a:spcPts val="0"/>
              </a:spcBef>
              <a:spcAft>
                <a:spcPts val="0"/>
              </a:spcAft>
              <a:buSzPts val="1800"/>
              <a:buNone/>
            </a:pPr>
            <a:r>
              <a:t/>
            </a:r>
            <a:endParaRPr/>
          </a:p>
        </p:txBody>
      </p:sp>
      <p:pic>
        <p:nvPicPr>
          <p:cNvPr id="209" name="Google Shape;209;p10"/>
          <p:cNvPicPr preferRelativeResize="0"/>
          <p:nvPr/>
        </p:nvPicPr>
        <p:blipFill rotWithShape="1">
          <a:blip r:embed="rId3">
            <a:alphaModFix/>
          </a:blip>
          <a:srcRect b="0" l="0" r="0" t="0"/>
          <a:stretch/>
        </p:blipFill>
        <p:spPr>
          <a:xfrm>
            <a:off x="311700" y="1152475"/>
            <a:ext cx="3952050" cy="1169250"/>
          </a:xfrm>
          <a:prstGeom prst="rect">
            <a:avLst/>
          </a:prstGeom>
          <a:noFill/>
          <a:ln>
            <a:noFill/>
          </a:ln>
        </p:spPr>
      </p:pic>
      <p:pic>
        <p:nvPicPr>
          <p:cNvPr id="210" name="Google Shape;210;p10"/>
          <p:cNvPicPr preferRelativeResize="0"/>
          <p:nvPr/>
        </p:nvPicPr>
        <p:blipFill rotWithShape="1">
          <a:blip r:embed="rId4">
            <a:alphaModFix/>
          </a:blip>
          <a:srcRect b="0" l="0" r="0" t="0"/>
          <a:stretch/>
        </p:blipFill>
        <p:spPr>
          <a:xfrm>
            <a:off x="311698" y="2678923"/>
            <a:ext cx="3952050" cy="13836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Navigating Application Routes</a:t>
            </a:r>
            <a:endParaRPr/>
          </a:p>
        </p:txBody>
      </p:sp>
      <p:sp>
        <p:nvSpPr>
          <p:cNvPr id="216" name="Google Shape;216;p11"/>
          <p:cNvSpPr txBox="1"/>
          <p:nvPr>
            <p:ph idx="1" type="body"/>
          </p:nvPr>
        </p:nvSpPr>
        <p:spPr>
          <a:xfrm>
            <a:off x="3667125" y="1152475"/>
            <a:ext cx="5165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93C47D"/>
                </a:solidFill>
                <a:latin typeface="Oswald"/>
                <a:ea typeface="Oswald"/>
                <a:cs typeface="Oswald"/>
                <a:sym typeface="Oswald"/>
              </a:rPr>
              <a:t>Route Configuration</a:t>
            </a:r>
            <a:r>
              <a:rPr lang="en">
                <a:latin typeface="Oswald"/>
                <a:ea typeface="Oswald"/>
                <a:cs typeface="Oswald"/>
                <a:sym typeface="Oswald"/>
              </a:rPr>
              <a:t> handles the following:</a:t>
            </a:r>
            <a:endParaRPr>
              <a:latin typeface="Oswald"/>
              <a:ea typeface="Oswald"/>
              <a:cs typeface="Oswald"/>
              <a:sym typeface="Oswald"/>
            </a:endParaRPr>
          </a:p>
          <a:p>
            <a:pPr indent="0" lvl="0" marL="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Typing in the Url in the address bar/bookmark</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Browser's forward or back buttons</a:t>
            </a:r>
            <a:br>
              <a:rPr lang="en">
                <a:latin typeface="Oswald"/>
                <a:ea typeface="Oswald"/>
                <a:cs typeface="Oswald"/>
                <a:sym typeface="Oswald"/>
              </a:rPr>
            </a:br>
            <a:endParaRPr>
              <a:latin typeface="Oswald"/>
              <a:ea typeface="Oswald"/>
              <a:cs typeface="Oswald"/>
              <a:sym typeface="Oswald"/>
            </a:endParaRPr>
          </a:p>
          <a:p>
            <a:pPr indent="0" lvl="0" marL="0" rtl="0" algn="l">
              <a:lnSpc>
                <a:spcPct val="115000"/>
              </a:lnSpc>
              <a:spcBef>
                <a:spcPts val="0"/>
              </a:spcBef>
              <a:spcAft>
                <a:spcPts val="0"/>
              </a:spcAft>
              <a:buSzPts val="1800"/>
              <a:buNone/>
            </a:pPr>
            <a:r>
              <a:rPr lang="en">
                <a:latin typeface="Oswald"/>
                <a:ea typeface="Oswald"/>
                <a:cs typeface="Oswald"/>
                <a:sym typeface="Oswald"/>
              </a:rPr>
              <a:t>We need to handle the tying routes to actions for HTML elements ie. Menu option, link, button etc.</a:t>
            </a:r>
            <a:endParaRPr>
              <a:latin typeface="Oswald"/>
              <a:ea typeface="Oswald"/>
              <a:cs typeface="Oswald"/>
              <a:sym typeface="Oswald"/>
            </a:endParaRPr>
          </a:p>
        </p:txBody>
      </p:sp>
      <p:pic>
        <p:nvPicPr>
          <p:cNvPr id="217" name="Google Shape;217;p11"/>
          <p:cNvPicPr preferRelativeResize="0"/>
          <p:nvPr/>
        </p:nvPicPr>
        <p:blipFill rotWithShape="1">
          <a:blip r:embed="rId3">
            <a:alphaModFix/>
          </a:blip>
          <a:srcRect b="0" l="0" r="0" t="0"/>
          <a:stretch/>
        </p:blipFill>
        <p:spPr>
          <a:xfrm>
            <a:off x="521475" y="1265375"/>
            <a:ext cx="2419350" cy="2419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routerLink</a:t>
            </a:r>
            <a:endParaRPr>
              <a:solidFill>
                <a:srgbClr val="93C47D"/>
              </a:solidFill>
            </a:endParaRPr>
          </a:p>
        </p:txBody>
      </p:sp>
      <p:sp>
        <p:nvSpPr>
          <p:cNvPr id="223" name="Google Shape;223;p12"/>
          <p:cNvSpPr txBox="1"/>
          <p:nvPr>
            <p:ph idx="1" type="body"/>
          </p:nvPr>
        </p:nvSpPr>
        <p:spPr>
          <a:xfrm>
            <a:off x="5012525" y="1152475"/>
            <a:ext cx="41244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can also control navigation by using the </a:t>
            </a:r>
            <a:r>
              <a:rPr lang="en">
                <a:solidFill>
                  <a:srgbClr val="93C47D"/>
                </a:solidFill>
                <a:latin typeface="Oswald"/>
                <a:ea typeface="Oswald"/>
                <a:cs typeface="Oswald"/>
                <a:sym typeface="Oswald"/>
              </a:rPr>
              <a:t>routerLink </a:t>
            </a:r>
            <a:r>
              <a:rPr lang="en">
                <a:latin typeface="Oswald"/>
                <a:ea typeface="Oswald"/>
                <a:cs typeface="Oswald"/>
                <a:sym typeface="Oswald"/>
              </a:rPr>
              <a:t>directive in the template itself</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routerLink</a:t>
            </a:r>
            <a:r>
              <a:rPr lang="en">
                <a:latin typeface="Oswald"/>
                <a:ea typeface="Oswald"/>
                <a:cs typeface="Oswald"/>
                <a:sym typeface="Oswald"/>
              </a:rPr>
              <a:t> directive takes as input the same link params array format that the </a:t>
            </a:r>
            <a:r>
              <a:rPr lang="en">
                <a:solidFill>
                  <a:srgbClr val="93C47D"/>
                </a:solidFill>
                <a:latin typeface="Oswald"/>
                <a:ea typeface="Oswald"/>
                <a:cs typeface="Oswald"/>
                <a:sym typeface="Oswald"/>
              </a:rPr>
              <a:t>router.navigate(…​) </a:t>
            </a:r>
            <a:r>
              <a:rPr lang="en">
                <a:latin typeface="Oswald"/>
                <a:ea typeface="Oswald"/>
                <a:cs typeface="Oswald"/>
                <a:sym typeface="Oswald"/>
              </a:rPr>
              <a:t>function takes.</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Clr>
                <a:srgbClr val="93C47D"/>
              </a:buClr>
              <a:buSzPts val="1800"/>
              <a:buFont typeface="Oswald"/>
              <a:buChar char="●"/>
            </a:pPr>
            <a:r>
              <a:rPr lang="en">
                <a:solidFill>
                  <a:srgbClr val="93C47D"/>
                </a:solidFill>
                <a:latin typeface="Oswald"/>
                <a:ea typeface="Oswald"/>
                <a:cs typeface="Oswald"/>
                <a:sym typeface="Oswald"/>
              </a:rPr>
              <a:t>routerLinkActive </a:t>
            </a:r>
            <a:r>
              <a:rPr lang="en">
                <a:solidFill>
                  <a:srgbClr val="CACACA"/>
                </a:solidFill>
                <a:latin typeface="Oswald"/>
                <a:ea typeface="Oswald"/>
                <a:cs typeface="Oswald"/>
                <a:sym typeface="Oswald"/>
              </a:rPr>
              <a:t>directive can be used to give feedback on active route</a:t>
            </a:r>
            <a:endParaRPr>
              <a:solidFill>
                <a:srgbClr val="CACACA"/>
              </a:solidFill>
              <a:latin typeface="Oswald"/>
              <a:ea typeface="Oswald"/>
              <a:cs typeface="Oswald"/>
              <a:sym typeface="Oswald"/>
            </a:endParaRPr>
          </a:p>
        </p:txBody>
      </p:sp>
      <p:pic>
        <p:nvPicPr>
          <p:cNvPr id="224" name="Google Shape;224;p12"/>
          <p:cNvPicPr preferRelativeResize="0"/>
          <p:nvPr/>
        </p:nvPicPr>
        <p:blipFill rotWithShape="1">
          <a:blip r:embed="rId3">
            <a:alphaModFix/>
          </a:blip>
          <a:srcRect b="0" l="0" r="0" t="0"/>
          <a:stretch/>
        </p:blipFill>
        <p:spPr>
          <a:xfrm>
            <a:off x="76200" y="1085875"/>
            <a:ext cx="4936325" cy="22763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Routing Link</a:t>
            </a:r>
            <a:r>
              <a:rPr lang="en"/>
              <a:t> to Component</a:t>
            </a:r>
            <a:endParaRPr/>
          </a:p>
        </p:txBody>
      </p:sp>
      <p:pic>
        <p:nvPicPr>
          <p:cNvPr id="230" name="Google Shape;230;p13"/>
          <p:cNvPicPr preferRelativeResize="0"/>
          <p:nvPr/>
        </p:nvPicPr>
        <p:blipFill rotWithShape="1">
          <a:blip r:embed="rId3">
            <a:alphaModFix/>
          </a:blip>
          <a:srcRect b="0" l="0" r="0" t="0"/>
          <a:stretch/>
        </p:blipFill>
        <p:spPr>
          <a:xfrm>
            <a:off x="990600" y="1093925"/>
            <a:ext cx="7062801" cy="385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4"/>
          <p:cNvSpPr txBox="1"/>
          <p:nvPr/>
        </p:nvSpPr>
        <p:spPr>
          <a:xfrm>
            <a:off x="311700" y="1735175"/>
            <a:ext cx="8520600" cy="952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3600" u="none" cap="none" strike="noStrike">
                <a:solidFill>
                  <a:srgbClr val="FFFFFF"/>
                </a:solidFill>
                <a:latin typeface="Oswald"/>
                <a:ea typeface="Oswald"/>
                <a:cs typeface="Oswald"/>
                <a:sym typeface="Oswald"/>
              </a:rPr>
              <a:t>Navigation &amp; Routing</a:t>
            </a:r>
            <a:endParaRPr b="0" i="0" sz="3600" u="none" cap="none" strike="noStrike">
              <a:solidFill>
                <a:srgbClr val="FFFFFF"/>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Passing </a:t>
            </a:r>
            <a:r>
              <a:rPr lang="en">
                <a:solidFill>
                  <a:srgbClr val="93C47D"/>
                </a:solidFill>
              </a:rPr>
              <a:t>Parameters</a:t>
            </a:r>
            <a:r>
              <a:rPr lang="en"/>
              <a:t> to Routes</a:t>
            </a:r>
            <a:endParaRPr/>
          </a:p>
        </p:txBody>
      </p:sp>
      <p:sp>
        <p:nvSpPr>
          <p:cNvPr id="241" name="Google Shape;241;p15"/>
          <p:cNvSpPr txBox="1"/>
          <p:nvPr>
            <p:ph idx="1" type="body"/>
          </p:nvPr>
        </p:nvSpPr>
        <p:spPr>
          <a:xfrm>
            <a:off x="3774275" y="1152475"/>
            <a:ext cx="5058000" cy="371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Sometimes we need part of the path in one or more of our routes (the URLs) to be a variable, a common example of this is an ID.</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need to pass the ID part of the URL to the component by using a </a:t>
            </a:r>
            <a:r>
              <a:rPr lang="en">
                <a:solidFill>
                  <a:srgbClr val="93C47D"/>
                </a:solidFill>
                <a:latin typeface="Oswald"/>
                <a:ea typeface="Oswald"/>
                <a:cs typeface="Oswald"/>
                <a:sym typeface="Oswald"/>
              </a:rPr>
              <a:t>Parameterised Route</a:t>
            </a:r>
            <a:br>
              <a:rPr lang="en">
                <a:solidFill>
                  <a:srgbClr val="6AA84F"/>
                </a:solidFill>
                <a:latin typeface="Oswald"/>
                <a:ea typeface="Oswald"/>
                <a:cs typeface="Oswald"/>
                <a:sym typeface="Oswald"/>
              </a:rPr>
            </a:br>
            <a:endParaRPr>
              <a:solidFill>
                <a:srgbClr val="6AA84F"/>
              </a:solidFill>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A path can have any number of variables as long as they all start with</a:t>
            </a:r>
            <a:r>
              <a:rPr lang="en">
                <a:solidFill>
                  <a:srgbClr val="93C47D"/>
                </a:solidFill>
                <a:latin typeface="Oswald"/>
                <a:ea typeface="Oswald"/>
                <a:cs typeface="Oswald"/>
                <a:sym typeface="Oswald"/>
              </a:rPr>
              <a:t> : colon</a:t>
            </a:r>
            <a:r>
              <a:rPr lang="en">
                <a:latin typeface="Oswald"/>
                <a:ea typeface="Oswald"/>
                <a:cs typeface="Oswald"/>
                <a:sym typeface="Oswald"/>
              </a:rPr>
              <a:t> and have different names</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Clr>
                <a:srgbClr val="E06666"/>
              </a:buClr>
              <a:buSzPts val="1800"/>
              <a:buFont typeface="Oswald"/>
              <a:buChar char="●"/>
            </a:pPr>
            <a:r>
              <a:rPr lang="en">
                <a:solidFill>
                  <a:srgbClr val="E06666"/>
                </a:solidFill>
                <a:latin typeface="Oswald"/>
                <a:ea typeface="Oswald"/>
                <a:cs typeface="Oswald"/>
                <a:sym typeface="Oswald"/>
              </a:rPr>
              <a:t>Non-parameterised routes take precedence over parameterised routes!</a:t>
            </a:r>
            <a:endParaRPr>
              <a:solidFill>
                <a:srgbClr val="E06666"/>
              </a:solidFill>
              <a:latin typeface="Oswald"/>
              <a:ea typeface="Oswald"/>
              <a:cs typeface="Oswald"/>
              <a:sym typeface="Oswald"/>
            </a:endParaRPr>
          </a:p>
        </p:txBody>
      </p:sp>
      <p:pic>
        <p:nvPicPr>
          <p:cNvPr id="242" name="Google Shape;242;p15"/>
          <p:cNvPicPr preferRelativeResize="0"/>
          <p:nvPr/>
        </p:nvPicPr>
        <p:blipFill rotWithShape="1">
          <a:blip r:embed="rId3">
            <a:alphaModFix/>
          </a:blip>
          <a:srcRect b="0" l="0" r="0" t="0"/>
          <a:stretch/>
        </p:blipFill>
        <p:spPr>
          <a:xfrm>
            <a:off x="304800" y="1170125"/>
            <a:ext cx="3469475" cy="627958"/>
          </a:xfrm>
          <a:prstGeom prst="rect">
            <a:avLst/>
          </a:prstGeom>
          <a:noFill/>
          <a:ln>
            <a:noFill/>
          </a:ln>
        </p:spPr>
      </p:pic>
      <p:pic>
        <p:nvPicPr>
          <p:cNvPr id="243" name="Google Shape;243;p15"/>
          <p:cNvPicPr preferRelativeResize="0"/>
          <p:nvPr/>
        </p:nvPicPr>
        <p:blipFill rotWithShape="1">
          <a:blip r:embed="rId4">
            <a:alphaModFix/>
          </a:blip>
          <a:srcRect b="0" l="0" r="0" t="0"/>
          <a:stretch/>
        </p:blipFill>
        <p:spPr>
          <a:xfrm>
            <a:off x="304550" y="2042850"/>
            <a:ext cx="3469475" cy="7062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Reading </a:t>
            </a:r>
            <a:r>
              <a:rPr lang="en">
                <a:solidFill>
                  <a:srgbClr val="93C47D"/>
                </a:solidFill>
              </a:rPr>
              <a:t>Parameters</a:t>
            </a:r>
            <a:r>
              <a:rPr lang="en"/>
              <a:t> from a Route</a:t>
            </a:r>
            <a:endParaRPr/>
          </a:p>
        </p:txBody>
      </p:sp>
      <p:sp>
        <p:nvSpPr>
          <p:cNvPr id="249" name="Google Shape;249;p16"/>
          <p:cNvSpPr txBox="1"/>
          <p:nvPr>
            <p:ph idx="1" type="body"/>
          </p:nvPr>
        </p:nvSpPr>
        <p:spPr>
          <a:xfrm>
            <a:off x="4238625" y="1152475"/>
            <a:ext cx="4593600" cy="38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pass the value of ID from URL to the Component by using an </a:t>
            </a:r>
            <a:r>
              <a:rPr lang="en">
                <a:solidFill>
                  <a:srgbClr val="93C47D"/>
                </a:solidFill>
                <a:latin typeface="Oswald"/>
                <a:ea typeface="Oswald"/>
                <a:cs typeface="Oswald"/>
                <a:sym typeface="Oswald"/>
              </a:rPr>
              <a:t>ActivatedRoute</a:t>
            </a:r>
            <a:br>
              <a:rPr lang="en">
                <a:solidFill>
                  <a:srgbClr val="6AA84F"/>
                </a:solidFill>
                <a:latin typeface="Oswald"/>
                <a:ea typeface="Oswald"/>
                <a:cs typeface="Oswald"/>
                <a:sym typeface="Oswald"/>
              </a:rPr>
            </a:br>
            <a:endParaRPr>
              <a:solidFill>
                <a:srgbClr val="6AA84F"/>
              </a:solidFill>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ActivatedRoute</a:t>
            </a:r>
            <a:r>
              <a:rPr lang="en">
                <a:latin typeface="Oswald"/>
                <a:ea typeface="Oswald"/>
                <a:cs typeface="Oswald"/>
                <a:sym typeface="Oswald"/>
              </a:rPr>
              <a:t> needs to be imported and then injected into the Constructor</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If it is a </a:t>
            </a:r>
            <a:r>
              <a:rPr lang="en">
                <a:solidFill>
                  <a:srgbClr val="93C47D"/>
                </a:solidFill>
                <a:latin typeface="Oswald"/>
                <a:ea typeface="Oswald"/>
                <a:cs typeface="Oswald"/>
                <a:sym typeface="Oswald"/>
              </a:rPr>
              <a:t>static value</a:t>
            </a:r>
            <a:r>
              <a:rPr lang="en">
                <a:latin typeface="Oswald"/>
                <a:ea typeface="Oswald"/>
                <a:cs typeface="Oswald"/>
                <a:sym typeface="Oswald"/>
              </a:rPr>
              <a:t> that will not change, we can use the </a:t>
            </a:r>
            <a:r>
              <a:rPr lang="en">
                <a:solidFill>
                  <a:srgbClr val="93C47D"/>
                </a:solidFill>
                <a:latin typeface="Oswald"/>
                <a:ea typeface="Oswald"/>
                <a:cs typeface="Oswald"/>
                <a:sym typeface="Oswald"/>
              </a:rPr>
              <a:t>snapshot</a:t>
            </a:r>
            <a:r>
              <a:rPr lang="en">
                <a:latin typeface="Oswald"/>
                <a:ea typeface="Oswald"/>
                <a:cs typeface="Oswald"/>
                <a:sym typeface="Oswald"/>
              </a:rPr>
              <a:t> of the route parameters</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Otherwise, if the path variable is </a:t>
            </a:r>
            <a:r>
              <a:rPr lang="en">
                <a:solidFill>
                  <a:srgbClr val="93C47D"/>
                </a:solidFill>
                <a:latin typeface="Oswald"/>
                <a:ea typeface="Oswald"/>
                <a:cs typeface="Oswald"/>
                <a:sym typeface="Oswald"/>
              </a:rPr>
              <a:t>dynamic</a:t>
            </a:r>
            <a:r>
              <a:rPr lang="en">
                <a:latin typeface="Oswald"/>
                <a:ea typeface="Oswald"/>
                <a:cs typeface="Oswald"/>
                <a:sym typeface="Oswald"/>
              </a:rPr>
              <a:t>, we can subscribe to an </a:t>
            </a:r>
            <a:r>
              <a:rPr lang="en">
                <a:solidFill>
                  <a:srgbClr val="93C47D"/>
                </a:solidFill>
                <a:latin typeface="Oswald"/>
                <a:ea typeface="Oswald"/>
                <a:cs typeface="Oswald"/>
                <a:sym typeface="Oswald"/>
              </a:rPr>
              <a:t>Observable</a:t>
            </a:r>
            <a:r>
              <a:rPr lang="en">
                <a:latin typeface="Oswald"/>
                <a:ea typeface="Oswald"/>
                <a:cs typeface="Oswald"/>
                <a:sym typeface="Oswald"/>
              </a:rPr>
              <a:t> to track changes of the value</a:t>
            </a:r>
            <a:endParaRPr>
              <a:latin typeface="Oswald"/>
              <a:ea typeface="Oswald"/>
              <a:cs typeface="Oswald"/>
              <a:sym typeface="Oswald"/>
            </a:endParaRPr>
          </a:p>
        </p:txBody>
      </p:sp>
      <p:pic>
        <p:nvPicPr>
          <p:cNvPr id="250" name="Google Shape;250;p16"/>
          <p:cNvPicPr preferRelativeResize="0"/>
          <p:nvPr/>
        </p:nvPicPr>
        <p:blipFill rotWithShape="1">
          <a:blip r:embed="rId3">
            <a:alphaModFix/>
          </a:blip>
          <a:srcRect b="0" l="0" r="0" t="0"/>
          <a:stretch/>
        </p:blipFill>
        <p:spPr>
          <a:xfrm>
            <a:off x="304800" y="1170125"/>
            <a:ext cx="3933825" cy="285750"/>
          </a:xfrm>
          <a:prstGeom prst="rect">
            <a:avLst/>
          </a:prstGeom>
          <a:noFill/>
          <a:ln>
            <a:noFill/>
          </a:ln>
        </p:spPr>
      </p:pic>
      <p:pic>
        <p:nvPicPr>
          <p:cNvPr id="251" name="Google Shape;251;p16"/>
          <p:cNvPicPr preferRelativeResize="0"/>
          <p:nvPr/>
        </p:nvPicPr>
        <p:blipFill rotWithShape="1">
          <a:blip r:embed="rId4">
            <a:alphaModFix/>
          </a:blip>
          <a:srcRect b="0" l="0" r="0" t="0"/>
          <a:stretch/>
        </p:blipFill>
        <p:spPr>
          <a:xfrm>
            <a:off x="304800" y="1608275"/>
            <a:ext cx="3933825" cy="819150"/>
          </a:xfrm>
          <a:prstGeom prst="rect">
            <a:avLst/>
          </a:prstGeom>
          <a:noFill/>
          <a:ln>
            <a:noFill/>
          </a:ln>
        </p:spPr>
      </p:pic>
      <p:pic>
        <p:nvPicPr>
          <p:cNvPr id="252" name="Google Shape;252;p16"/>
          <p:cNvPicPr preferRelativeResize="0"/>
          <p:nvPr/>
        </p:nvPicPr>
        <p:blipFill rotWithShape="1">
          <a:blip r:embed="rId5">
            <a:alphaModFix/>
          </a:blip>
          <a:srcRect b="0" l="0" r="0" t="0"/>
          <a:stretch/>
        </p:blipFill>
        <p:spPr>
          <a:xfrm>
            <a:off x="311700" y="2573381"/>
            <a:ext cx="3933824" cy="4069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Sending data through routing paths</a:t>
            </a:r>
            <a:endParaRPr/>
          </a:p>
        </p:txBody>
      </p:sp>
      <p:pic>
        <p:nvPicPr>
          <p:cNvPr id="258" name="Google Shape;258;p17"/>
          <p:cNvPicPr preferRelativeResize="0"/>
          <p:nvPr/>
        </p:nvPicPr>
        <p:blipFill rotWithShape="1">
          <a:blip r:embed="rId3">
            <a:alphaModFix/>
          </a:blip>
          <a:srcRect b="0" l="0" r="0" t="0"/>
          <a:stretch/>
        </p:blipFill>
        <p:spPr>
          <a:xfrm>
            <a:off x="1093000" y="1372550"/>
            <a:ext cx="6162675" cy="2914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Activating Routes</a:t>
            </a:r>
            <a:r>
              <a:rPr lang="en"/>
              <a:t> in Code</a:t>
            </a:r>
            <a:endParaRPr/>
          </a:p>
        </p:txBody>
      </p:sp>
      <p:sp>
        <p:nvSpPr>
          <p:cNvPr id="264" name="Google Shape;264;p18"/>
          <p:cNvSpPr txBox="1"/>
          <p:nvPr>
            <p:ph idx="1" type="body"/>
          </p:nvPr>
        </p:nvSpPr>
        <p:spPr>
          <a:xfrm>
            <a:off x="3940975" y="1152475"/>
            <a:ext cx="4891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Instead of using the </a:t>
            </a:r>
            <a:r>
              <a:rPr lang="en">
                <a:solidFill>
                  <a:srgbClr val="93C47D"/>
                </a:solidFill>
                <a:latin typeface="Oswald"/>
                <a:ea typeface="Oswald"/>
                <a:cs typeface="Oswald"/>
                <a:sym typeface="Oswald"/>
              </a:rPr>
              <a:t>routerLink</a:t>
            </a:r>
            <a:r>
              <a:rPr lang="en">
                <a:latin typeface="Oswald"/>
                <a:ea typeface="Oswald"/>
                <a:cs typeface="Oswald"/>
                <a:sym typeface="Oswald"/>
              </a:rPr>
              <a:t>, we might want to route in code in some cases, </a:t>
            </a:r>
            <a:br>
              <a:rPr lang="en">
                <a:latin typeface="Oswald"/>
                <a:ea typeface="Oswald"/>
                <a:cs typeface="Oswald"/>
                <a:sym typeface="Oswald"/>
              </a:rPr>
            </a:br>
            <a:r>
              <a:rPr lang="en">
                <a:latin typeface="Oswald"/>
                <a:ea typeface="Oswald"/>
                <a:cs typeface="Oswald"/>
                <a:sym typeface="Oswald"/>
              </a:rPr>
              <a:t>(</a:t>
            </a:r>
            <a:r>
              <a:rPr lang="en" sz="1200">
                <a:latin typeface="Oswald"/>
                <a:ea typeface="Oswald"/>
                <a:cs typeface="Oswald"/>
                <a:sym typeface="Oswald"/>
              </a:rPr>
              <a:t>ie. Save button &gt;&gt; execute save and redirect</a:t>
            </a:r>
            <a:r>
              <a:rPr lang="en">
                <a:latin typeface="Oswald"/>
                <a:ea typeface="Oswald"/>
                <a:cs typeface="Oswald"/>
                <a:sym typeface="Oswald"/>
              </a:rPr>
              <a:t>)</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need to import the </a:t>
            </a:r>
            <a:r>
              <a:rPr lang="en">
                <a:solidFill>
                  <a:srgbClr val="6AA84F"/>
                </a:solidFill>
                <a:latin typeface="Oswald"/>
                <a:ea typeface="Oswald"/>
                <a:cs typeface="Oswald"/>
                <a:sym typeface="Oswald"/>
              </a:rPr>
              <a:t>Router Service</a:t>
            </a:r>
            <a:r>
              <a:rPr lang="en">
                <a:solidFill>
                  <a:schemeClr val="lt2"/>
                </a:solidFill>
                <a:latin typeface="Oswald"/>
                <a:ea typeface="Oswald"/>
                <a:cs typeface="Oswald"/>
                <a:sym typeface="Oswald"/>
              </a:rPr>
              <a:t> </a:t>
            </a:r>
            <a:r>
              <a:rPr lang="en">
                <a:latin typeface="Oswald"/>
                <a:ea typeface="Oswald"/>
                <a:cs typeface="Oswald"/>
                <a:sym typeface="Oswald"/>
              </a:rPr>
              <a:t>and define it as a dependency by injecting it in Constructor</a:t>
            </a:r>
            <a:br>
              <a:rPr lang="en">
                <a:latin typeface="Oswald"/>
                <a:ea typeface="Oswald"/>
                <a:cs typeface="Oswald"/>
                <a:sym typeface="Oswald"/>
              </a:rPr>
            </a:b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use the </a:t>
            </a:r>
            <a:r>
              <a:rPr lang="en">
                <a:solidFill>
                  <a:srgbClr val="6AA84F"/>
                </a:solidFill>
                <a:latin typeface="Oswald"/>
                <a:ea typeface="Oswald"/>
                <a:cs typeface="Oswald"/>
                <a:sym typeface="Oswald"/>
              </a:rPr>
              <a:t>router navigate</a:t>
            </a:r>
            <a:r>
              <a:rPr lang="en">
                <a:latin typeface="Oswald"/>
                <a:ea typeface="Oswald"/>
                <a:cs typeface="Oswald"/>
                <a:sym typeface="Oswald"/>
              </a:rPr>
              <a:t> or</a:t>
            </a:r>
            <a:r>
              <a:rPr lang="en">
                <a:solidFill>
                  <a:srgbClr val="6AA84F"/>
                </a:solidFill>
                <a:latin typeface="Oswald"/>
                <a:ea typeface="Oswald"/>
                <a:cs typeface="Oswald"/>
                <a:sym typeface="Oswald"/>
              </a:rPr>
              <a:t> navigateByUrl </a:t>
            </a:r>
            <a:r>
              <a:rPr lang="en">
                <a:latin typeface="Oswald"/>
                <a:ea typeface="Oswald"/>
                <a:cs typeface="Oswald"/>
                <a:sym typeface="Oswald"/>
              </a:rPr>
              <a:t>to route back to a configured route</a:t>
            </a:r>
            <a:endParaRPr>
              <a:latin typeface="Oswald"/>
              <a:ea typeface="Oswald"/>
              <a:cs typeface="Oswald"/>
              <a:sym typeface="Oswald"/>
            </a:endParaRPr>
          </a:p>
        </p:txBody>
      </p:sp>
      <p:pic>
        <p:nvPicPr>
          <p:cNvPr id="265" name="Google Shape;265;p18"/>
          <p:cNvPicPr preferRelativeResize="0"/>
          <p:nvPr/>
        </p:nvPicPr>
        <p:blipFill rotWithShape="1">
          <a:blip r:embed="rId3">
            <a:alphaModFix/>
          </a:blip>
          <a:srcRect b="0" l="0" r="0" t="0"/>
          <a:stretch/>
        </p:blipFill>
        <p:spPr>
          <a:xfrm>
            <a:off x="381000" y="1170125"/>
            <a:ext cx="3559975" cy="315042"/>
          </a:xfrm>
          <a:prstGeom prst="rect">
            <a:avLst/>
          </a:prstGeom>
          <a:noFill/>
          <a:ln>
            <a:noFill/>
          </a:ln>
        </p:spPr>
      </p:pic>
      <p:pic>
        <p:nvPicPr>
          <p:cNvPr id="266" name="Google Shape;266;p18"/>
          <p:cNvPicPr preferRelativeResize="0"/>
          <p:nvPr/>
        </p:nvPicPr>
        <p:blipFill rotWithShape="1">
          <a:blip r:embed="rId4">
            <a:alphaModFix/>
          </a:blip>
          <a:srcRect b="0" l="0" r="0" t="0"/>
          <a:stretch/>
        </p:blipFill>
        <p:spPr>
          <a:xfrm>
            <a:off x="381000" y="1720901"/>
            <a:ext cx="3559975" cy="752424"/>
          </a:xfrm>
          <a:prstGeom prst="rect">
            <a:avLst/>
          </a:prstGeom>
          <a:noFill/>
          <a:ln>
            <a:noFill/>
          </a:ln>
        </p:spPr>
      </p:pic>
      <p:pic>
        <p:nvPicPr>
          <p:cNvPr id="267" name="Google Shape;267;p18"/>
          <p:cNvPicPr preferRelativeResize="0"/>
          <p:nvPr/>
        </p:nvPicPr>
        <p:blipFill rotWithShape="1">
          <a:blip r:embed="rId5">
            <a:alphaModFix/>
          </a:blip>
          <a:srcRect b="0" l="0" r="0" t="0"/>
          <a:stretch/>
        </p:blipFill>
        <p:spPr>
          <a:xfrm>
            <a:off x="311700" y="2709050"/>
            <a:ext cx="3629275" cy="9045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g647e09328f_0_61"/>
          <p:cNvSpPr txBox="1"/>
          <p:nvPr/>
        </p:nvSpPr>
        <p:spPr>
          <a:xfrm>
            <a:off x="311700" y="1735175"/>
            <a:ext cx="8520600" cy="952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3600" u="none" cap="none" strike="noStrike">
                <a:solidFill>
                  <a:srgbClr val="FFFFFF"/>
                </a:solidFill>
                <a:latin typeface="Oswald"/>
                <a:ea typeface="Oswald"/>
                <a:cs typeface="Oswald"/>
                <a:sym typeface="Oswald"/>
              </a:rPr>
              <a:t>R</a:t>
            </a:r>
            <a:r>
              <a:rPr lang="en" sz="3600">
                <a:solidFill>
                  <a:srgbClr val="FFFFFF"/>
                </a:solidFill>
                <a:latin typeface="Oswald"/>
                <a:ea typeface="Oswald"/>
                <a:cs typeface="Oswald"/>
                <a:sym typeface="Oswald"/>
              </a:rPr>
              <a:t>eusable Components</a:t>
            </a:r>
            <a:endParaRPr b="0" i="0" sz="3600" u="none" cap="none" strike="noStrike">
              <a:solidFill>
                <a:srgbClr val="FFFFFF"/>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Router Guards</a:t>
            </a:r>
            <a:endParaRPr>
              <a:solidFill>
                <a:srgbClr val="93C47D"/>
              </a:solidFill>
            </a:endParaRPr>
          </a:p>
        </p:txBody>
      </p:sp>
      <p:sp>
        <p:nvSpPr>
          <p:cNvPr id="273" name="Google Shape;273;p19"/>
          <p:cNvSpPr txBox="1"/>
          <p:nvPr>
            <p:ph idx="1" type="body"/>
          </p:nvPr>
        </p:nvSpPr>
        <p:spPr>
          <a:xfrm>
            <a:off x="4095750" y="1152475"/>
            <a:ext cx="47364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In traditional server side applications, we would check permissions on the server and </a:t>
            </a:r>
            <a:r>
              <a:rPr lang="en">
                <a:solidFill>
                  <a:srgbClr val="E06666"/>
                </a:solidFill>
                <a:latin typeface="Oswald"/>
                <a:ea typeface="Oswald"/>
                <a:cs typeface="Oswald"/>
                <a:sym typeface="Oswald"/>
              </a:rPr>
              <a:t>return 403 error page</a:t>
            </a:r>
            <a:r>
              <a:rPr lang="en">
                <a:latin typeface="Oswald"/>
                <a:ea typeface="Oswald"/>
                <a:cs typeface="Oswald"/>
                <a:sym typeface="Oswald"/>
              </a:rPr>
              <a:t> if user didn't have permissions.</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can do the same in client-side SPA with </a:t>
            </a:r>
            <a:r>
              <a:rPr lang="en">
                <a:solidFill>
                  <a:srgbClr val="6AA84F"/>
                </a:solidFill>
                <a:latin typeface="Oswald"/>
                <a:ea typeface="Oswald"/>
                <a:cs typeface="Oswald"/>
                <a:sym typeface="Oswald"/>
              </a:rPr>
              <a:t>router guards</a:t>
            </a:r>
            <a:r>
              <a:rPr lang="en">
                <a:latin typeface="Oswald"/>
                <a:ea typeface="Oswald"/>
                <a:cs typeface="Oswald"/>
                <a:sym typeface="Oswald"/>
              </a:rPr>
              <a:t>.</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With Router Guards we can prevent users from accessing areas they are not allowed access to</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p>
        </p:txBody>
      </p:sp>
      <p:pic>
        <p:nvPicPr>
          <p:cNvPr id="274" name="Google Shape;274;p19"/>
          <p:cNvPicPr preferRelativeResize="0"/>
          <p:nvPr/>
        </p:nvPicPr>
        <p:blipFill rotWithShape="1">
          <a:blip r:embed="rId3">
            <a:alphaModFix/>
          </a:blip>
          <a:srcRect b="0" l="0" r="0" t="0"/>
          <a:stretch/>
        </p:blipFill>
        <p:spPr>
          <a:xfrm>
            <a:off x="154800" y="1204925"/>
            <a:ext cx="3877425" cy="1081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311700" y="40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93C47D"/>
                </a:solidFill>
              </a:rPr>
              <a:t>Router Guard Types</a:t>
            </a:r>
            <a:endParaRPr>
              <a:solidFill>
                <a:srgbClr val="93C47D"/>
              </a:solidFill>
            </a:endParaRPr>
          </a:p>
        </p:txBody>
      </p:sp>
      <p:sp>
        <p:nvSpPr>
          <p:cNvPr id="280" name="Google Shape;280;p20"/>
          <p:cNvSpPr txBox="1"/>
          <p:nvPr>
            <p:ph idx="1" type="body"/>
          </p:nvPr>
        </p:nvSpPr>
        <p:spPr>
          <a:xfrm>
            <a:off x="4274350" y="1152475"/>
            <a:ext cx="4557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AA84F"/>
              </a:buClr>
              <a:buSzPts val="1800"/>
              <a:buFont typeface="Oswald"/>
              <a:buChar char="●"/>
            </a:pPr>
            <a:r>
              <a:rPr lang="en">
                <a:solidFill>
                  <a:srgbClr val="6AA84F"/>
                </a:solidFill>
                <a:latin typeface="Oswald"/>
                <a:ea typeface="Oswald"/>
                <a:cs typeface="Oswald"/>
                <a:sym typeface="Oswald"/>
              </a:rPr>
              <a:t>CanActivate</a:t>
            </a:r>
            <a:endParaRPr>
              <a:solidFill>
                <a:srgbClr val="6AA84F"/>
              </a:solidFill>
              <a:latin typeface="Oswald"/>
              <a:ea typeface="Oswald"/>
              <a:cs typeface="Oswald"/>
              <a:sym typeface="Oswald"/>
            </a:endParaRPr>
          </a:p>
          <a:p>
            <a:pPr indent="-342900" lvl="0" marL="914400" rtl="0" algn="l">
              <a:lnSpc>
                <a:spcPct val="115000"/>
              </a:lnSpc>
              <a:spcBef>
                <a:spcPts val="0"/>
              </a:spcBef>
              <a:spcAft>
                <a:spcPts val="0"/>
              </a:spcAft>
              <a:buSzPts val="1800"/>
              <a:buFont typeface="Oswald"/>
              <a:buChar char="❏"/>
            </a:pPr>
            <a:r>
              <a:rPr lang="en">
                <a:latin typeface="Oswald"/>
                <a:ea typeface="Oswald"/>
                <a:cs typeface="Oswald"/>
                <a:sym typeface="Oswald"/>
              </a:rPr>
              <a:t> Guard navigation to a route</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Clr>
                <a:srgbClr val="6AA84F"/>
              </a:buClr>
              <a:buSzPts val="1800"/>
              <a:buFont typeface="Oswald"/>
              <a:buChar char="●"/>
            </a:pPr>
            <a:r>
              <a:rPr lang="en">
                <a:solidFill>
                  <a:srgbClr val="6AA84F"/>
                </a:solidFill>
                <a:latin typeface="Oswald"/>
                <a:ea typeface="Oswald"/>
                <a:cs typeface="Oswald"/>
                <a:sym typeface="Oswald"/>
              </a:rPr>
              <a:t>CanDeactivate</a:t>
            </a:r>
            <a:endParaRPr>
              <a:solidFill>
                <a:srgbClr val="6AA84F"/>
              </a:solidFill>
              <a:latin typeface="Oswald"/>
              <a:ea typeface="Oswald"/>
              <a:cs typeface="Oswald"/>
              <a:sym typeface="Oswald"/>
            </a:endParaRPr>
          </a:p>
          <a:p>
            <a:pPr indent="-342900" lvl="0" marL="914400" rtl="0" algn="l">
              <a:lnSpc>
                <a:spcPct val="115000"/>
              </a:lnSpc>
              <a:spcBef>
                <a:spcPts val="0"/>
              </a:spcBef>
              <a:spcAft>
                <a:spcPts val="0"/>
              </a:spcAft>
              <a:buSzPts val="1800"/>
              <a:buFont typeface="Oswald"/>
              <a:buChar char="❏"/>
            </a:pPr>
            <a:r>
              <a:rPr lang="en">
                <a:latin typeface="Oswald"/>
                <a:ea typeface="Oswald"/>
                <a:cs typeface="Oswald"/>
                <a:sym typeface="Oswald"/>
              </a:rPr>
              <a:t> Guard navigation from a route</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Clr>
                <a:srgbClr val="6AA84F"/>
              </a:buClr>
              <a:buSzPts val="1800"/>
              <a:buFont typeface="Oswald"/>
              <a:buChar char="●"/>
            </a:pPr>
            <a:r>
              <a:rPr lang="en">
                <a:solidFill>
                  <a:srgbClr val="6AA84F"/>
                </a:solidFill>
                <a:latin typeface="Oswald"/>
                <a:ea typeface="Oswald"/>
                <a:cs typeface="Oswald"/>
                <a:sym typeface="Oswald"/>
              </a:rPr>
              <a:t>Resolve</a:t>
            </a:r>
            <a:endParaRPr>
              <a:solidFill>
                <a:srgbClr val="6AA84F"/>
              </a:solidFill>
              <a:latin typeface="Oswald"/>
              <a:ea typeface="Oswald"/>
              <a:cs typeface="Oswald"/>
              <a:sym typeface="Oswald"/>
            </a:endParaRPr>
          </a:p>
          <a:p>
            <a:pPr indent="-342900" lvl="0" marL="914400" rtl="0" algn="l">
              <a:lnSpc>
                <a:spcPct val="115000"/>
              </a:lnSpc>
              <a:spcBef>
                <a:spcPts val="0"/>
              </a:spcBef>
              <a:spcAft>
                <a:spcPts val="0"/>
              </a:spcAft>
              <a:buSzPts val="1800"/>
              <a:buFont typeface="Oswald"/>
              <a:buChar char="❏"/>
            </a:pPr>
            <a:r>
              <a:rPr lang="en">
                <a:latin typeface="Oswald"/>
                <a:ea typeface="Oswald"/>
                <a:cs typeface="Oswald"/>
                <a:sym typeface="Oswald"/>
              </a:rPr>
              <a:t>Pre-fetch data before activating a route</a:t>
            </a:r>
            <a:endParaRPr>
              <a:latin typeface="Oswald"/>
              <a:ea typeface="Oswald"/>
              <a:cs typeface="Oswald"/>
              <a:sym typeface="Oswald"/>
            </a:endParaRPr>
          </a:p>
          <a:p>
            <a:pPr indent="0" lvl="0" marL="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Some other routes..CanLoad, CanActivateChild</a:t>
            </a:r>
            <a:endParaRPr>
              <a:latin typeface="Oswald"/>
              <a:ea typeface="Oswald"/>
              <a:cs typeface="Oswald"/>
              <a:sym typeface="Oswald"/>
            </a:endParaRPr>
          </a:p>
        </p:txBody>
      </p:sp>
      <p:pic>
        <p:nvPicPr>
          <p:cNvPr id="281" name="Google Shape;281;p20"/>
          <p:cNvPicPr preferRelativeResize="0"/>
          <p:nvPr/>
        </p:nvPicPr>
        <p:blipFill rotWithShape="1">
          <a:blip r:embed="rId3">
            <a:alphaModFix/>
          </a:blip>
          <a:srcRect b="0" l="0" r="0" t="0"/>
          <a:stretch/>
        </p:blipFill>
        <p:spPr>
          <a:xfrm>
            <a:off x="152400" y="1170125"/>
            <a:ext cx="3969550" cy="21941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Creating an </a:t>
            </a:r>
            <a:r>
              <a:rPr lang="en">
                <a:solidFill>
                  <a:srgbClr val="93C47D"/>
                </a:solidFill>
              </a:rPr>
              <a:t>Router Guard</a:t>
            </a:r>
            <a:endParaRPr>
              <a:solidFill>
                <a:srgbClr val="93C47D"/>
              </a:solidFill>
            </a:endParaRPr>
          </a:p>
        </p:txBody>
      </p:sp>
      <p:sp>
        <p:nvSpPr>
          <p:cNvPr id="287" name="Google Shape;287;p21"/>
          <p:cNvSpPr txBox="1"/>
          <p:nvPr>
            <p:ph idx="1" type="body"/>
          </p:nvPr>
        </p:nvSpPr>
        <p:spPr>
          <a:xfrm>
            <a:off x="4048125" y="1152475"/>
            <a:ext cx="4784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Guards are implemented as services that need to be provided so we typically create them as </a:t>
            </a:r>
            <a:r>
              <a:rPr lang="en">
                <a:solidFill>
                  <a:srgbClr val="6AA84F"/>
                </a:solidFill>
                <a:latin typeface="Oswald"/>
                <a:ea typeface="Oswald"/>
                <a:cs typeface="Oswald"/>
                <a:sym typeface="Oswald"/>
              </a:rPr>
              <a:t>@Injectable</a:t>
            </a:r>
            <a:r>
              <a:rPr lang="en">
                <a:latin typeface="Oswald"/>
                <a:ea typeface="Oswald"/>
                <a:cs typeface="Oswald"/>
                <a:sym typeface="Oswald"/>
              </a:rPr>
              <a:t> classes.</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Guards return either true if the user can access a route or false if they can’t.</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Char char="●"/>
            </a:pPr>
            <a:r>
              <a:rPr lang="en">
                <a:latin typeface="Oswald"/>
                <a:ea typeface="Oswald"/>
                <a:cs typeface="Oswald"/>
                <a:sym typeface="Oswald"/>
              </a:rPr>
              <a:t>They can also return an Observable or Promise that later on resolves later. Angular will keep the user waiting until the guard returns true or </a:t>
            </a:r>
            <a:r>
              <a:rPr lang="en"/>
              <a:t>false.</a:t>
            </a:r>
            <a:endParaRPr/>
          </a:p>
          <a:p>
            <a:pPr indent="0" lvl="0" marL="457200" rtl="0" algn="l">
              <a:lnSpc>
                <a:spcPct val="115000"/>
              </a:lnSpc>
              <a:spcBef>
                <a:spcPts val="0"/>
              </a:spcBef>
              <a:spcAft>
                <a:spcPts val="0"/>
              </a:spcAft>
              <a:buSzPts val="1800"/>
              <a:buNone/>
            </a:pPr>
            <a:r>
              <a:t/>
            </a:r>
            <a:endParaRPr/>
          </a:p>
        </p:txBody>
      </p:sp>
      <p:pic>
        <p:nvPicPr>
          <p:cNvPr id="288" name="Google Shape;288;p21"/>
          <p:cNvPicPr preferRelativeResize="0"/>
          <p:nvPr/>
        </p:nvPicPr>
        <p:blipFill rotWithShape="1">
          <a:blip r:embed="rId3">
            <a:alphaModFix/>
          </a:blip>
          <a:srcRect b="0" l="0" r="0" t="0"/>
          <a:stretch/>
        </p:blipFill>
        <p:spPr>
          <a:xfrm>
            <a:off x="228600" y="1246325"/>
            <a:ext cx="3657600" cy="990600"/>
          </a:xfrm>
          <a:prstGeom prst="rect">
            <a:avLst/>
          </a:prstGeom>
          <a:noFill/>
          <a:ln>
            <a:noFill/>
          </a:ln>
        </p:spPr>
      </p:pic>
      <p:pic>
        <p:nvPicPr>
          <p:cNvPr id="289" name="Google Shape;289;p21"/>
          <p:cNvPicPr preferRelativeResize="0"/>
          <p:nvPr/>
        </p:nvPicPr>
        <p:blipFill rotWithShape="1">
          <a:blip r:embed="rId4">
            <a:alphaModFix/>
          </a:blip>
          <a:srcRect b="0" l="0" r="0" t="0"/>
          <a:stretch/>
        </p:blipFill>
        <p:spPr>
          <a:xfrm>
            <a:off x="228600" y="2415925"/>
            <a:ext cx="3657600" cy="869130"/>
          </a:xfrm>
          <a:prstGeom prst="rect">
            <a:avLst/>
          </a:prstGeom>
          <a:noFill/>
          <a:ln>
            <a:noFill/>
          </a:ln>
        </p:spPr>
      </p:pic>
      <p:pic>
        <p:nvPicPr>
          <p:cNvPr id="290" name="Google Shape;290;p21"/>
          <p:cNvPicPr preferRelativeResize="0"/>
          <p:nvPr/>
        </p:nvPicPr>
        <p:blipFill rotWithShape="1">
          <a:blip r:embed="rId5">
            <a:alphaModFix/>
          </a:blip>
          <a:srcRect b="0" l="0" r="0" t="0"/>
          <a:stretch/>
        </p:blipFill>
        <p:spPr>
          <a:xfrm>
            <a:off x="228600" y="3435398"/>
            <a:ext cx="3657600" cy="1554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g647e09328f_0_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Reusable Components</a:t>
            </a:r>
            <a:endParaRPr/>
          </a:p>
        </p:txBody>
      </p:sp>
      <p:sp>
        <p:nvSpPr>
          <p:cNvPr id="78" name="Google Shape;78;g647e09328f_0_65"/>
          <p:cNvSpPr txBox="1"/>
          <p:nvPr>
            <p:ph idx="1" type="body"/>
          </p:nvPr>
        </p:nvSpPr>
        <p:spPr>
          <a:xfrm>
            <a:off x="4102400" y="1152475"/>
            <a:ext cx="4729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latin typeface="Oswald"/>
                <a:ea typeface="Oswald"/>
                <a:cs typeface="Oswald"/>
                <a:sym typeface="Oswald"/>
              </a:rPr>
              <a:t>Components are the basis of modern SPAs (Angular, Vue, React).  They are the simplest building blocks of SP applications.</a:t>
            </a:r>
            <a:br>
              <a:rPr lang="en">
                <a:latin typeface="Oswald"/>
                <a:ea typeface="Oswald"/>
                <a:cs typeface="Oswald"/>
                <a:sym typeface="Oswald"/>
              </a:rPr>
            </a:b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A SPA app is a tree of components, it starts with the root component, going up spreading into multiple branches. </a:t>
            </a:r>
            <a:br>
              <a:rPr lang="en">
                <a:latin typeface="Oswald"/>
                <a:ea typeface="Oswald"/>
                <a:cs typeface="Oswald"/>
                <a:sym typeface="Oswald"/>
              </a:rPr>
            </a:b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The Components are composable, they build up an app by stacking the components on each other like LEGO blocks.</a:t>
            </a:r>
            <a:endParaRPr>
              <a:latin typeface="Oswald"/>
              <a:ea typeface="Oswald"/>
              <a:cs typeface="Oswald"/>
              <a:sym typeface="Oswald"/>
            </a:endParaRPr>
          </a:p>
        </p:txBody>
      </p:sp>
      <p:pic>
        <p:nvPicPr>
          <p:cNvPr id="79" name="Google Shape;79;g647e09328f_0_65"/>
          <p:cNvPicPr preferRelativeResize="0"/>
          <p:nvPr/>
        </p:nvPicPr>
        <p:blipFill>
          <a:blip r:embed="rId3">
            <a:alphaModFix/>
          </a:blip>
          <a:stretch>
            <a:fillRect/>
          </a:stretch>
        </p:blipFill>
        <p:spPr>
          <a:xfrm>
            <a:off x="152400" y="1170125"/>
            <a:ext cx="3797600" cy="2217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g647e09328f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Nested Components</a:t>
            </a:r>
            <a:endParaRPr/>
          </a:p>
        </p:txBody>
      </p:sp>
      <p:sp>
        <p:nvSpPr>
          <p:cNvPr id="85" name="Google Shape;85;g647e09328f_0_0"/>
          <p:cNvSpPr txBox="1"/>
          <p:nvPr>
            <p:ph idx="1" type="body"/>
          </p:nvPr>
        </p:nvSpPr>
        <p:spPr>
          <a:xfrm>
            <a:off x="3964775" y="1152475"/>
            <a:ext cx="48675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swald"/>
              <a:buChar char="●"/>
            </a:pPr>
            <a:r>
              <a:rPr lang="en">
                <a:latin typeface="Oswald"/>
                <a:ea typeface="Oswald"/>
                <a:cs typeface="Oswald"/>
                <a:sym typeface="Oswald"/>
              </a:rPr>
              <a:t>We can add a nested component by using a component as a directive within</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rPr lang="en">
                <a:latin typeface="Oswald"/>
                <a:ea typeface="Oswald"/>
                <a:cs typeface="Oswald"/>
                <a:sym typeface="Oswald"/>
              </a:rPr>
              <a:t>another component (Parent)</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342900" lvl="0" marL="457200" rtl="0" algn="l">
              <a:lnSpc>
                <a:spcPct val="115000"/>
              </a:lnSpc>
              <a:spcBef>
                <a:spcPts val="0"/>
              </a:spcBef>
              <a:spcAft>
                <a:spcPts val="0"/>
              </a:spcAft>
              <a:buSzPts val="1800"/>
              <a:buFont typeface="Oswald"/>
              <a:buChar char="●"/>
            </a:pPr>
            <a:r>
              <a:rPr lang="en">
                <a:solidFill>
                  <a:srgbClr val="93C47D"/>
                </a:solidFill>
                <a:latin typeface="Oswald"/>
                <a:ea typeface="Oswald"/>
                <a:cs typeface="Oswald"/>
                <a:sym typeface="Oswald"/>
              </a:rPr>
              <a:t>@Input()</a:t>
            </a:r>
            <a:r>
              <a:rPr lang="en">
                <a:latin typeface="Oswald"/>
                <a:ea typeface="Oswald"/>
                <a:cs typeface="Oswald"/>
                <a:sym typeface="Oswald"/>
              </a:rPr>
              <a:t> and </a:t>
            </a:r>
            <a:r>
              <a:rPr lang="en">
                <a:solidFill>
                  <a:srgbClr val="93C47D"/>
                </a:solidFill>
                <a:latin typeface="Oswald"/>
                <a:ea typeface="Oswald"/>
                <a:cs typeface="Oswald"/>
                <a:sym typeface="Oswald"/>
              </a:rPr>
              <a:t>@Output() </a:t>
            </a:r>
            <a:r>
              <a:rPr lang="en">
                <a:latin typeface="Oswald"/>
                <a:ea typeface="Oswald"/>
                <a:cs typeface="Oswald"/>
                <a:sym typeface="Oswald"/>
              </a:rPr>
              <a:t>act as the API, or application programming interface, of the child component in that they allow the child to communicate with the parent.</a:t>
            </a:r>
            <a:endParaRPr>
              <a:latin typeface="Oswald"/>
              <a:ea typeface="Oswald"/>
              <a:cs typeface="Oswald"/>
              <a:sym typeface="Oswald"/>
            </a:endParaRPr>
          </a:p>
          <a:p>
            <a:pPr indent="0" lvl="0" marL="457200" rtl="0" algn="l">
              <a:lnSpc>
                <a:spcPct val="115000"/>
              </a:lnSpc>
              <a:spcBef>
                <a:spcPts val="0"/>
              </a:spcBef>
              <a:spcAft>
                <a:spcPts val="0"/>
              </a:spcAft>
              <a:buSzPts val="1800"/>
              <a:buNone/>
            </a:pPr>
            <a:r>
              <a:t/>
            </a:r>
            <a:endParaRPr>
              <a:latin typeface="Oswald"/>
              <a:ea typeface="Oswald"/>
              <a:cs typeface="Oswald"/>
              <a:sym typeface="Oswald"/>
            </a:endParaRPr>
          </a:p>
          <a:p>
            <a:pPr indent="0" lvl="0" marL="0" rtl="0" algn="l">
              <a:lnSpc>
                <a:spcPct val="115000"/>
              </a:lnSpc>
              <a:spcBef>
                <a:spcPts val="0"/>
              </a:spcBef>
              <a:spcAft>
                <a:spcPts val="0"/>
              </a:spcAft>
              <a:buSzPts val="1800"/>
              <a:buNone/>
            </a:pPr>
            <a:r>
              <a:t/>
            </a:r>
            <a:endParaRPr/>
          </a:p>
        </p:txBody>
      </p:sp>
      <p:pic>
        <p:nvPicPr>
          <p:cNvPr id="86" name="Google Shape;86;g647e09328f_0_0"/>
          <p:cNvPicPr preferRelativeResize="0"/>
          <p:nvPr/>
        </p:nvPicPr>
        <p:blipFill rotWithShape="1">
          <a:blip r:embed="rId3">
            <a:alphaModFix/>
          </a:blip>
          <a:srcRect b="0" l="0" r="0" t="0"/>
          <a:stretch/>
        </p:blipFill>
        <p:spPr>
          <a:xfrm>
            <a:off x="152400" y="1170125"/>
            <a:ext cx="3680026" cy="2782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g647e09328f_0_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@Input</a:t>
            </a:r>
            <a:r>
              <a:rPr lang="en"/>
              <a:t> Decorator</a:t>
            </a:r>
            <a:endParaRPr/>
          </a:p>
        </p:txBody>
      </p:sp>
      <p:sp>
        <p:nvSpPr>
          <p:cNvPr id="92" name="Google Shape;92;g647e09328f_0_77"/>
          <p:cNvSpPr txBox="1"/>
          <p:nvPr>
            <p:ph idx="1" type="body"/>
          </p:nvPr>
        </p:nvSpPr>
        <p:spPr>
          <a:xfrm>
            <a:off x="5453350" y="1102900"/>
            <a:ext cx="351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solidFill>
                  <a:srgbClr val="93C47D"/>
                </a:solidFill>
                <a:latin typeface="Oswald"/>
                <a:ea typeface="Oswald"/>
                <a:cs typeface="Oswald"/>
                <a:sym typeface="Oswald"/>
              </a:rPr>
              <a:t>@Input</a:t>
            </a:r>
            <a:r>
              <a:rPr lang="en">
                <a:latin typeface="Oswald"/>
                <a:ea typeface="Oswald"/>
                <a:cs typeface="Oswald"/>
                <a:sym typeface="Oswald"/>
              </a:rPr>
              <a:t> decorator allows data to flow from parent component to child</a:t>
            </a:r>
            <a:br>
              <a:rPr lang="en">
                <a:latin typeface="Oswald"/>
                <a:ea typeface="Oswald"/>
                <a:cs typeface="Oswald"/>
                <a:sym typeface="Oswald"/>
              </a:rPr>
            </a:b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 An </a:t>
            </a:r>
            <a:r>
              <a:rPr lang="en">
                <a:solidFill>
                  <a:srgbClr val="93C47D"/>
                </a:solidFill>
                <a:latin typeface="Oswald"/>
                <a:ea typeface="Oswald"/>
                <a:cs typeface="Oswald"/>
                <a:sym typeface="Oswald"/>
              </a:rPr>
              <a:t>@Input()</a:t>
            </a:r>
            <a:r>
              <a:rPr lang="en">
                <a:latin typeface="Oswald"/>
                <a:ea typeface="Oswald"/>
                <a:cs typeface="Oswald"/>
                <a:sym typeface="Oswald"/>
              </a:rPr>
              <a:t> property is writable and it’s property name can be Aliased</a:t>
            </a:r>
            <a:endParaRPr>
              <a:latin typeface="Oswald"/>
              <a:ea typeface="Oswald"/>
              <a:cs typeface="Oswald"/>
              <a:sym typeface="Oswald"/>
            </a:endParaRPr>
          </a:p>
        </p:txBody>
      </p:sp>
      <p:pic>
        <p:nvPicPr>
          <p:cNvPr id="93" name="Google Shape;93;g647e09328f_0_77"/>
          <p:cNvPicPr preferRelativeResize="0"/>
          <p:nvPr/>
        </p:nvPicPr>
        <p:blipFill>
          <a:blip r:embed="rId3">
            <a:alphaModFix/>
          </a:blip>
          <a:stretch>
            <a:fillRect/>
          </a:stretch>
        </p:blipFill>
        <p:spPr>
          <a:xfrm>
            <a:off x="152400" y="1474925"/>
            <a:ext cx="5400100" cy="3510550"/>
          </a:xfrm>
          <a:prstGeom prst="rect">
            <a:avLst/>
          </a:prstGeom>
          <a:noFill/>
          <a:ln>
            <a:noFill/>
          </a:ln>
        </p:spPr>
      </p:pic>
      <p:pic>
        <p:nvPicPr>
          <p:cNvPr id="94" name="Google Shape;94;g647e09328f_0_77"/>
          <p:cNvPicPr preferRelativeResize="0"/>
          <p:nvPr/>
        </p:nvPicPr>
        <p:blipFill>
          <a:blip r:embed="rId4">
            <a:alphaModFix/>
          </a:blip>
          <a:stretch>
            <a:fillRect/>
          </a:stretch>
        </p:blipFill>
        <p:spPr>
          <a:xfrm>
            <a:off x="152400" y="1102900"/>
            <a:ext cx="5300950" cy="2874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647e09328f_0_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@Output</a:t>
            </a:r>
            <a:r>
              <a:rPr lang="en"/>
              <a:t> Decorator</a:t>
            </a:r>
            <a:endParaRPr/>
          </a:p>
        </p:txBody>
      </p:sp>
      <p:sp>
        <p:nvSpPr>
          <p:cNvPr id="100" name="Google Shape;100;g647e09328f_0_85"/>
          <p:cNvSpPr txBox="1"/>
          <p:nvPr>
            <p:ph idx="1" type="body"/>
          </p:nvPr>
        </p:nvSpPr>
        <p:spPr>
          <a:xfrm>
            <a:off x="5317025" y="1152475"/>
            <a:ext cx="351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solidFill>
                  <a:srgbClr val="93C47D"/>
                </a:solidFill>
                <a:latin typeface="Oswald"/>
                <a:ea typeface="Oswald"/>
                <a:cs typeface="Oswald"/>
                <a:sym typeface="Oswald"/>
              </a:rPr>
              <a:t> @Output() </a:t>
            </a:r>
            <a:r>
              <a:rPr lang="en">
                <a:solidFill>
                  <a:srgbClr val="CCCCCC"/>
                </a:solidFill>
                <a:latin typeface="Oswald"/>
                <a:ea typeface="Oswald"/>
                <a:cs typeface="Oswald"/>
                <a:sym typeface="Oswald"/>
              </a:rPr>
              <a:t>property is observable.</a:t>
            </a:r>
            <a:br>
              <a:rPr lang="en">
                <a:solidFill>
                  <a:srgbClr val="93C47D"/>
                </a:solidFill>
                <a:latin typeface="Oswald"/>
                <a:ea typeface="Oswald"/>
                <a:cs typeface="Oswald"/>
                <a:sym typeface="Oswald"/>
              </a:rPr>
            </a:br>
            <a:endParaRPr>
              <a:solidFill>
                <a:srgbClr val="93C47D"/>
              </a:solidFill>
              <a:latin typeface="Oswald"/>
              <a:ea typeface="Oswald"/>
              <a:cs typeface="Oswald"/>
              <a:sym typeface="Oswald"/>
            </a:endParaRPr>
          </a:p>
          <a:p>
            <a:pPr indent="-342900" lvl="0" marL="457200" rtl="0" algn="l">
              <a:spcBef>
                <a:spcPts val="0"/>
              </a:spcBef>
              <a:spcAft>
                <a:spcPts val="0"/>
              </a:spcAft>
              <a:buSzPts val="1800"/>
              <a:buFont typeface="Oswald"/>
              <a:buChar char="●"/>
            </a:pPr>
            <a:r>
              <a:rPr lang="en">
                <a:solidFill>
                  <a:srgbClr val="93C47D"/>
                </a:solidFill>
                <a:latin typeface="Oswald"/>
                <a:ea typeface="Oswald"/>
                <a:cs typeface="Oswald"/>
                <a:sym typeface="Oswald"/>
              </a:rPr>
              <a:t>@Output </a:t>
            </a:r>
            <a:r>
              <a:rPr lang="en">
                <a:latin typeface="Oswald"/>
                <a:ea typeface="Oswald"/>
                <a:cs typeface="Oswald"/>
                <a:sym typeface="Oswald"/>
              </a:rPr>
              <a:t>decorator exposed an </a:t>
            </a:r>
            <a:r>
              <a:rPr lang="en">
                <a:solidFill>
                  <a:srgbClr val="93C47D"/>
                </a:solidFill>
                <a:latin typeface="Oswald"/>
                <a:ea typeface="Oswald"/>
                <a:cs typeface="Oswald"/>
                <a:sym typeface="Oswald"/>
              </a:rPr>
              <a:t>EventEmitter </a:t>
            </a:r>
            <a:r>
              <a:rPr lang="en">
                <a:latin typeface="Oswald"/>
                <a:ea typeface="Oswald"/>
                <a:cs typeface="Oswald"/>
                <a:sym typeface="Oswald"/>
              </a:rPr>
              <a:t>property that </a:t>
            </a:r>
            <a:r>
              <a:rPr lang="en">
                <a:solidFill>
                  <a:srgbClr val="93C47D"/>
                </a:solidFill>
                <a:latin typeface="Oswald"/>
                <a:ea typeface="Oswald"/>
                <a:cs typeface="Oswald"/>
                <a:sym typeface="Oswald"/>
              </a:rPr>
              <a:t>emits</a:t>
            </a:r>
            <a:r>
              <a:rPr lang="en">
                <a:latin typeface="Oswald"/>
                <a:ea typeface="Oswald"/>
                <a:cs typeface="Oswald"/>
                <a:sym typeface="Oswald"/>
              </a:rPr>
              <a:t> events to parent component</a:t>
            </a:r>
            <a:endParaRPr>
              <a:latin typeface="Oswald"/>
              <a:ea typeface="Oswald"/>
              <a:cs typeface="Oswald"/>
              <a:sym typeface="Oswald"/>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latin typeface="Oswald"/>
              <a:ea typeface="Oswald"/>
              <a:cs typeface="Oswald"/>
              <a:sym typeface="Oswald"/>
            </a:endParaRPr>
          </a:p>
        </p:txBody>
      </p:sp>
      <p:pic>
        <p:nvPicPr>
          <p:cNvPr id="101" name="Google Shape;101;g647e09328f_0_85"/>
          <p:cNvPicPr preferRelativeResize="0"/>
          <p:nvPr/>
        </p:nvPicPr>
        <p:blipFill>
          <a:blip r:embed="rId3">
            <a:alphaModFix/>
          </a:blip>
          <a:stretch>
            <a:fillRect/>
          </a:stretch>
        </p:blipFill>
        <p:spPr>
          <a:xfrm>
            <a:off x="152400" y="1474925"/>
            <a:ext cx="5012225" cy="3595926"/>
          </a:xfrm>
          <a:prstGeom prst="rect">
            <a:avLst/>
          </a:prstGeom>
          <a:noFill/>
          <a:ln>
            <a:noFill/>
          </a:ln>
        </p:spPr>
      </p:pic>
      <p:pic>
        <p:nvPicPr>
          <p:cNvPr id="102" name="Google Shape;102;g647e09328f_0_85"/>
          <p:cNvPicPr preferRelativeResize="0"/>
          <p:nvPr/>
        </p:nvPicPr>
        <p:blipFill>
          <a:blip r:embed="rId4">
            <a:alphaModFix/>
          </a:blip>
          <a:stretch>
            <a:fillRect/>
          </a:stretch>
        </p:blipFill>
        <p:spPr>
          <a:xfrm>
            <a:off x="152400" y="1093925"/>
            <a:ext cx="5350275" cy="23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647e09328f_0_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Shadow DOM</a:t>
            </a:r>
            <a:endParaRPr/>
          </a:p>
        </p:txBody>
      </p:sp>
      <p:sp>
        <p:nvSpPr>
          <p:cNvPr id="108" name="Google Shape;108;g647e09328f_0_99"/>
          <p:cNvSpPr txBox="1"/>
          <p:nvPr>
            <p:ph idx="1" type="body"/>
          </p:nvPr>
        </p:nvSpPr>
        <p:spPr>
          <a:xfrm>
            <a:off x="3611675" y="1152475"/>
            <a:ext cx="52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solidFill>
                  <a:srgbClr val="93C47D"/>
                </a:solidFill>
                <a:latin typeface="Oswald"/>
                <a:ea typeface="Oswald"/>
                <a:cs typeface="Oswald"/>
                <a:sym typeface="Oswald"/>
              </a:rPr>
              <a:t>Shadow DOM </a:t>
            </a:r>
            <a:r>
              <a:rPr lang="en">
                <a:latin typeface="Oswald"/>
                <a:ea typeface="Oswald"/>
                <a:cs typeface="Oswald"/>
                <a:sym typeface="Oswald"/>
              </a:rPr>
              <a:t>is a DOM feature that helps you build components. You can think of shadow DOM as a scoped subtree inside your element.</a:t>
            </a:r>
            <a:br>
              <a:rPr lang="en">
                <a:latin typeface="Oswald"/>
                <a:ea typeface="Oswald"/>
                <a:cs typeface="Oswald"/>
                <a:sym typeface="Oswald"/>
              </a:rPr>
            </a:b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Shadow DOM lets you place the children in a scoped subtree, so document-level CSS can't restyle the button by accident, for example. </a:t>
            </a:r>
            <a:r>
              <a:rPr lang="en">
                <a:solidFill>
                  <a:srgbClr val="93C47D"/>
                </a:solidFill>
                <a:latin typeface="Oswald"/>
                <a:ea typeface="Oswald"/>
                <a:cs typeface="Oswald"/>
                <a:sym typeface="Oswald"/>
              </a:rPr>
              <a:t>This subtree is called a shadow tree.</a:t>
            </a:r>
            <a:br>
              <a:rPr lang="en">
                <a:solidFill>
                  <a:srgbClr val="93C47D"/>
                </a:solidFill>
                <a:latin typeface="Oswald"/>
                <a:ea typeface="Oswald"/>
                <a:cs typeface="Oswald"/>
                <a:sym typeface="Oswald"/>
              </a:rPr>
            </a:br>
            <a:endParaRPr>
              <a:solidFill>
                <a:srgbClr val="93C47D"/>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There are many ways to ensure </a:t>
            </a:r>
            <a:r>
              <a:rPr lang="en">
                <a:solidFill>
                  <a:srgbClr val="93C47D"/>
                </a:solidFill>
                <a:latin typeface="Oswald"/>
                <a:ea typeface="Oswald"/>
                <a:cs typeface="Oswald"/>
                <a:sym typeface="Oswald"/>
              </a:rPr>
              <a:t>encapsulation</a:t>
            </a:r>
            <a:r>
              <a:rPr lang="en">
                <a:solidFill>
                  <a:srgbClr val="FFFFFF"/>
                </a:solidFill>
                <a:latin typeface="Oswald"/>
                <a:ea typeface="Oswald"/>
                <a:cs typeface="Oswald"/>
                <a:sym typeface="Oswald"/>
              </a:rPr>
              <a:t>, </a:t>
            </a:r>
            <a:r>
              <a:rPr lang="en">
                <a:solidFill>
                  <a:srgbClr val="B6D7A8"/>
                </a:solidFill>
                <a:latin typeface="Oswald"/>
                <a:ea typeface="Oswald"/>
                <a:cs typeface="Oswald"/>
                <a:sym typeface="Oswald"/>
              </a:rPr>
              <a:t>Iframes </a:t>
            </a:r>
            <a:r>
              <a:rPr lang="en">
                <a:solidFill>
                  <a:srgbClr val="FFFFFF"/>
                </a:solidFill>
                <a:latin typeface="Oswald"/>
                <a:ea typeface="Oswald"/>
                <a:cs typeface="Oswald"/>
                <a:sym typeface="Oswald"/>
              </a:rPr>
              <a:t>being the most popular. </a:t>
            </a:r>
            <a:r>
              <a:rPr lang="en">
                <a:solidFill>
                  <a:srgbClr val="B6D7A8"/>
                </a:solidFill>
                <a:latin typeface="Oswald"/>
                <a:ea typeface="Oswald"/>
                <a:cs typeface="Oswald"/>
                <a:sym typeface="Oswald"/>
              </a:rPr>
              <a:t>Shadow dom is a newer, crisper, and an easier way to achieve the same</a:t>
            </a:r>
            <a:r>
              <a:rPr lang="en">
                <a:solidFill>
                  <a:srgbClr val="FFFFFF"/>
                </a:solidFill>
                <a:latin typeface="Oswald"/>
                <a:ea typeface="Oswald"/>
                <a:cs typeface="Oswald"/>
                <a:sym typeface="Oswald"/>
              </a:rPr>
              <a:t>.</a:t>
            </a:r>
            <a:endParaRPr>
              <a:solidFill>
                <a:srgbClr val="FFFFFF"/>
              </a:solidFill>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p:txBody>
      </p:sp>
      <p:pic>
        <p:nvPicPr>
          <p:cNvPr id="109" name="Google Shape;109;g647e09328f_0_99"/>
          <p:cNvPicPr preferRelativeResize="0"/>
          <p:nvPr/>
        </p:nvPicPr>
        <p:blipFill>
          <a:blip r:embed="rId3">
            <a:alphaModFix/>
          </a:blip>
          <a:stretch>
            <a:fillRect/>
          </a:stretch>
        </p:blipFill>
        <p:spPr>
          <a:xfrm>
            <a:off x="152400" y="1170125"/>
            <a:ext cx="3039334" cy="1401625"/>
          </a:xfrm>
          <a:prstGeom prst="rect">
            <a:avLst/>
          </a:prstGeom>
          <a:noFill/>
          <a:ln>
            <a:noFill/>
          </a:ln>
        </p:spPr>
      </p:pic>
      <p:pic>
        <p:nvPicPr>
          <p:cNvPr id="110" name="Google Shape;110;g647e09328f_0_99"/>
          <p:cNvPicPr preferRelativeResize="0"/>
          <p:nvPr/>
        </p:nvPicPr>
        <p:blipFill>
          <a:blip r:embed="rId4">
            <a:alphaModFix/>
          </a:blip>
          <a:stretch>
            <a:fillRect/>
          </a:stretch>
        </p:blipFill>
        <p:spPr>
          <a:xfrm>
            <a:off x="152400" y="2724150"/>
            <a:ext cx="3039325" cy="10393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64816283c2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Shadow DOM cont..</a:t>
            </a:r>
            <a:endParaRPr/>
          </a:p>
        </p:txBody>
      </p:sp>
      <p:sp>
        <p:nvSpPr>
          <p:cNvPr id="116" name="Google Shape;116;g64816283c2_0_5"/>
          <p:cNvSpPr txBox="1"/>
          <p:nvPr>
            <p:ph idx="1" type="body"/>
          </p:nvPr>
        </p:nvSpPr>
        <p:spPr>
          <a:xfrm>
            <a:off x="4384100" y="1152475"/>
            <a:ext cx="4448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Char char="●"/>
            </a:pPr>
            <a:r>
              <a:rPr lang="en">
                <a:latin typeface="Oswald"/>
                <a:ea typeface="Oswald"/>
                <a:cs typeface="Oswald"/>
                <a:sym typeface="Oswald"/>
              </a:rPr>
              <a:t>The </a:t>
            </a:r>
            <a:r>
              <a:rPr lang="en">
                <a:solidFill>
                  <a:srgbClr val="93C47D"/>
                </a:solidFill>
                <a:latin typeface="Oswald"/>
                <a:ea typeface="Oswald"/>
                <a:cs typeface="Oswald"/>
                <a:sym typeface="Oswald"/>
              </a:rPr>
              <a:t>shadow root</a:t>
            </a:r>
            <a:r>
              <a:rPr lang="en">
                <a:latin typeface="Oswald"/>
                <a:ea typeface="Oswald"/>
                <a:cs typeface="Oswald"/>
                <a:sym typeface="Oswald"/>
              </a:rPr>
              <a:t> is the top of the shadow tree.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The element that the tree is attached to is called the </a:t>
            </a:r>
            <a:r>
              <a:rPr lang="en">
                <a:solidFill>
                  <a:srgbClr val="93C47D"/>
                </a:solidFill>
                <a:latin typeface="Oswald"/>
                <a:ea typeface="Oswald"/>
                <a:cs typeface="Oswald"/>
                <a:sym typeface="Oswald"/>
              </a:rPr>
              <a:t>shadow host</a:t>
            </a:r>
            <a:r>
              <a:rPr lang="en">
                <a:latin typeface="Oswald"/>
                <a:ea typeface="Oswald"/>
                <a:cs typeface="Oswald"/>
                <a:sym typeface="Oswald"/>
              </a:rPr>
              <a:t>.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The shadow tree is separate from the element's children. You can think of this shadow tree as part of the component's implementation, which outside elements don't need to know about. </a:t>
            </a:r>
            <a:endParaRPr>
              <a:latin typeface="Oswald"/>
              <a:ea typeface="Oswald"/>
              <a:cs typeface="Oswald"/>
              <a:sym typeface="Oswald"/>
            </a:endParaRPr>
          </a:p>
          <a:p>
            <a:pPr indent="0" lvl="0" marL="457200" rtl="0" algn="l">
              <a:spcBef>
                <a:spcPts val="0"/>
              </a:spcBef>
              <a:spcAft>
                <a:spcPts val="0"/>
              </a:spcAft>
              <a:buNone/>
            </a:pPr>
            <a:r>
              <a:t/>
            </a:r>
            <a:endParaRPr>
              <a:latin typeface="Oswald"/>
              <a:ea typeface="Oswald"/>
              <a:cs typeface="Oswald"/>
              <a:sym typeface="Oswald"/>
            </a:endParaRPr>
          </a:p>
        </p:txBody>
      </p:sp>
      <p:pic>
        <p:nvPicPr>
          <p:cNvPr id="117" name="Google Shape;117;g64816283c2_0_5"/>
          <p:cNvPicPr preferRelativeResize="0"/>
          <p:nvPr/>
        </p:nvPicPr>
        <p:blipFill>
          <a:blip r:embed="rId3">
            <a:alphaModFix/>
          </a:blip>
          <a:stretch>
            <a:fillRect/>
          </a:stretch>
        </p:blipFill>
        <p:spPr>
          <a:xfrm>
            <a:off x="152400" y="1246325"/>
            <a:ext cx="4079300" cy="29454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