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Average"/>
      <p:regular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gixyWFqnYo7sV7pnznatUlkDUv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regular.fntdata"/><Relationship Id="rId23" Type="http://schemas.openxmlformats.org/officeDocument/2006/relationships/slide" Target="slides/slide18.xml"/><Relationship Id="rId45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Oswa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a9733b9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64a9733b9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a9733b9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64a9733b9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bc6ed64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bc6ed64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a9733b9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64a9733b9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a9733b9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64a9733b9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a9733b9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64a9733b9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allows for greater flexibility in your application structure.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4a9733b9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64a9733b9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a9733b9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64a9733b9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4a9733b9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64a9733b9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4a9733b9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64a9733b9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4bc6ed64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64bc6ed6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bc6ed64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4bc6ed64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4bc6ed64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4bc6ed64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a9733b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64a9733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bc6ed64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4bc6ed64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4bc6ed64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64bc6ed64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4bc6ed64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4bc6ed6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4bc6ed64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4bc6ed6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4bc6ed6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64bc6ed6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4bc6ed64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4bc6ed64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a9733b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64a9733b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a9733b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64a9733b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a9733b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64a9733b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a9733b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64a9733b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a9733b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64a9733b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a9733b9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64a9733b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3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15" name="Google Shape;15;p2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7" name="Google Shape;27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2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3" name="Google Shape;43;p2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4" name="Google Shape;44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hyperlink" Target="https://angular.io/guide/dependency-injecti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hyperlink" Target="https://angular.io/guide/rx-librar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Relationship Id="rId4" Type="http://schemas.openxmlformats.org/officeDocument/2006/relationships/hyperlink" Target="http://rxmarbles.com/#map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learnrxjs.io/operators/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ngular.io/api/forms/FormsModule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ngular.io/guide/forms#ngFor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311700" y="7445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COM3123 - Lecture 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311700" y="191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Angular </a:t>
            </a:r>
            <a:br>
              <a:rPr b="0" i="0" lang="en" sz="21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en" sz="21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Services &amp; Observables</a:t>
            </a:r>
            <a:endParaRPr b="0" i="0" sz="2100" u="none" cap="none" strike="noStrike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813" y="2724150"/>
            <a:ext cx="2126375" cy="21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a9733b96_0_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NgModel to track control state</a:t>
            </a:r>
            <a:endParaRPr/>
          </a:p>
        </p:txBody>
      </p:sp>
      <p:sp>
        <p:nvSpPr>
          <p:cNvPr id="119" name="Google Shape;119;g64a9733b96_0_39"/>
          <p:cNvSpPr txBox="1"/>
          <p:nvPr>
            <p:ph idx="1" type="body"/>
          </p:nvPr>
        </p:nvSpPr>
        <p:spPr>
          <a:xfrm>
            <a:off x="4512475" y="1152475"/>
            <a:ext cx="470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NgModel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in a form gives you more than just two-way data binding. It also tells you if the user touched the control, if the value changed, or if the value became invalid.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NgModel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directive doesn't just track state; it updates the control with special Angular CSS classes that reflect the state. &gt;&gt; validation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0" name="Google Shape;120;g64a9733b96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75" y="1152475"/>
            <a:ext cx="4364825" cy="185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a9733b96_0_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Template Reference Variables</a:t>
            </a:r>
            <a:endParaRPr/>
          </a:p>
        </p:txBody>
      </p:sp>
      <p:sp>
        <p:nvSpPr>
          <p:cNvPr id="126" name="Google Shape;126;g64a9733b96_0_45"/>
          <p:cNvSpPr txBox="1"/>
          <p:nvPr>
            <p:ph idx="1" type="body"/>
          </p:nvPr>
        </p:nvSpPr>
        <p:spPr>
          <a:xfrm>
            <a:off x="4202900" y="1152475"/>
            <a:ext cx="462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Template reference variable or </a:t>
            </a:r>
            <a:r>
              <a:rPr lang="en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"hashtag syntax"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is quick way to create a reference to an element in the HTML element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variable will have all properties of the </a:t>
            </a:r>
            <a:r>
              <a:rPr lang="en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HTMLElement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ie. ID, name, innerHTML, value etc.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Nice way to avoid using ngModel, in a simple form without complex validation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7" name="Google Shape;127;g64a9733b96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25" y="1253475"/>
            <a:ext cx="3898101" cy="78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64a9733b96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194560"/>
            <a:ext cx="3898100" cy="37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bc6ed64c_0_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Driven </a:t>
            </a:r>
            <a:r>
              <a:rPr lang="en">
                <a:solidFill>
                  <a:srgbClr val="93C47D"/>
                </a:solidFill>
              </a:rPr>
              <a:t>Validation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34" name="Google Shape;134;g64bc6ed64c_0_60"/>
          <p:cNvSpPr txBox="1"/>
          <p:nvPr>
            <p:ph idx="1" type="body"/>
          </p:nvPr>
        </p:nvSpPr>
        <p:spPr>
          <a:xfrm>
            <a:off x="4647750" y="1152475"/>
            <a:ext cx="418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 add validation to a template-driven form, you add the same validation attributes as you would with native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HTML form validation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  (required, min, max, etc..)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uses directives to match these attributes with validator functions in the framework.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Every time the value of a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form control changes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Angular runs validation and generates either a list of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validation errors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5" name="Google Shape;135;g64bc6ed64c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75" y="1076275"/>
            <a:ext cx="4121675" cy="39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a9733b96_0_102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Services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Angular Services</a:t>
            </a:r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4310875" y="1152475"/>
            <a:ext cx="45216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Services allow for greater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separation of concerns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for your application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Service are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singletons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that carry out specific tasks </a:t>
            </a:r>
            <a:r>
              <a:rPr i="1" lang="en" sz="1400">
                <a:latin typeface="Oswald"/>
                <a:ea typeface="Oswald"/>
                <a:cs typeface="Oswald"/>
                <a:sym typeface="Oswald"/>
              </a:rPr>
              <a:t>(* when registered in AppModule)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Better modularity by allowing you to extract common functionality out of component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Dependency Injection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to allow components to access the service across application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25" y="1324545"/>
            <a:ext cx="4079024" cy="16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241725" y="3142500"/>
            <a:ext cx="39348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Components should delegate tasks to the ser</a:t>
            </a:r>
            <a:r>
              <a:rPr lang="en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vice</a:t>
            </a:r>
            <a:r>
              <a:rPr b="0" i="0" lang="en" sz="14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ie. fetching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3988575" y="1152475"/>
            <a:ext cx="484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Dependency Injection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is when one object supplies the dependencies of another object.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dependency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is an object that can be used (ie. a service)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injection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is the passing of a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dependency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to a dependent object (a client) that would use it.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3273975" cy="23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71225" y="3522900"/>
            <a:ext cx="3706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https://angular.io/guide/dependency-injection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84950" y="3894250"/>
            <a:ext cx="34917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b="0" i="0" lang="en" sz="1400" u="none" cap="none" strike="noStrik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SOLID principles/Inversion of Control</a:t>
            </a:r>
            <a:endParaRPr b="0" i="0" sz="1400" u="none" cap="none" strike="noStrike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b="0" i="0" lang="en" sz="1400" u="none" cap="none" strike="noStrik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Promotes Loose Coupling</a:t>
            </a:r>
            <a:endParaRPr b="0" i="0" sz="1400" u="none" cap="none" strike="noStrike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b="0" i="0" lang="en" sz="1400" u="none" cap="none" strike="noStrik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DIC Containers ie. AutoFac, NinJect</a:t>
            </a:r>
            <a:endParaRPr b="0" i="0" sz="1400" u="none" cap="none" strike="noStrike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Angular Injector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4122850" y="1152475"/>
            <a:ext cx="4709400" cy="3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comes with it’s own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dependency injection framework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for resolving dependencies.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Angular dependency injection system is hierarchical. There is a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tree of injectors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that parallel an app's component tree. You can reconfigure the injectors at any level of that component tree.  </a:t>
            </a:r>
            <a:r>
              <a:rPr i="1" lang="en" sz="1400">
                <a:latin typeface="Oswald"/>
                <a:ea typeface="Oswald"/>
                <a:cs typeface="Oswald"/>
                <a:sym typeface="Oswald"/>
              </a:rPr>
              <a:t>(Angular 1.x =&gt; flat tree)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CLI Optimization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tools can perform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“tree shaking”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to remove dependencies that are not used. This results is smaller bundle sizes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23" y="1000075"/>
            <a:ext cx="3682924" cy="16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75" y="2838963"/>
            <a:ext cx="2010075" cy="20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93C47D"/>
                </a:solidFill>
              </a:rPr>
              <a:t>@Injectable</a:t>
            </a:r>
            <a:r>
              <a:rPr lang="en"/>
              <a:t> Decorator 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4310875" y="1152475"/>
            <a:ext cx="452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@Injectable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decorator is needed when a Service needs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dependencies injected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to its constructor.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Injectable()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is optional, but common practice is to add the decorator for all services for consistency and so that when a service requires dependencies in the future you don't have to worry about adding it.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63" y="1216000"/>
            <a:ext cx="431482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214875" y="3424525"/>
            <a:ext cx="40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Angular CLI Command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&gt; ng generate service servicename</a:t>
            </a:r>
            <a:endParaRPr b="0" i="0" sz="1400" u="none" cap="none" strike="noStrike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Retrieving Data Using HTTP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4a9733b96_0_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Sending an HTTP Request</a:t>
            </a:r>
            <a:endParaRPr/>
          </a:p>
        </p:txBody>
      </p:sp>
      <p:pic>
        <p:nvPicPr>
          <p:cNvPr id="184" name="Google Shape;184;g64a9733b96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22525"/>
            <a:ext cx="88392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Topics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Template Forms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Angular Services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RxJS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Obsevables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4a9733b96_0_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Angular </a:t>
            </a:r>
            <a:r>
              <a:rPr lang="en">
                <a:solidFill>
                  <a:srgbClr val="93C47D"/>
                </a:solidFill>
              </a:rPr>
              <a:t>HTTP Service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90" name="Google Shape;190;g64a9733b96_0_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HTTP service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is available as an injectable class, with methods to perform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http requests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Calling requests returns an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Observable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which will emit a single Response when a response is received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Just like Angular 1.x, it's recommended that Http calls are wrapped within services instead of being used in Components directly.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- This allow for greater flexibility in you application structure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4a9733b96_0_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Registering Service in App.Module</a:t>
            </a:r>
            <a:endParaRPr/>
          </a:p>
        </p:txBody>
      </p:sp>
      <p:pic>
        <p:nvPicPr>
          <p:cNvPr id="196" name="Google Shape;196;g64a9733b96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76125"/>
            <a:ext cx="4751225" cy="36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64a9733b96_0_116"/>
          <p:cNvSpPr txBox="1"/>
          <p:nvPr/>
        </p:nvSpPr>
        <p:spPr>
          <a:xfrm>
            <a:off x="5210650" y="1101225"/>
            <a:ext cx="38139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Register the </a:t>
            </a:r>
            <a:r>
              <a:rPr b="0" i="0" lang="en" sz="18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HTTP</a:t>
            </a:r>
            <a:r>
              <a:rPr b="0" i="0" lang="en" sz="18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service in the </a:t>
            </a:r>
            <a:r>
              <a:rPr b="0" i="0" lang="en" sz="18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AppModule </a:t>
            </a:r>
            <a:r>
              <a:rPr b="0" i="0" lang="en" sz="18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to be used throughout the app</a:t>
            </a:r>
            <a:endParaRPr b="0" i="0" sz="18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Import </a:t>
            </a:r>
            <a:r>
              <a:rPr b="0" i="0" lang="en" sz="18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HttpModule</a:t>
            </a:r>
            <a:r>
              <a:rPr b="0" i="0" lang="en" sz="18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from </a:t>
            </a:r>
            <a:r>
              <a:rPr b="0" i="0" lang="en" sz="18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@angular/http</a:t>
            </a:r>
            <a:r>
              <a:rPr b="0" i="0" lang="en" sz="18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, which contains all provider we need to make requests</a:t>
            </a:r>
            <a:endParaRPr b="0" i="0" sz="18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* It is recommended that Http calls are wrapped within services instead of being used directly in Components. (flexibility, testing)</a:t>
            </a:r>
            <a:endParaRPr b="0" i="0" sz="18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a9733b96_0_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Sending an HTTP GET Request</a:t>
            </a:r>
            <a:endParaRPr/>
          </a:p>
        </p:txBody>
      </p:sp>
      <p:pic>
        <p:nvPicPr>
          <p:cNvPr id="203" name="Google Shape;203;g64a9733b96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225" y="1017725"/>
            <a:ext cx="64266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a9733b96_0_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Single Responsibility Principle</a:t>
            </a:r>
            <a:endParaRPr/>
          </a:p>
        </p:txBody>
      </p:sp>
      <p:sp>
        <p:nvSpPr>
          <p:cNvPr id="209" name="Google Shape;209;g64a9733b96_0_127"/>
          <p:cNvSpPr txBox="1"/>
          <p:nvPr>
            <p:ph idx="1" type="body"/>
          </p:nvPr>
        </p:nvSpPr>
        <p:spPr>
          <a:xfrm>
            <a:off x="4191000" y="1152475"/>
            <a:ext cx="464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 class should have only one responsibility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Separation of Concerns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- class should do one specific concern and do it well.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For example, a Component should deal with UI logic, and a Service should provide data.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0" name="Google Shape;210;g64a9733b96_0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00" y="1128425"/>
            <a:ext cx="3886200" cy="288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4a9733b96_0_138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RxJs &amp; Observables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RxJS?</a:t>
            </a:r>
            <a:endParaRPr/>
          </a:p>
        </p:txBody>
      </p:sp>
      <p:sp>
        <p:nvSpPr>
          <p:cNvPr id="221" name="Google Shape;221;p10"/>
          <p:cNvSpPr txBox="1"/>
          <p:nvPr>
            <p:ph idx="1" type="body"/>
          </p:nvPr>
        </p:nvSpPr>
        <p:spPr>
          <a:xfrm>
            <a:off x="3357375" y="1152475"/>
            <a:ext cx="5474700" cy="3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RxJs is a javascript library that brings concept of "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reactive programming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" to the web.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Reactive programming is programming with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asynchronous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data streams..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"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react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" to changes that happen (click event, data fetched) instead of writing code to handle those changes ("imperative" programming).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Similar concepts found in Node.js Streams!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300" y="1152475"/>
            <a:ext cx="1741150" cy="17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/>
        </p:nvSpPr>
        <p:spPr>
          <a:xfrm>
            <a:off x="311700" y="3028375"/>
            <a:ext cx="29517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https://angular.io/guide/rx-library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Why </a:t>
            </a:r>
            <a:r>
              <a:rPr lang="en">
                <a:solidFill>
                  <a:srgbClr val="93C47D"/>
                </a:solidFill>
              </a:rPr>
              <a:t>RxJs</a:t>
            </a:r>
            <a:r>
              <a:rPr lang="en"/>
              <a:t>?</a:t>
            </a:r>
            <a:endParaRPr/>
          </a:p>
        </p:txBody>
      </p:sp>
      <p:sp>
        <p:nvSpPr>
          <p:cNvPr id="229" name="Google Shape;229;p11"/>
          <p:cNvSpPr txBox="1"/>
          <p:nvPr>
            <p:ph idx="1" type="body"/>
          </p:nvPr>
        </p:nvSpPr>
        <p:spPr>
          <a:xfrm>
            <a:off x="311500" y="1410100"/>
            <a:ext cx="8520600" cy="3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Asynchronous event streams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ie. click events on which you can observe and do some side effect is not new.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RxJS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can be thought of as writing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assembly lines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in your software applications. It allows you to write software that is reusable, configurable and asynchronous.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Possibilities are endless.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Assembly lines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(ie. RxJS Observables) can be chained together, split apart, configured different, or used without any modification at all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4bc6ed64c_0_4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Observer Design Pattern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4bc6ed64c_0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 Pattern</a:t>
            </a:r>
            <a:endParaRPr/>
          </a:p>
        </p:txBody>
      </p:sp>
      <p:sp>
        <p:nvSpPr>
          <p:cNvPr id="240" name="Google Shape;240;g64bc6ed64c_0_29"/>
          <p:cNvSpPr txBox="1"/>
          <p:nvPr>
            <p:ph idx="1" type="body"/>
          </p:nvPr>
        </p:nvSpPr>
        <p:spPr>
          <a:xfrm>
            <a:off x="5452675" y="1152475"/>
            <a:ext cx="337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observer pattern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is a software design pattern in which an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object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called 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subject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maintains a list of its dependents, called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observers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and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notifies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them automatically of any state changes, usually by calling one of their methods.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1" name="Google Shape;241;g64bc6ed64c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03524" cy="23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4bc6ed64c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 vs Publisher/Subscriber</a:t>
            </a:r>
            <a:endParaRPr/>
          </a:p>
        </p:txBody>
      </p:sp>
      <p:sp>
        <p:nvSpPr>
          <p:cNvPr id="247" name="Google Shape;247;g64bc6ed64c_0_3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 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Observer pattern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the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 Observers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are aware of 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Subject,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also 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Subject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maintains a record of 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Observers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 </a:t>
            </a:r>
            <a:r>
              <a:rPr i="1" lang="en">
                <a:latin typeface="Oswald"/>
                <a:ea typeface="Oswald"/>
                <a:cs typeface="Oswald"/>
                <a:sym typeface="Oswald"/>
              </a:rPr>
              <a:t>(synchronous)</a:t>
            </a:r>
            <a:endParaRPr i="1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Publisher/Subscriber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publishers and subscribers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don’t need to know each other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 They simply communicate with the help of message queues or broker (Event Bus)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swald"/>
                <a:ea typeface="Oswald"/>
                <a:cs typeface="Oswald"/>
                <a:sym typeface="Oswald"/>
              </a:rPr>
              <a:t>(asynchronous)</a:t>
            </a:r>
            <a:endParaRPr i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8" name="Google Shape;248;g64bc6ed64c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343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a9733b96_0_0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Angular Forms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4bc6ed64c_0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 Pattern Example</a:t>
            </a:r>
            <a:endParaRPr/>
          </a:p>
        </p:txBody>
      </p:sp>
      <p:sp>
        <p:nvSpPr>
          <p:cNvPr id="254" name="Google Shape;254;g64bc6ed64c_0_43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auctioneer starts the bidding, and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"observes"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when a paddle is raised to accept the bid.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acceptance of the bid changes the bid price which is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broadcast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to all of the bidders in the form of a new bid.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5" name="Google Shape;255;g64bc6ed64c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451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4bc6ed64c_0_25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Observables, Observers and Subscriptions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Observers and Observables</a:t>
            </a:r>
            <a:endParaRPr/>
          </a:p>
        </p:txBody>
      </p:sp>
      <p:sp>
        <p:nvSpPr>
          <p:cNvPr id="266" name="Google Shape;266;p12"/>
          <p:cNvSpPr txBox="1"/>
          <p:nvPr>
            <p:ph idx="1" type="body"/>
          </p:nvPr>
        </p:nvSpPr>
        <p:spPr>
          <a:xfrm>
            <a:off x="3827400" y="1152475"/>
            <a:ext cx="50049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Observers</a:t>
            </a:r>
            <a:r>
              <a:rPr lang="en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allow you to push new data into an observable sequence.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is "write-only" ie. observer can only add new cars onto an assembly line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Observable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is what we use to listen to, aka subscribe, to new changes that are emitted by an Observer.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is a "Read-only" assembly line (you can only observe when new cars come off the assembly line)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7" name="Google Shape;2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3522600" cy="131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4bc6ed64c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Observables, Observers and Subscriptions</a:t>
            </a:r>
            <a:endParaRPr/>
          </a:p>
        </p:txBody>
      </p:sp>
      <p:pic>
        <p:nvPicPr>
          <p:cNvPr id="273" name="Google Shape;273;g64bc6ed64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22525"/>
            <a:ext cx="416242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64bc6ed64c_0_9"/>
          <p:cNvSpPr txBox="1"/>
          <p:nvPr/>
        </p:nvSpPr>
        <p:spPr>
          <a:xfrm>
            <a:off x="5131100" y="1251800"/>
            <a:ext cx="37011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The Observable is a wrapper around the stream of values</a:t>
            </a:r>
            <a:br>
              <a:rPr lang="en" sz="1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800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The Subscription is a way to tell the Observable that someone is listening to these values</a:t>
            </a:r>
            <a:br>
              <a:rPr lang="en" sz="1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800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The Observer invokes three methods </a:t>
            </a:r>
            <a:r>
              <a:rPr lang="en" sz="1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next()</a:t>
            </a:r>
            <a:r>
              <a:rPr lang="en" sz="1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1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error()</a:t>
            </a:r>
            <a:r>
              <a:rPr lang="en" sz="1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lang="en" sz="1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complete()</a:t>
            </a:r>
            <a:br>
              <a:rPr lang="en" sz="1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8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Oswald"/>
              <a:buChar char="●"/>
            </a:pPr>
            <a:r>
              <a:rPr lang="en" sz="1800" u="sng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next() is called by Observer, when new value is emitted </a:t>
            </a:r>
            <a:endParaRPr sz="1800" u="sng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4bc6ed64c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 Stream</a:t>
            </a:r>
            <a:endParaRPr/>
          </a:p>
        </p:txBody>
      </p:sp>
      <p:pic>
        <p:nvPicPr>
          <p:cNvPr id="280" name="Google Shape;280;g64bc6ed64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300" y="1194925"/>
            <a:ext cx="66675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Promise vs </a:t>
            </a:r>
            <a:r>
              <a:rPr lang="en">
                <a:solidFill>
                  <a:srgbClr val="93C47D"/>
                </a:solidFill>
              </a:rPr>
              <a:t>Observable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4660050" y="1152475"/>
            <a:ext cx="4172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Observable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Emits multiple values over time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Lazy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Cancellable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Supports map, filter, reduce and similar operators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392850" y="1152475"/>
            <a:ext cx="4172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Promise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Provides a single future value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Not lazy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Not cancellable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4bc6ed64c_0_0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Observables Operators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Observable Operators</a:t>
            </a:r>
            <a:endParaRPr/>
          </a:p>
        </p:txBody>
      </p:sp>
      <p:sp>
        <p:nvSpPr>
          <p:cNvPr id="298" name="Google Shape;298;p13"/>
          <p:cNvSpPr txBox="1"/>
          <p:nvPr>
            <p:ph idx="1" type="body"/>
          </p:nvPr>
        </p:nvSpPr>
        <p:spPr>
          <a:xfrm>
            <a:off x="4042275" y="1152475"/>
            <a:ext cx="479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Methods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on observables that compose new observables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Transform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the source observable in some way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Process each value as it is emitted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Examples,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map, filter, take, merge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	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9" name="Google Shape;2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25" y="1152474"/>
            <a:ext cx="3680674" cy="12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3"/>
          <p:cNvSpPr txBox="1"/>
          <p:nvPr/>
        </p:nvSpPr>
        <p:spPr>
          <a:xfrm>
            <a:off x="147725" y="2565025"/>
            <a:ext cx="37602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Map operator allows use to transform the incoming data as it receives it.</a:t>
            </a:r>
            <a:br>
              <a:rPr b="0" i="0" lang="en" sz="1400" u="none" cap="none" strike="noStrik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</a:br>
            <a:endParaRPr b="0" i="0" sz="1400" u="none" cap="none" strike="noStrike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http://rxmarbles.com/#map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Observable Operators cont..</a:t>
            </a:r>
            <a:endParaRPr/>
          </a:p>
        </p:txBody>
      </p:sp>
      <p:sp>
        <p:nvSpPr>
          <p:cNvPr id="306" name="Google Shape;306;p20"/>
          <p:cNvSpPr txBox="1"/>
          <p:nvPr>
            <p:ph idx="1" type="body"/>
          </p:nvPr>
        </p:nvSpPr>
        <p:spPr>
          <a:xfrm>
            <a:off x="3798100" y="1152475"/>
            <a:ext cx="50343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Operators allow you to perform operations on your code</a:t>
            </a:r>
            <a:b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Operators are methods on the Observable type, such as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 .map(...), .filter(...), .merge(...),</a:t>
            </a:r>
            <a: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etc. </a:t>
            </a:r>
            <a:b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400" u="sng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https://www.learnrxjs.io/operators/</a:t>
            </a:r>
            <a:b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lang="en" sz="1400" u="sng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An Operator is a function which creates a new Observable based on the current Observable</a:t>
            </a:r>
            <a: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. The previous Observable stays unmodified.</a:t>
            </a:r>
            <a:b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subscribe() </a:t>
            </a:r>
            <a: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method takes a list of function or object that implements those  methods.</a:t>
            </a:r>
            <a:endParaRPr sz="1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7" name="Google Shape;30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49" y="1300174"/>
            <a:ext cx="3283950" cy="11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263" y="2628899"/>
            <a:ext cx="336232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8975" y="3982725"/>
            <a:ext cx="1749051" cy="9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4bc6ed64c_0_5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Code Examples..</a:t>
            </a:r>
            <a:endParaRPr/>
          </a:p>
        </p:txBody>
      </p:sp>
      <p:pic>
        <p:nvPicPr>
          <p:cNvPr id="315" name="Google Shape;315;g64bc6ed64c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12925"/>
            <a:ext cx="3906389" cy="1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64bc6ed64c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779552"/>
            <a:ext cx="5243900" cy="22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64bc6ed64c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5449" y="2906775"/>
            <a:ext cx="2470325" cy="21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64bc6ed64c_0_51"/>
          <p:cNvSpPr txBox="1"/>
          <p:nvPr>
            <p:ph idx="1" type="body"/>
          </p:nvPr>
        </p:nvSpPr>
        <p:spPr>
          <a:xfrm>
            <a:off x="5155900" y="322325"/>
            <a:ext cx="36003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u="sng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Connecting the back end data server objects from an API will require mapping the observable data to a typescript UI model!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	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a9733b96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Types of Angular Forms</a:t>
            </a:r>
            <a:endParaRPr/>
          </a:p>
        </p:txBody>
      </p:sp>
      <p:pic>
        <p:nvPicPr>
          <p:cNvPr id="78" name="Google Shape;78;g64a9733b96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525" y="1466850"/>
            <a:ext cx="6544601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a9733b96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Reactive vs Template Driven Forms</a:t>
            </a:r>
            <a:endParaRPr/>
          </a:p>
        </p:txBody>
      </p:sp>
      <p:sp>
        <p:nvSpPr>
          <p:cNvPr id="84" name="Google Shape;84;g64a9733b96_0_9"/>
          <p:cNvSpPr txBox="1"/>
          <p:nvPr>
            <p:ph idx="1" type="body"/>
          </p:nvPr>
        </p:nvSpPr>
        <p:spPr>
          <a:xfrm>
            <a:off x="228600" y="1152475"/>
            <a:ext cx="393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Reactive</a:t>
            </a:r>
            <a:endParaRPr sz="30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More control over validation logic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Good for complex forms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Unit testable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g64a9733b96_0_9"/>
          <p:cNvSpPr txBox="1"/>
          <p:nvPr>
            <p:ph idx="1" type="body"/>
          </p:nvPr>
        </p:nvSpPr>
        <p:spPr>
          <a:xfrm>
            <a:off x="4343400" y="1076275"/>
            <a:ext cx="393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Template Driven</a:t>
            </a:r>
            <a:endParaRPr sz="30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Good for simple forms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Simple validation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Easier to create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Less code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a9733b96_0_15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Template Driven Forms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a9733b96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Form Validation</a:t>
            </a:r>
            <a:endParaRPr/>
          </a:p>
        </p:txBody>
      </p:sp>
      <p:sp>
        <p:nvSpPr>
          <p:cNvPr id="96" name="Google Shape;96;g64a9733b96_0_19"/>
          <p:cNvSpPr txBox="1"/>
          <p:nvPr>
            <p:ph idx="1" type="body"/>
          </p:nvPr>
        </p:nvSpPr>
        <p:spPr>
          <a:xfrm>
            <a:off x="311700" y="1152475"/>
            <a:ext cx="8520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        Adding Template Driven Form directives Angular will create the FormControls and FormGroups to allow for validation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7" name="Google Shape;97;g64a9733b96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475" y="1795600"/>
            <a:ext cx="59245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64a9733b96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7775" y="2495550"/>
            <a:ext cx="12954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a9733b96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FormsModule</a:t>
            </a:r>
            <a:endParaRPr/>
          </a:p>
        </p:txBody>
      </p:sp>
      <p:sp>
        <p:nvSpPr>
          <p:cNvPr id="104" name="Google Shape;104;g64a9733b96_0_26"/>
          <p:cNvSpPr txBox="1"/>
          <p:nvPr>
            <p:ph idx="1" type="body"/>
          </p:nvPr>
        </p:nvSpPr>
        <p:spPr>
          <a:xfrm>
            <a:off x="4167200" y="1152475"/>
            <a:ext cx="466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FormsModule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exports the required providers and directives for template-driven forms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There are two changes to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 app.module.ts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Import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FormsModule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Add 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FormsModule</a:t>
            </a: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to the list of imports defined in 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@NgModule</a:t>
            </a: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decorator</a:t>
            </a:r>
            <a:b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"/>
              <a:buChar char="○"/>
            </a:pPr>
            <a:r>
              <a:rPr lang="en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https://angular.io/api/forms/FormsModule</a:t>
            </a:r>
            <a:b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5" name="Google Shape;105;g64a9733b96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217750"/>
            <a:ext cx="3855500" cy="33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64a9733b96_0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0" y="1755801"/>
            <a:ext cx="3855500" cy="149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a9733b96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NgForm Directive</a:t>
            </a:r>
            <a:endParaRPr/>
          </a:p>
        </p:txBody>
      </p:sp>
      <p:sp>
        <p:nvSpPr>
          <p:cNvPr id="112" name="Google Shape;112;g64a9733b96_0_33"/>
          <p:cNvSpPr txBox="1"/>
          <p:nvPr>
            <p:ph idx="1" type="body"/>
          </p:nvPr>
        </p:nvSpPr>
        <p:spPr>
          <a:xfrm>
            <a:off x="311650" y="145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automatically creates and attaches an </a:t>
            </a:r>
            <a:r>
              <a:rPr lang="en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NgForm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directive to the </a:t>
            </a:r>
            <a:r>
              <a:rPr lang="en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&lt;form&gt;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tag.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NgForm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directive supplements the form element with additional features.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holds the controls you created for the elements with an </a:t>
            </a:r>
            <a:r>
              <a:rPr lang="en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ngModel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directive and name attribute.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also has its own </a:t>
            </a:r>
            <a:r>
              <a:rPr lang="en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valid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property which is true only if every contained control is valid.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r>
              <a:rPr lang="en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https://angular.io/guide/forms#ngForm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3" name="Google Shape;113;g64a9733b96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75" y="1091212"/>
            <a:ext cx="1832016" cy="2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