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ha53b0PI7tQDv4eTdFojrBauQi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verag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9b799e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9b799e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9b799e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9b799e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9b799e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9b799e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9b799e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9b799e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9b799e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6f9b799e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9b799e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6f9b799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fb078cfd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fb078cfd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fb078cfd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fb078cfd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fb078cfd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fb078cfd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b078c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b078c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b078cf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b078cf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b078cf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6fb078cf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9b799e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9b799e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3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4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4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v8.dev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arrenderidder.github.io/talks/ModulePatterns" TargetMode="External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material.angular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CPS3123 - Lecture 7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Node Fundamentals - Part 1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0025" y="2712325"/>
            <a:ext cx="3476361" cy="21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9b799ee0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V8</a:t>
            </a:r>
            <a:endParaRPr/>
          </a:p>
        </p:txBody>
      </p:sp>
      <p:sp>
        <p:nvSpPr>
          <p:cNvPr id="116" name="Google Shape;116;g6f9b799ee0_0_10"/>
          <p:cNvSpPr txBox="1"/>
          <p:nvPr>
            <p:ph idx="1" type="body"/>
          </p:nvPr>
        </p:nvSpPr>
        <p:spPr>
          <a:xfrm>
            <a:off x="4038600" y="771475"/>
            <a:ext cx="47175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V8 is Google’s open source high-performance JavaScript and WebAssembly engine, written in C++. It is used in Chrome and in Node.js, among others.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implements ECMAScript and WebAssembly, and runs on Windows 7 or later, macOS 10.12+, and Linux systems that use x64, IA-32, ARM, or MIPS processors.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V8 can run standalone, or can be embedded into any C++ application.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7" name="Google Shape;117;g6f9b799ee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900" y="1218973"/>
            <a:ext cx="2850798" cy="28507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6f9b799ee0_0_10"/>
          <p:cNvSpPr txBox="1"/>
          <p:nvPr/>
        </p:nvSpPr>
        <p:spPr>
          <a:xfrm>
            <a:off x="1025475" y="3762250"/>
            <a:ext cx="2106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https://v8.dev/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9b799ee0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V8 Translates Javascript into Machine Code</a:t>
            </a:r>
            <a:endParaRPr/>
          </a:p>
        </p:txBody>
      </p:sp>
      <p:sp>
        <p:nvSpPr>
          <p:cNvPr id="124" name="Google Shape;124;g6f9b799ee0_0_23"/>
          <p:cNvSpPr txBox="1"/>
          <p:nvPr>
            <p:ph idx="1" type="body"/>
          </p:nvPr>
        </p:nvSpPr>
        <p:spPr>
          <a:xfrm>
            <a:off x="287825" y="1152475"/>
            <a:ext cx="67518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JavaScript in Node is converted to machine code.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Machine code is instructions that the process can understand.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V8 is written in C++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g6f9b799ee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6125"/>
            <a:ext cx="3352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6f9b799ee0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000" y="2459550"/>
            <a:ext cx="3450725" cy="2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Javascript Engines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00" y="1182525"/>
            <a:ext cx="6081775" cy="36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1593850" y="2121025"/>
            <a:ext cx="5842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Node Core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9b799ee0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Architecture</a:t>
            </a:r>
            <a:endParaRPr/>
          </a:p>
        </p:txBody>
      </p:sp>
      <p:pic>
        <p:nvPicPr>
          <p:cNvPr id="143" name="Google Shape;143;g6f9b799ee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00" y="1377150"/>
            <a:ext cx="64674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9b799ee0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Architecture cont..</a:t>
            </a:r>
            <a:endParaRPr/>
          </a:p>
        </p:txBody>
      </p:sp>
      <p:sp>
        <p:nvSpPr>
          <p:cNvPr id="149" name="Google Shape;149;g6f9b799ee0_0_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libuv</a:t>
            </a:r>
            <a:r>
              <a:rPr lang="en"/>
              <a:t> - libuv is originally developed to provide asynchronous I/O that includes asynchronous TCP &amp; UDP sockets, (famous) event loop, asynchronous DNS resolution, file system read/write, and etc. libuv is written in 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Other Low-Level Components</a:t>
            </a:r>
            <a:r>
              <a:rPr lang="en"/>
              <a:t> - such as c-ares, http parser, OpenSSL, zlib, and etc, mostly written in C/C++.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(</a:t>
            </a:r>
            <a:r>
              <a:rPr lang="en">
                <a:solidFill>
                  <a:srgbClr val="93C47D"/>
                </a:solidFill>
              </a:rPr>
              <a:t>API</a:t>
            </a:r>
            <a:r>
              <a:rPr lang="en"/>
              <a:t>)- here is your code, modules, and Node.js' built in modules, written in JavaScript (or compiled to JS through TypeScript, CoffeeScript, etc.)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Binding</a:t>
            </a:r>
            <a:r>
              <a:rPr lang="en"/>
              <a:t> - basically wrappers or bridges between codes, so different languages can communicate.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9b799ee0_0_31"/>
          <p:cNvSpPr txBox="1"/>
          <p:nvPr>
            <p:ph type="title"/>
          </p:nvPr>
        </p:nvSpPr>
        <p:spPr>
          <a:xfrm>
            <a:off x="1593850" y="2121025"/>
            <a:ext cx="5842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Modules, Exports and Require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a </a:t>
            </a:r>
            <a:r>
              <a:rPr lang="en">
                <a:solidFill>
                  <a:srgbClr val="93C47D"/>
                </a:solidFill>
              </a:rPr>
              <a:t>module</a:t>
            </a:r>
            <a:r>
              <a:rPr lang="en"/>
              <a:t>?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encapsulates related code into a single unit of code.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 a reusable piece of JavaScript which exports specific objects, making them available for other modules to require in their programs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Node.js has its own </a:t>
            </a:r>
            <a:r>
              <a:rPr lang="en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so it cannot interfere with other modules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 pollute global scope.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Requiring </a:t>
            </a:r>
            <a:r>
              <a:rPr lang="en">
                <a:solidFill>
                  <a:srgbClr val="B6D7A8"/>
                </a:solidFill>
              </a:rPr>
              <a:t>Modules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421400" y="1127850"/>
            <a:ext cx="8316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In order to use </a:t>
            </a:r>
            <a:r>
              <a:rPr lang="en" sz="18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Node.js core</a:t>
            </a:r>
            <a:r>
              <a:rPr lang="en" sz="1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or </a:t>
            </a:r>
            <a:r>
              <a:rPr lang="en" sz="18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NPM modules</a:t>
            </a: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you first need to import it using </a:t>
            </a:r>
            <a:r>
              <a:rPr lang="en" sz="18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require()</a:t>
            </a:r>
            <a:b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sz="18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require() </a:t>
            </a: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function will return an </a:t>
            </a:r>
            <a:r>
              <a:rPr lang="en" sz="18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object</a:t>
            </a: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18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function</a:t>
            </a: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18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property </a:t>
            </a: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or any other JavaScript type, depending on what the specified </a:t>
            </a:r>
            <a:r>
              <a:rPr lang="en" sz="18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module returns</a:t>
            </a: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8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25" y="2631125"/>
            <a:ext cx="5575250" cy="19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Three sources of</a:t>
            </a:r>
            <a:r>
              <a:rPr lang="en">
                <a:solidFill>
                  <a:srgbClr val="93C47D"/>
                </a:solidFill>
              </a:rPr>
              <a:t> Node modules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Build-in modules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Come </a:t>
            </a: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pre-packaged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with Node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Are </a:t>
            </a: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required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with a simple string identifier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 f = required(‘foo’);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sample of built-in modules include: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fs</a:t>
            </a:r>
            <a:endParaRPr>
              <a:solidFill>
                <a:srgbClr val="B6D7A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http</a:t>
            </a:r>
            <a:endParaRPr>
              <a:solidFill>
                <a:srgbClr val="B6D7A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crypto</a:t>
            </a:r>
            <a:endParaRPr>
              <a:solidFill>
                <a:srgbClr val="B6D7A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os</a:t>
            </a:r>
            <a:endParaRPr>
              <a:solidFill>
                <a:srgbClr val="B6D7A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Feature Modules &amp; Material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V8 Engine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Node Core Architecture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Node Fundamentals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Modules, Export, Require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Events and Event Emitter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 and being a Web Server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Three sources of </a:t>
            </a:r>
            <a:r>
              <a:rPr lang="en">
                <a:solidFill>
                  <a:srgbClr val="93C47D"/>
                </a:solidFill>
              </a:rPr>
              <a:t>Node modules</a:t>
            </a:r>
            <a:r>
              <a:rPr lang="en"/>
              <a:t>		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#2: Your Projects’ files</a:t>
            </a:r>
            <a:endParaRPr b="1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.js file is its own module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way to modularize your application’s code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file is required with file system-like semantics</a:t>
            </a:r>
            <a:br>
              <a:rPr b="1" lang="en"/>
            </a:b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175" y="3004300"/>
            <a:ext cx="8130126" cy="9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Three sources of </a:t>
            </a:r>
            <a:r>
              <a:rPr lang="en">
                <a:solidFill>
                  <a:srgbClr val="93C47D"/>
                </a:solidFill>
              </a:rPr>
              <a:t>Node modules</a:t>
            </a:r>
            <a:r>
              <a:rPr lang="en"/>
              <a:t>	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249000" y="924000"/>
            <a:ext cx="85833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3C47D"/>
                </a:solidFill>
              </a:rPr>
              <a:t>#2 Your Project’s files</a:t>
            </a:r>
            <a:endParaRPr b="1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</a:rPr>
              <a:t>Variables are marked for export via ‘</a:t>
            </a:r>
            <a:r>
              <a:rPr b="1" lang="en">
                <a:solidFill>
                  <a:srgbClr val="93C47D"/>
                </a:solidFill>
              </a:rPr>
              <a:t>module.exports</a:t>
            </a:r>
            <a:r>
              <a:rPr b="1" lang="en">
                <a:solidFill>
                  <a:srgbClr val="FFFFFF"/>
                </a:solidFill>
              </a:rPr>
              <a:t>’</a:t>
            </a:r>
            <a:br>
              <a:rPr b="1" lang="en">
                <a:solidFill>
                  <a:srgbClr val="FFFFFF"/>
                </a:solidFill>
              </a:rPr>
            </a:br>
            <a:r>
              <a:rPr b="1" lang="en">
                <a:solidFill>
                  <a:srgbClr val="FFFFFF"/>
                </a:solidFill>
              </a:rPr>
              <a:t>	-	</a:t>
            </a:r>
            <a:r>
              <a:rPr lang="en">
                <a:solidFill>
                  <a:srgbClr val="FFFFFF"/>
                </a:solidFill>
              </a:rPr>
              <a:t>Q: Is answers variable available to caller?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-	There are a few different module export patterns. </a:t>
            </a:r>
            <a:br>
              <a:rPr lang="en"/>
            </a:b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https://darrenderidder.github.io/talks/ModulePatterns</a:t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u="sng">
              <a:solidFill>
                <a:srgbClr val="0000FF"/>
              </a:solidFill>
            </a:endParaRPr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8500" y="2176725"/>
            <a:ext cx="4107900" cy="198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sources of </a:t>
            </a:r>
            <a:r>
              <a:rPr lang="en">
                <a:solidFill>
                  <a:srgbClr val="93C47D"/>
                </a:solidFill>
              </a:rPr>
              <a:t>Node modules	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# 3 Third Party Modules via </a:t>
            </a: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Node Package Manager (NPM)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registry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750" y="1801875"/>
            <a:ext cx="6650268" cy="32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sources of </a:t>
            </a:r>
            <a:r>
              <a:rPr lang="en">
                <a:solidFill>
                  <a:srgbClr val="93C47D"/>
                </a:solidFill>
              </a:rPr>
              <a:t>Node modules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 3 Third Party Modules via Node Package Manager (NPM) registry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Installed via </a:t>
            </a:r>
            <a: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r>
              <a:rPr i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npm install module_name</a:t>
            </a:r>
            <a: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” into “</a:t>
            </a:r>
            <a:r>
              <a:rPr i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node_modules</a:t>
            </a:r>
            <a: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” folder</a:t>
            </a:r>
            <a:endParaRPr i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Are r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equired()’d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via simple string identifiers, similar to built-ins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 http = require(‘http’);</a:t>
            </a:r>
            <a:b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 i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Some modules provide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command line utilities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as well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Install these modules with “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npm install -g module_name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”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Examples include: </a:t>
            </a:r>
            <a:r>
              <a:rPr i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express, mocha</a:t>
            </a:r>
            <a:b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* Note: difference between </a:t>
            </a:r>
            <a:r>
              <a:rPr i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install -g</a:t>
            </a:r>
            <a: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and i</a:t>
            </a:r>
            <a:r>
              <a:rPr i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nstall --save</a:t>
            </a:r>
            <a:endParaRPr i="1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do do </a:t>
            </a:r>
            <a:r>
              <a:rPr lang="en">
                <a:solidFill>
                  <a:srgbClr val="93C47D"/>
                </a:solidFill>
              </a:rPr>
              <a:t>modules</a:t>
            </a:r>
            <a:r>
              <a:rPr lang="en"/>
              <a:t> really work? </a:t>
            </a:r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Require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is a function, that you pass a path too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Module.exports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what the require function returns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i="1" lang="en" u="sng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This works because </a:t>
            </a:r>
            <a:r>
              <a:rPr b="1" i="1" lang="en" u="sng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your code is actually wrapped in a function</a:t>
            </a:r>
            <a:r>
              <a:rPr i="1" lang="en" u="sng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that is given these things as function parameters</a:t>
            </a:r>
            <a:endParaRPr i="1" u="sng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1759500" y="2045225"/>
            <a:ext cx="58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Events and Event Emitter</a:t>
            </a:r>
            <a:endParaRPr b="1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93C47D"/>
                </a:solidFill>
              </a:rPr>
              <a:t>Event Emitters </a:t>
            </a:r>
            <a:r>
              <a:rPr b="1" lang="en">
                <a:solidFill>
                  <a:srgbClr val="FFFFFF"/>
                </a:solidFill>
              </a:rPr>
              <a:t>vs</a:t>
            </a:r>
            <a:r>
              <a:rPr b="1" lang="en">
                <a:solidFill>
                  <a:srgbClr val="93C47D"/>
                </a:solidFill>
              </a:rPr>
              <a:t> Events</a:t>
            </a:r>
            <a:r>
              <a:rPr b="1" lang="en"/>
              <a:t> in NodeJs</a:t>
            </a:r>
            <a:endParaRPr b="1"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311700" y="1000075"/>
            <a:ext cx="8520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Event Emitters</a:t>
            </a:r>
            <a:endParaRPr b="1"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Node core is based on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asynchronous event-driven architecture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Emitter objects periodically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emit events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that cause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listener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objects to be called.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When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EventEmitter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object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emits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an event, all of the functions attached to that specific event are called </a:t>
            </a:r>
            <a:r>
              <a:rPr lang="en" u="sng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synchronously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322250" y="3693025"/>
            <a:ext cx="85206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 Event is something that has happened in our app that we can respond to.</a:t>
            </a:r>
            <a:endParaRPr b="1"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93C47D"/>
                </a:solidFill>
              </a:rPr>
              <a:t>Two</a:t>
            </a:r>
            <a:r>
              <a:rPr b="1" lang="en"/>
              <a:t> different types of events in Node</a:t>
            </a:r>
            <a:endParaRPr b="1"/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875" y="1384400"/>
            <a:ext cx="6612874" cy="31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93C47D"/>
                </a:solidFill>
              </a:rPr>
              <a:t>Events</a:t>
            </a:r>
            <a:r>
              <a:rPr b="1" lang="en"/>
              <a:t> in the DOM</a:t>
            </a:r>
            <a:endParaRPr b="1"/>
          </a:p>
        </p:txBody>
      </p:sp>
      <p:sp>
        <p:nvSpPr>
          <p:cNvPr id="230" name="Google Shape;230;p21"/>
          <p:cNvSpPr txBox="1"/>
          <p:nvPr>
            <p:ph type="title"/>
          </p:nvPr>
        </p:nvSpPr>
        <p:spPr>
          <a:xfrm>
            <a:off x="387900" y="120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DOM triggers Events you can listen for those events</a:t>
            </a:r>
            <a:endParaRPr sz="1800"/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00" y="2045225"/>
            <a:ext cx="5076775" cy="24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FFFF"/>
                </a:solidFill>
              </a:rPr>
              <a:t>Node Emits</a:t>
            </a:r>
            <a:r>
              <a:rPr b="1" lang="en">
                <a:solidFill>
                  <a:srgbClr val="93C47D"/>
                </a:solidFill>
              </a:rPr>
              <a:t> Events</a:t>
            </a:r>
            <a:endParaRPr b="1"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5341800" y="1130825"/>
            <a:ext cx="35667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lang="en" sz="1800">
                <a:solidFill>
                  <a:srgbClr val="93C47D"/>
                </a:solidFill>
              </a:rPr>
              <a:t>net.Server </a:t>
            </a:r>
            <a:r>
              <a:rPr lang="en" sz="1800"/>
              <a:t>class inherits from </a:t>
            </a:r>
            <a:r>
              <a:rPr lang="en" sz="1800">
                <a:solidFill>
                  <a:srgbClr val="93C47D"/>
                </a:solidFill>
              </a:rPr>
              <a:t>EventEmitter</a:t>
            </a:r>
            <a:r>
              <a:rPr lang="en" sz="1800"/>
              <a:t>, and it emits the request event.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user reading a file and call </a:t>
            </a:r>
            <a:r>
              <a:rPr lang="en" sz="1800">
                <a:solidFill>
                  <a:srgbClr val="93C47D"/>
                </a:solidFill>
              </a:rPr>
              <a:t>fs.readStream </a:t>
            </a:r>
            <a:r>
              <a:rPr lang="en" sz="1800"/>
              <a:t>then it returns a stream which inherits from </a:t>
            </a:r>
            <a:r>
              <a:rPr lang="en" sz="1800">
                <a:solidFill>
                  <a:srgbClr val="93C47D"/>
                </a:solidFill>
              </a:rPr>
              <a:t>EventEmitter </a:t>
            </a:r>
            <a:r>
              <a:rPr lang="en" sz="1800"/>
              <a:t>and will emit the data event as user reading the data out of the file.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5100"/>
            <a:ext cx="4516750" cy="2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9b799ee0_0_0"/>
          <p:cNvSpPr txBox="1"/>
          <p:nvPr>
            <p:ph type="title"/>
          </p:nvPr>
        </p:nvSpPr>
        <p:spPr>
          <a:xfrm>
            <a:off x="1593850" y="2121025"/>
            <a:ext cx="5842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Angular Modules &amp; Material </a:t>
            </a:r>
            <a:endParaRPr b="1"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93C47D"/>
                </a:solidFill>
              </a:rPr>
              <a:t>Custom </a:t>
            </a:r>
            <a:r>
              <a:rPr b="1" lang="en">
                <a:solidFill>
                  <a:srgbClr val="FFFFFF"/>
                </a:solidFill>
              </a:rPr>
              <a:t>Event Emitters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387900" y="97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can create their own Custom EventEmitter using the EventEmitter constructor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75" y="1488750"/>
            <a:ext cx="7327200" cy="34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fb078cfdc_1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Emitter</a:t>
            </a:r>
            <a:endParaRPr/>
          </a:p>
        </p:txBody>
      </p:sp>
      <p:pic>
        <p:nvPicPr>
          <p:cNvPr id="251" name="Google Shape;251;g6fb078cfdc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25" y="1017725"/>
            <a:ext cx="7333550" cy="3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Create a new </a:t>
            </a:r>
            <a:r>
              <a:rPr lang="en">
                <a:solidFill>
                  <a:srgbClr val="93C47D"/>
                </a:solidFill>
              </a:rPr>
              <a:t>Event Emitter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1" cy="290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b078cfdc_1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Event Emitter</a:t>
            </a:r>
            <a:r>
              <a:rPr lang="en"/>
              <a:t> Example</a:t>
            </a:r>
            <a:endParaRPr/>
          </a:p>
        </p:txBody>
      </p:sp>
      <p:pic>
        <p:nvPicPr>
          <p:cNvPr id="263" name="Google Shape;263;g6fb078cfdc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00" y="1083350"/>
            <a:ext cx="5857725" cy="3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6fb078cfdc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425" y="1170125"/>
            <a:ext cx="2688350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1759500" y="2045225"/>
            <a:ext cx="58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HTTP and being a Web Server</a:t>
            </a:r>
            <a:endParaRPr b="1"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b078cfdc_1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Node.js Server in minutes..</a:t>
            </a:r>
            <a:endParaRPr/>
          </a:p>
        </p:txBody>
      </p:sp>
      <p:pic>
        <p:nvPicPr>
          <p:cNvPr id="275" name="Google Shape;275;g6fb078cfdc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75" y="1143475"/>
            <a:ext cx="5474450" cy="37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Node as a </a:t>
            </a:r>
            <a:r>
              <a:rPr b="1" lang="en">
                <a:solidFill>
                  <a:srgbClr val="93C47D"/>
                </a:solidFill>
              </a:rPr>
              <a:t>web server</a:t>
            </a:r>
            <a:r>
              <a:rPr b="1" lang="en"/>
              <a:t> using </a:t>
            </a:r>
            <a:r>
              <a:rPr b="1" lang="en">
                <a:solidFill>
                  <a:srgbClr val="93C47D"/>
                </a:solidFill>
              </a:rPr>
              <a:t>HTTP</a:t>
            </a:r>
            <a:endParaRPr b="1">
              <a:solidFill>
                <a:srgbClr val="93C47D"/>
              </a:solidFill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182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Node as </a:t>
            </a:r>
            <a:r>
              <a:rPr b="1" lang="en">
                <a:solidFill>
                  <a:srgbClr val="93C47D"/>
                </a:solidFill>
              </a:rPr>
              <a:t>Client</a:t>
            </a:r>
            <a:r>
              <a:rPr b="1" lang="en"/>
              <a:t>: Handling </a:t>
            </a:r>
            <a:r>
              <a:rPr b="1" lang="en">
                <a:solidFill>
                  <a:srgbClr val="93C47D"/>
                </a:solidFill>
              </a:rPr>
              <a:t>GET </a:t>
            </a:r>
            <a:r>
              <a:rPr b="1" lang="en"/>
              <a:t>Requests</a:t>
            </a:r>
            <a:endParaRPr b="1"/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79725"/>
            <a:ext cx="8839199" cy="263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Alternate Syntax</a:t>
            </a:r>
            <a:endParaRPr b="1"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75" y="1297075"/>
            <a:ext cx="5610800" cy="3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b078cfd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Feature</a:t>
            </a:r>
            <a:r>
              <a:rPr lang="en"/>
              <a:t> Modules</a:t>
            </a:r>
            <a:endParaRPr/>
          </a:p>
        </p:txBody>
      </p:sp>
      <p:sp>
        <p:nvSpPr>
          <p:cNvPr id="78" name="Google Shape;78;g6fb078cfdc_0_0"/>
          <p:cNvSpPr txBox="1"/>
          <p:nvPr>
            <p:ph idx="1" type="body"/>
          </p:nvPr>
        </p:nvSpPr>
        <p:spPr>
          <a:xfrm>
            <a:off x="3662900" y="1152475"/>
            <a:ext cx="516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Feature modules are NgModules for the purpose of organizing code.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feature module delivers a cohesive set of functionality focused on a specific application need such as a user workflow, routing, or forms.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Everything can be done in root module, feature modules help you partition the app into focused areas.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Feature module collaborates with root module through services, components, pipe it shares.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g6fb078cf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3003525" cy="38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b078cfdc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93C47D"/>
                </a:solidFill>
              </a:rPr>
              <a:t>Angular Material?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85" name="Google Shape;85;g6fb078cfdc_0_15"/>
          <p:cNvSpPr txBox="1"/>
          <p:nvPr>
            <p:ph idx="1" type="body"/>
          </p:nvPr>
        </p:nvSpPr>
        <p:spPr>
          <a:xfrm>
            <a:off x="2739075" y="1000075"/>
            <a:ext cx="6333300" cy="3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Material Design components for Angular apps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Optimized for Angular, built by the Angular team to integrate seamlessly with Angular.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Styling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Material Design Colors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Default &amp; Custom Themed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Components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Layout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Navigation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Form Controls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Popups &amp; Modals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Buttons, Indicators &amp; Icons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g6fb078cfd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" y="1132412"/>
            <a:ext cx="2078525" cy="17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6fb078cfdc_0_15"/>
          <p:cNvSpPr txBox="1"/>
          <p:nvPr/>
        </p:nvSpPr>
        <p:spPr>
          <a:xfrm>
            <a:off x="442050" y="2956750"/>
            <a:ext cx="2078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https://material.angular.io/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Javascript Refresher: Objects and Object Literals</a:t>
            </a:r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950" y="1150925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Javascript Refresher: Objects and Object Literals</a:t>
            </a: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275" y="1299400"/>
            <a:ext cx="4878375" cy="377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1225" y="1299400"/>
            <a:ext cx="23622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b078cfdc_0_5"/>
          <p:cNvSpPr txBox="1"/>
          <p:nvPr>
            <p:ph type="title"/>
          </p:nvPr>
        </p:nvSpPr>
        <p:spPr>
          <a:xfrm>
            <a:off x="1593850" y="2121025"/>
            <a:ext cx="5842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V8 Engine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6f9b799ee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