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471136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E1"/>
    <a:srgbClr val="805DFF"/>
    <a:srgbClr val="1CA8DD"/>
    <a:srgbClr val="410DFF"/>
    <a:srgbClr val="5C2FFF"/>
    <a:srgbClr val="653BFF"/>
    <a:srgbClr val="9F86FF"/>
    <a:srgbClr val="3D4049"/>
    <a:srgbClr val="2F323A"/>
    <a:srgbClr val="2C3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SOE 1</c:v>
                </c:pt>
              </c:strCache>
            </c:strRef>
          </c:tx>
          <c:spPr>
            <a:solidFill>
              <a:srgbClr val="9F86FF">
                <a:alpha val="32941"/>
              </a:srgbClr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D-47F3-98C8-758F19750A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SOE 2</c:v>
                </c:pt>
              </c:strCache>
            </c:strRef>
          </c:tx>
          <c:spPr>
            <a:solidFill>
              <a:srgbClr val="9F86FF">
                <a:alpha val="43137"/>
              </a:srgbClr>
            </a:solidFill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AD-47F3-98C8-758F19750A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SOE 3</c:v>
                </c:pt>
              </c:strCache>
            </c:strRef>
          </c:tx>
          <c:spPr>
            <a:solidFill>
              <a:srgbClr val="9F86FF">
                <a:alpha val="25882"/>
              </a:srgbClr>
            </a:solidFill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AD-47F3-98C8-758F19750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039439"/>
        <c:axId val="974039919"/>
      </c:areaChart>
      <c:catAx>
        <c:axId val="974039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39919"/>
        <c:crosses val="autoZero"/>
        <c:auto val="1"/>
        <c:lblAlgn val="ctr"/>
        <c:lblOffset val="100"/>
        <c:noMultiLvlLbl val="0"/>
      </c:catAx>
      <c:valAx>
        <c:axId val="9740399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39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SOE 1</c:v>
                </c:pt>
              </c:strCache>
            </c:strRef>
          </c:tx>
          <c:spPr>
            <a:solidFill>
              <a:srgbClr val="9F86FF">
                <a:alpha val="32941"/>
              </a:srgbClr>
            </a:solidFill>
            <a:ln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AD-47F3-98C8-758F19750A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SOE 2</c:v>
                </c:pt>
              </c:strCache>
            </c:strRef>
          </c:tx>
          <c:spPr>
            <a:solidFill>
              <a:srgbClr val="9F86FF">
                <a:alpha val="43137"/>
              </a:srgbClr>
            </a:solidFill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AD-47F3-98C8-758F19750A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SOE 3</c:v>
                </c:pt>
              </c:strCache>
            </c:strRef>
          </c:tx>
          <c:spPr>
            <a:solidFill>
              <a:srgbClr val="9F86FF">
                <a:alpha val="25882"/>
              </a:srgbClr>
            </a:solidFill>
            <a:ln w="25400">
              <a:noFill/>
            </a:ln>
            <a:effectLst/>
          </c:spP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AD-47F3-98C8-758F19750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4039439"/>
        <c:axId val="974039919"/>
      </c:areaChart>
      <c:catAx>
        <c:axId val="974039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39919"/>
        <c:crosses val="autoZero"/>
        <c:auto val="1"/>
        <c:lblAlgn val="ctr"/>
        <c:lblOffset val="100"/>
        <c:noMultiLvlLbl val="0"/>
      </c:catAx>
      <c:valAx>
        <c:axId val="9740399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394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l" defTabSz="914400" rtl="0" eaLnBrk="1" latinLnBrk="0" hangingPunct="1">
              <a:defRPr lang="en-US" sz="1600" b="0" i="0" u="none" strike="noStrike" kern="1200" baseline="0" dirty="0" smtClean="0">
                <a:solidFill>
                  <a:srgbClr val="9F86FF"/>
                </a:solidFill>
                <a:latin typeface="+mn-lt"/>
                <a:ea typeface="+mn-ea"/>
                <a:cs typeface="+mn-cs"/>
              </a:defRPr>
            </a:pPr>
            <a:r>
              <a:rPr lang="en-US" sz="1600" b="0" kern="1200" dirty="0">
                <a:solidFill>
                  <a:srgbClr val="9F86FF"/>
                </a:solidFill>
                <a:latin typeface="+mn-lt"/>
                <a:ea typeface="+mn-ea"/>
                <a:cs typeface="+mn-cs"/>
              </a:rPr>
              <a:t>Maturity by Implementation</a:t>
            </a:r>
          </a:p>
        </c:rich>
      </c:tx>
      <c:layout>
        <c:manualLayout>
          <c:xMode val="edge"/>
          <c:yMode val="edge"/>
          <c:x val="1.4378810690363047E-2"/>
          <c:y val="2.1941941277836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l" defTabSz="914400" rtl="0" eaLnBrk="1" latinLnBrk="0" hangingPunct="1">
            <a:defRPr lang="en-US" sz="1600" b="0" i="0" u="none" strike="noStrike" kern="1200" baseline="0" dirty="0" smtClean="0">
              <a:solidFill>
                <a:srgbClr val="9F86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F8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CD-43B2-A93E-95BED50E816F}"/>
              </c:ext>
            </c:extLst>
          </c:dPt>
          <c:dPt>
            <c:idx val="1"/>
            <c:bubble3D val="0"/>
            <c:spPr>
              <a:solidFill>
                <a:srgbClr val="007A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CD-43B2-A93E-95BED50E816F}"/>
              </c:ext>
            </c:extLst>
          </c:dPt>
          <c:dPt>
            <c:idx val="2"/>
            <c:bubble3D val="0"/>
            <c:spPr>
              <a:solidFill>
                <a:srgbClr val="3D404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CD-43B2-A93E-95BED50E81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Not Implemented</c:v>
                </c:pt>
                <c:pt idx="1">
                  <c:v>Partial</c:v>
                </c:pt>
                <c:pt idx="2">
                  <c:v>Implemented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CD-43B2-A93E-95BED50E816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ASYAD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9F86FF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9F86FF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0-45F8-ADC4-E70BA0A413F2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60-45F8-ADC4-E70BA0A413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60-45F8-ADC4-E70BA0A41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OETC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007AE1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007AE1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F3-4A18-AFB0-C6C102D814E0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F3-4A18-AFB0-C6C102D814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F3-4A18-AFB0-C6C102D81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NWC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1CA8DD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1CA8DD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BB-45E8-8662-DB9A9CC4EC06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BB-45E8-8662-DB9A9CC4EC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BB-45E8-8662-DB9A9CC4E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Oman Air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04-4315-B6F1-B347D357AD8D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04-4315-B6F1-B347D357AD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04-4315-B6F1-B347D357A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Oman Airport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8-421D-9D27-A32958C36786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28-421D-9D27-A32958C367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28-421D-9D27-A32958C36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4228398428075189"/>
          <c:h val="0.79584637266429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8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18-4351-B55E-7AFF9C0161D3}"/>
              </c:ext>
            </c:extLst>
          </c:dPt>
          <c:dPt>
            <c:idx val="1"/>
            <c:invertIfNegative val="0"/>
            <c:bubble3D val="0"/>
            <c:spPr>
              <a:solidFill>
                <a:srgbClr val="805D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18-4351-B55E-7AFF9C0161D3}"/>
              </c:ext>
            </c:extLst>
          </c:dPt>
          <c:dPt>
            <c:idx val="2"/>
            <c:invertIfNegative val="0"/>
            <c:bubble3D val="0"/>
            <c:spPr>
              <a:solidFill>
                <a:srgbClr val="653B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18-4351-B55E-7AFF9C0161D3}"/>
              </c:ext>
            </c:extLst>
          </c:dPt>
          <c:dPt>
            <c:idx val="3"/>
            <c:invertIfNegative val="0"/>
            <c:bubble3D val="0"/>
            <c:spPr>
              <a:solidFill>
                <a:srgbClr val="5C2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18-4351-B55E-7AFF9C0161D3}"/>
              </c:ext>
            </c:extLst>
          </c:dPt>
          <c:dPt>
            <c:idx val="4"/>
            <c:invertIfNegative val="0"/>
            <c:bubble3D val="0"/>
            <c:spPr>
              <a:solidFill>
                <a:srgbClr val="410D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718-4351-B55E-7AFF9C0161D3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18-4351-B55E-7AFF9C0161D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718-4351-B55E-7AFF9C0161D3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18-4351-B55E-7AFF9C0161D3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18-4351-B55E-7AFF9C0161D3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18-4351-B55E-7AFF9C0161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SPE5</c:v>
                </c:pt>
                <c:pt idx="1">
                  <c:v>SPE3</c:v>
                </c:pt>
                <c:pt idx="2">
                  <c:v>SPE1</c:v>
                </c:pt>
                <c:pt idx="3">
                  <c:v>SPE4</c:v>
                </c:pt>
                <c:pt idx="4">
                  <c:v>SPE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1.2</c:v>
                </c:pt>
                <c:pt idx="3">
                  <c:v>1.5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18-4351-B55E-7AFF9C016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9527472"/>
        <c:axId val="1779531312"/>
      </c:barChart>
      <c:catAx>
        <c:axId val="177952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531312"/>
        <c:crosses val="autoZero"/>
        <c:auto val="1"/>
        <c:lblAlgn val="ctr"/>
        <c:lblOffset val="100"/>
        <c:noMultiLvlLbl val="0"/>
      </c:catAx>
      <c:valAx>
        <c:axId val="177953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952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algn="l" defTabSz="914400" rtl="0" eaLnBrk="1" latinLnBrk="0" hangingPunct="1">
              <a:defRPr lang="en-US" sz="1600" b="0" i="0" u="none" strike="noStrike" kern="1200" baseline="0" dirty="0" smtClean="0">
                <a:solidFill>
                  <a:srgbClr val="9F86FF"/>
                </a:solidFill>
                <a:latin typeface="+mn-lt"/>
                <a:ea typeface="+mn-ea"/>
                <a:cs typeface="+mn-cs"/>
              </a:defRPr>
            </a:pPr>
            <a:r>
              <a:rPr lang="en-US" sz="1600" b="0" kern="1200" dirty="0">
                <a:solidFill>
                  <a:srgbClr val="9F86FF"/>
                </a:solidFill>
                <a:latin typeface="+mn-lt"/>
                <a:ea typeface="+mn-ea"/>
                <a:cs typeface="+mn-cs"/>
              </a:rPr>
              <a:t>Maturity by Implementation</a:t>
            </a:r>
          </a:p>
        </c:rich>
      </c:tx>
      <c:layout>
        <c:manualLayout>
          <c:xMode val="edge"/>
          <c:yMode val="edge"/>
          <c:x val="1.4378810690363047E-2"/>
          <c:y val="2.19419412778364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algn="l" defTabSz="914400" rtl="0" eaLnBrk="1" latinLnBrk="0" hangingPunct="1">
            <a:defRPr lang="en-US" sz="1600" b="0" i="0" u="none" strike="noStrike" kern="1200" baseline="0" dirty="0" smtClean="0">
              <a:solidFill>
                <a:srgbClr val="9F86FF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F8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E2-4D9C-A34B-D02A1B24AAF3}"/>
              </c:ext>
            </c:extLst>
          </c:dPt>
          <c:dPt>
            <c:idx val="1"/>
            <c:bubble3D val="0"/>
            <c:spPr>
              <a:solidFill>
                <a:srgbClr val="007A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2-4D9C-A34B-D02A1B24AAF3}"/>
              </c:ext>
            </c:extLst>
          </c:dPt>
          <c:dPt>
            <c:idx val="2"/>
            <c:bubble3D val="0"/>
            <c:spPr>
              <a:solidFill>
                <a:srgbClr val="3D404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5E2-4D9C-A34B-D02A1B24AAF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Not Implemented</c:v>
                </c:pt>
                <c:pt idx="1">
                  <c:v>Partial</c:v>
                </c:pt>
                <c:pt idx="2">
                  <c:v>Implemented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E2-4D9C-A34B-D02A1B24AAF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ASYAD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9F86FF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9F86FF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CE-491F-B562-F88F09DAD06F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CE-491F-B562-F88F09DAD06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E-491F-B562-F88F09DAD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OETC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007AE1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007AE1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80-4D64-986C-840689DD11CD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80-4D64-986C-840689DD11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80-4D64-986C-840689DD1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NWC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rgbClr val="1CA8DD"/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rgbClr val="1CA8DD"/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0-4155-9A5F-47E5B3822FA1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60-4155-9A5F-47E5B3822F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60-4155-9A5F-47E5B3822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Oman Air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C-4F3A-A81B-C657B659774D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FEC-4F3A-A81B-C657B65977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C-4F3A-A81B-C657B6597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Oman Airport</a:t>
            </a:r>
          </a:p>
        </c:rich>
      </c:tx>
      <c:layout>
        <c:manualLayout>
          <c:xMode val="edge"/>
          <c:yMode val="edge"/>
          <c:x val="0.38483091946509712"/>
          <c:y val="0.131267416188683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65000">
                  <a:srgbClr val="2F323A"/>
                </a:gs>
              </a:gsLst>
              <a:lin ang="2700000" scaled="1"/>
              <a:tileRect/>
            </a:gradFill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65000">
                    <a:srgbClr val="2F323A"/>
                  </a:gs>
                </a:gsLst>
                <a:lin ang="27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D2-4BC2-8040-EB47D82993BB}"/>
              </c:ext>
            </c:extLst>
          </c:dPt>
          <c:dLbls>
            <c:dLbl>
              <c:idx val="0"/>
              <c:layout>
                <c:manualLayout>
                  <c:x val="5.6510725246188753E-3"/>
                  <c:y val="-0.236281349139630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D2-4BC2-8040-EB47D82993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Implemented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D2-4BC2-8040-EB47D8299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86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F7C-A07D-B02860903889}"/>
              </c:ext>
            </c:extLst>
          </c:dPt>
          <c:dPt>
            <c:idx val="1"/>
            <c:invertIfNegative val="0"/>
            <c:bubble3D val="0"/>
            <c:spPr>
              <a:solidFill>
                <a:srgbClr val="805D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F7C-A07D-B02860903889}"/>
              </c:ext>
            </c:extLst>
          </c:dPt>
          <c:dPt>
            <c:idx val="2"/>
            <c:invertIfNegative val="0"/>
            <c:bubble3D val="0"/>
            <c:spPr>
              <a:solidFill>
                <a:srgbClr val="653B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F7C-A07D-B02860903889}"/>
              </c:ext>
            </c:extLst>
          </c:dPt>
          <c:dPt>
            <c:idx val="3"/>
            <c:invertIfNegative val="0"/>
            <c:bubble3D val="0"/>
            <c:spPr>
              <a:solidFill>
                <a:srgbClr val="5C2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25F-4F7C-A07D-B02860903889}"/>
              </c:ext>
            </c:extLst>
          </c:dPt>
          <c:dPt>
            <c:idx val="4"/>
            <c:invertIfNegative val="0"/>
            <c:bubble3D val="0"/>
            <c:spPr>
              <a:solidFill>
                <a:srgbClr val="410D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25F-4F7C-A07D-B02860903889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25F-4F7C-A07D-B02860903889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25F-4F7C-A07D-B02860903889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25F-4F7C-A07D-B02860903889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25F-4F7C-A07D-B02860903889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25F-4F7C-A07D-B028609038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SPE5</c:v>
                </c:pt>
                <c:pt idx="1">
                  <c:v>SPE3</c:v>
                </c:pt>
                <c:pt idx="2">
                  <c:v>SPE1</c:v>
                </c:pt>
                <c:pt idx="3">
                  <c:v>SPE4</c:v>
                </c:pt>
                <c:pt idx="4">
                  <c:v>SPE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1.2</c:v>
                </c:pt>
                <c:pt idx="3">
                  <c:v>1.5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F7C-A07D-B02860903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9527472"/>
        <c:axId val="1779531312"/>
      </c:barChart>
      <c:catAx>
        <c:axId val="177952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531312"/>
        <c:crosses val="autoZero"/>
        <c:auto val="1"/>
        <c:lblAlgn val="ctr"/>
        <c:lblOffset val="100"/>
        <c:noMultiLvlLbl val="0"/>
      </c:catAx>
      <c:valAx>
        <c:axId val="17795313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952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805DFF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3.5</c:v>
                </c:pt>
                <c:pt idx="5">
                  <c:v>3.8</c:v>
                </c:pt>
                <c:pt idx="6">
                  <c:v>3.5</c:v>
                </c:pt>
                <c:pt idx="7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BC-47CD-BC7B-7298E82C19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8575" cap="rnd">
              <a:solidFill>
                <a:srgbClr val="007AE1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SPE1</c:v>
                </c:pt>
                <c:pt idx="1">
                  <c:v>SPE2</c:v>
                </c:pt>
                <c:pt idx="2">
                  <c:v>SPE3</c:v>
                </c:pt>
                <c:pt idx="3">
                  <c:v>SPE4</c:v>
                </c:pt>
                <c:pt idx="4">
                  <c:v>SPE5</c:v>
                </c:pt>
                <c:pt idx="5">
                  <c:v>SPE6</c:v>
                </c:pt>
                <c:pt idx="6">
                  <c:v>SPE7</c:v>
                </c:pt>
                <c:pt idx="7">
                  <c:v>SPE8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1.2</c:v>
                </c:pt>
                <c:pt idx="1">
                  <c:v>2.1</c:v>
                </c:pt>
                <c:pt idx="2">
                  <c:v>3.2</c:v>
                </c:pt>
                <c:pt idx="3">
                  <c:v>3.2</c:v>
                </c:pt>
                <c:pt idx="4">
                  <c:v>2.8</c:v>
                </c:pt>
                <c:pt idx="5">
                  <c:v>3.1</c:v>
                </c:pt>
                <c:pt idx="6">
                  <c:v>3.7</c:v>
                </c:pt>
                <c:pt idx="7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BC-47CD-BC7B-7298E82C1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223519"/>
        <c:axId val="66234559"/>
      </c:lineChart>
      <c:catAx>
        <c:axId val="6622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34559"/>
        <c:crosses val="autoZero"/>
        <c:auto val="1"/>
        <c:lblAlgn val="ctr"/>
        <c:lblOffset val="100"/>
        <c:noMultiLvlLbl val="0"/>
      </c:catAx>
      <c:valAx>
        <c:axId val="66234559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2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475959"/>
            <a:ext cx="11033522" cy="3139805"/>
          </a:xfrm>
        </p:spPr>
        <p:txBody>
          <a:bodyPr anchor="b"/>
          <a:lstStyle>
            <a:lvl1pPr algn="ctr">
              <a:defRPr sz="7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4736847"/>
            <a:ext cx="11033522" cy="2177404"/>
          </a:xfrm>
        </p:spPr>
        <p:txBody>
          <a:bodyPr/>
          <a:lstStyle>
            <a:lvl1pPr marL="0" indent="0" algn="ctr">
              <a:buNone/>
              <a:defRPr sz="2896"/>
            </a:lvl1pPr>
            <a:lvl2pPr marL="551658" indent="0" algn="ctr">
              <a:buNone/>
              <a:defRPr sz="2413"/>
            </a:lvl2pPr>
            <a:lvl3pPr marL="1103315" indent="0" algn="ctr">
              <a:buNone/>
              <a:defRPr sz="2172"/>
            </a:lvl3pPr>
            <a:lvl4pPr marL="1654973" indent="0" algn="ctr">
              <a:buNone/>
              <a:defRPr sz="1931"/>
            </a:lvl4pPr>
            <a:lvl5pPr marL="2206630" indent="0" algn="ctr">
              <a:buNone/>
              <a:defRPr sz="1931"/>
            </a:lvl5pPr>
            <a:lvl6pPr marL="2758288" indent="0" algn="ctr">
              <a:buNone/>
              <a:defRPr sz="1931"/>
            </a:lvl6pPr>
            <a:lvl7pPr marL="3309945" indent="0" algn="ctr">
              <a:buNone/>
              <a:defRPr sz="1931"/>
            </a:lvl7pPr>
            <a:lvl8pPr marL="3861603" indent="0" algn="ctr">
              <a:buNone/>
              <a:defRPr sz="1931"/>
            </a:lvl8pPr>
            <a:lvl9pPr marL="4413260" indent="0" algn="ctr">
              <a:buNone/>
              <a:defRPr sz="19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5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480157"/>
            <a:ext cx="3172138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480157"/>
            <a:ext cx="9332521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1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2248386"/>
            <a:ext cx="12688551" cy="3751481"/>
          </a:xfrm>
        </p:spPr>
        <p:txBody>
          <a:bodyPr anchor="b"/>
          <a:lstStyle>
            <a:lvl1pPr>
              <a:defRPr sz="7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6035358"/>
            <a:ext cx="12688551" cy="1972815"/>
          </a:xfrm>
        </p:spPr>
        <p:txBody>
          <a:bodyPr/>
          <a:lstStyle>
            <a:lvl1pPr marL="0" indent="0">
              <a:buNone/>
              <a:defRPr sz="2896">
                <a:solidFill>
                  <a:schemeClr val="tx1">
                    <a:tint val="82000"/>
                  </a:schemeClr>
                </a:solidFill>
              </a:defRPr>
            </a:lvl1pPr>
            <a:lvl2pPr marL="551658" indent="0">
              <a:buNone/>
              <a:defRPr sz="2413">
                <a:solidFill>
                  <a:schemeClr val="tx1">
                    <a:tint val="82000"/>
                  </a:schemeClr>
                </a:solidFill>
              </a:defRPr>
            </a:lvl2pPr>
            <a:lvl3pPr marL="1103315" indent="0">
              <a:buNone/>
              <a:defRPr sz="2172">
                <a:solidFill>
                  <a:schemeClr val="tx1">
                    <a:tint val="82000"/>
                  </a:schemeClr>
                </a:solidFill>
              </a:defRPr>
            </a:lvl3pPr>
            <a:lvl4pPr marL="1654973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4pPr>
            <a:lvl5pPr marL="2206630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5pPr>
            <a:lvl6pPr marL="2758288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6pPr>
            <a:lvl7pPr marL="3309945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7pPr>
            <a:lvl8pPr marL="3861603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8pPr>
            <a:lvl9pPr marL="4413260" indent="0">
              <a:buNone/>
              <a:defRPr sz="19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3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400782"/>
            <a:ext cx="6252329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400782"/>
            <a:ext cx="6252329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480157"/>
            <a:ext cx="12688551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2210808"/>
            <a:ext cx="6223596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3294290"/>
            <a:ext cx="6223596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2210808"/>
            <a:ext cx="6254245" cy="1083482"/>
          </a:xfrm>
        </p:spPr>
        <p:txBody>
          <a:bodyPr anchor="b"/>
          <a:lstStyle>
            <a:lvl1pPr marL="0" indent="0">
              <a:buNone/>
              <a:defRPr sz="2896" b="1"/>
            </a:lvl1pPr>
            <a:lvl2pPr marL="551658" indent="0">
              <a:buNone/>
              <a:defRPr sz="2413" b="1"/>
            </a:lvl2pPr>
            <a:lvl3pPr marL="1103315" indent="0">
              <a:buNone/>
              <a:defRPr sz="2172" b="1"/>
            </a:lvl3pPr>
            <a:lvl4pPr marL="1654973" indent="0">
              <a:buNone/>
              <a:defRPr sz="1931" b="1"/>
            </a:lvl4pPr>
            <a:lvl5pPr marL="2206630" indent="0">
              <a:buNone/>
              <a:defRPr sz="1931" b="1"/>
            </a:lvl5pPr>
            <a:lvl6pPr marL="2758288" indent="0">
              <a:buNone/>
              <a:defRPr sz="1931" b="1"/>
            </a:lvl6pPr>
            <a:lvl7pPr marL="3309945" indent="0">
              <a:buNone/>
              <a:defRPr sz="1931" b="1"/>
            </a:lvl7pPr>
            <a:lvl8pPr marL="3861603" indent="0">
              <a:buNone/>
              <a:defRPr sz="1931" b="1"/>
            </a:lvl8pPr>
            <a:lvl9pPr marL="4413260" indent="0">
              <a:buNone/>
              <a:defRPr sz="19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3294290"/>
            <a:ext cx="6254245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74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35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298510"/>
            <a:ext cx="7447628" cy="6409043"/>
          </a:xfrm>
        </p:spPr>
        <p:txBody>
          <a:bodyPr/>
          <a:lstStyle>
            <a:lvl1pPr>
              <a:defRPr sz="3861"/>
            </a:lvl1pPr>
            <a:lvl2pPr>
              <a:defRPr sz="3378"/>
            </a:lvl2pPr>
            <a:lvl3pPr>
              <a:defRPr sz="2896"/>
            </a:lvl3pPr>
            <a:lvl4pPr>
              <a:defRPr sz="2413"/>
            </a:lvl4pPr>
            <a:lvl5pPr>
              <a:defRPr sz="2413"/>
            </a:lvl5pPr>
            <a:lvl6pPr>
              <a:defRPr sz="2413"/>
            </a:lvl6pPr>
            <a:lvl7pPr>
              <a:defRPr sz="2413"/>
            </a:lvl7pPr>
            <a:lvl8pPr>
              <a:defRPr sz="2413"/>
            </a:lvl8pPr>
            <a:lvl9pPr>
              <a:defRPr sz="24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601239"/>
            <a:ext cx="4744797" cy="2104337"/>
          </a:xfrm>
        </p:spPr>
        <p:txBody>
          <a:bodyPr anchor="b"/>
          <a:lstStyle>
            <a:lvl1pPr>
              <a:defRPr sz="3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298510"/>
            <a:ext cx="7447628" cy="6409043"/>
          </a:xfrm>
        </p:spPr>
        <p:txBody>
          <a:bodyPr anchor="t"/>
          <a:lstStyle>
            <a:lvl1pPr marL="0" indent="0">
              <a:buNone/>
              <a:defRPr sz="3861"/>
            </a:lvl1pPr>
            <a:lvl2pPr marL="551658" indent="0">
              <a:buNone/>
              <a:defRPr sz="3378"/>
            </a:lvl2pPr>
            <a:lvl3pPr marL="1103315" indent="0">
              <a:buNone/>
              <a:defRPr sz="2896"/>
            </a:lvl3pPr>
            <a:lvl4pPr marL="1654973" indent="0">
              <a:buNone/>
              <a:defRPr sz="2413"/>
            </a:lvl4pPr>
            <a:lvl5pPr marL="2206630" indent="0">
              <a:buNone/>
              <a:defRPr sz="2413"/>
            </a:lvl5pPr>
            <a:lvl6pPr marL="2758288" indent="0">
              <a:buNone/>
              <a:defRPr sz="2413"/>
            </a:lvl6pPr>
            <a:lvl7pPr marL="3309945" indent="0">
              <a:buNone/>
              <a:defRPr sz="2413"/>
            </a:lvl7pPr>
            <a:lvl8pPr marL="3861603" indent="0">
              <a:buNone/>
              <a:defRPr sz="2413"/>
            </a:lvl8pPr>
            <a:lvl9pPr marL="4413260" indent="0">
              <a:buNone/>
              <a:defRPr sz="24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2705576"/>
            <a:ext cx="4744797" cy="5012415"/>
          </a:xfrm>
        </p:spPr>
        <p:txBody>
          <a:bodyPr/>
          <a:lstStyle>
            <a:lvl1pPr marL="0" indent="0">
              <a:buNone/>
              <a:defRPr sz="1931"/>
            </a:lvl1pPr>
            <a:lvl2pPr marL="551658" indent="0">
              <a:buNone/>
              <a:defRPr sz="1689"/>
            </a:lvl2pPr>
            <a:lvl3pPr marL="1103315" indent="0">
              <a:buNone/>
              <a:defRPr sz="1448"/>
            </a:lvl3pPr>
            <a:lvl4pPr marL="1654973" indent="0">
              <a:buNone/>
              <a:defRPr sz="1207"/>
            </a:lvl4pPr>
            <a:lvl5pPr marL="2206630" indent="0">
              <a:buNone/>
              <a:defRPr sz="1207"/>
            </a:lvl5pPr>
            <a:lvl6pPr marL="2758288" indent="0">
              <a:buNone/>
              <a:defRPr sz="1207"/>
            </a:lvl6pPr>
            <a:lvl7pPr marL="3309945" indent="0">
              <a:buNone/>
              <a:defRPr sz="1207"/>
            </a:lvl7pPr>
            <a:lvl8pPr marL="3861603" indent="0">
              <a:buNone/>
              <a:defRPr sz="1207"/>
            </a:lvl8pPr>
            <a:lvl9pPr marL="4413260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1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480157"/>
            <a:ext cx="12688551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400782"/>
            <a:ext cx="12688551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AF2A-BFB2-4228-A03F-07D44EFEEFA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8358896"/>
            <a:ext cx="4965085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8358896"/>
            <a:ext cx="3310057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0441-A2DF-4D30-8879-8ACD21A0F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6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03315" rtl="0" eaLnBrk="1" latinLnBrk="0" hangingPunct="1">
        <a:lnSpc>
          <a:spcPct val="90000"/>
        </a:lnSpc>
        <a:spcBef>
          <a:spcPct val="0"/>
        </a:spcBef>
        <a:buNone/>
        <a:defRPr sz="5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5829" indent="-275829" algn="l" defTabSz="1103315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78" kern="1200">
          <a:solidFill>
            <a:schemeClr val="tx1"/>
          </a:solidFill>
          <a:latin typeface="+mn-lt"/>
          <a:ea typeface="+mn-ea"/>
          <a:cs typeface="+mn-cs"/>
        </a:defRPr>
      </a:lvl1pPr>
      <a:lvl2pPr marL="827486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379144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413" kern="1200">
          <a:solidFill>
            <a:schemeClr val="tx1"/>
          </a:solidFill>
          <a:latin typeface="+mn-lt"/>
          <a:ea typeface="+mn-ea"/>
          <a:cs typeface="+mn-cs"/>
        </a:defRPr>
      </a:lvl3pPr>
      <a:lvl4pPr marL="1930801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482459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3034116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585774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4137431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689089" indent="-275829" algn="l" defTabSz="1103315" rtl="0" eaLnBrk="1" latinLnBrk="0" hangingPunct="1">
        <a:lnSpc>
          <a:spcPct val="90000"/>
        </a:lnSpc>
        <a:spcBef>
          <a:spcPts val="60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1pPr>
      <a:lvl2pPr marL="551658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103315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3pPr>
      <a:lvl4pPr marL="1654973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4pPr>
      <a:lvl5pPr marL="2206630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5pPr>
      <a:lvl6pPr marL="2758288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6pPr>
      <a:lvl7pPr marL="3309945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7pPr>
      <a:lvl8pPr marL="3861603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8pPr>
      <a:lvl9pPr marL="4413260" algn="l" defTabSz="1103315" rtl="0" eaLnBrk="1" latinLnBrk="0" hangingPunct="1">
        <a:defRPr sz="2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11" Type="http://schemas.openxmlformats.org/officeDocument/2006/relationships/chart" Target="../charts/chart9.xml"/><Relationship Id="rId5" Type="http://schemas.openxmlformats.org/officeDocument/2006/relationships/chart" Target="../charts/chart4.xml"/><Relationship Id="rId10" Type="http://schemas.openxmlformats.org/officeDocument/2006/relationships/chart" Target="../charts/chart8.xml"/><Relationship Id="rId4" Type="http://schemas.openxmlformats.org/officeDocument/2006/relationships/chart" Target="../charts/chart3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image" Target="../media/image2.png"/><Relationship Id="rId7" Type="http://schemas.openxmlformats.org/officeDocument/2006/relationships/chart" Target="../charts/chart14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10" Type="http://schemas.openxmlformats.org/officeDocument/2006/relationships/chart" Target="../charts/chart17.xml"/><Relationship Id="rId4" Type="http://schemas.openxmlformats.org/officeDocument/2006/relationships/chart" Target="../charts/chart11.xml"/><Relationship Id="rId9" Type="http://schemas.openxmlformats.org/officeDocument/2006/relationships/chart" Target="../charts/char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9EABFD-F5F7-3F5D-57CF-5265862B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78" y="1080295"/>
            <a:ext cx="9175208" cy="6858000"/>
          </a:xfrm>
          <a:prstGeom prst="rect">
            <a:avLst/>
          </a:prstGeom>
          <a:solidFill>
            <a:srgbClr val="3D4049"/>
          </a:solidFill>
        </p:spPr>
      </p:pic>
    </p:spTree>
    <p:extLst>
      <p:ext uri="{BB962C8B-B14F-4D97-AF65-F5344CB8AC3E}">
        <p14:creationId xmlns:p14="http://schemas.microsoft.com/office/powerpoint/2010/main" val="23863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078B062-C3AA-7FBC-0F19-814006A7F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052081"/>
              </p:ext>
            </p:extLst>
          </p:nvPr>
        </p:nvGraphicFramePr>
        <p:xfrm>
          <a:off x="480077" y="607600"/>
          <a:ext cx="7079344" cy="2306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2E3B72A-53ED-9FD9-8B65-A2EEA638B5E5}"/>
              </a:ext>
            </a:extLst>
          </p:cNvPr>
          <p:cNvSpPr txBox="1"/>
          <p:nvPr/>
        </p:nvSpPr>
        <p:spPr>
          <a:xfrm>
            <a:off x="487794" y="187797"/>
            <a:ext cx="140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9F86FF"/>
                </a:solidFill>
              </a:rPr>
              <a:t>Maturity by SOE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63AAA17-DBA6-0933-1140-E0397B884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19117"/>
              </p:ext>
            </p:extLst>
          </p:nvPr>
        </p:nvGraphicFramePr>
        <p:xfrm>
          <a:off x="8813729" y="154441"/>
          <a:ext cx="4934928" cy="289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A20C7D3-743D-EA4A-EF11-A61662AA7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0821"/>
              </p:ext>
            </p:extLst>
          </p:nvPr>
        </p:nvGraphicFramePr>
        <p:xfrm>
          <a:off x="480077" y="3530070"/>
          <a:ext cx="7538361" cy="2225040"/>
        </p:xfrm>
        <a:graphic>
          <a:graphicData uri="http://schemas.openxmlformats.org/drawingml/2006/table">
            <a:tbl>
              <a:tblPr firstRow="1" bandRow="1"/>
              <a:tblGrid>
                <a:gridCol w="1507672">
                  <a:extLst>
                    <a:ext uri="{9D8B030D-6E8A-4147-A177-3AD203B41FA5}">
                      <a16:colId xmlns:a16="http://schemas.microsoft.com/office/drawing/2014/main" val="398035769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953752218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500928841"/>
                    </a:ext>
                  </a:extLst>
                </a:gridCol>
                <a:gridCol w="1772557">
                  <a:extLst>
                    <a:ext uri="{9D8B030D-6E8A-4147-A177-3AD203B41FA5}">
                      <a16:colId xmlns:a16="http://schemas.microsoft.com/office/drawing/2014/main" val="1305643738"/>
                    </a:ext>
                  </a:extLst>
                </a:gridCol>
                <a:gridCol w="1242788">
                  <a:extLst>
                    <a:ext uri="{9D8B030D-6E8A-4147-A177-3AD203B41FA5}">
                      <a16:colId xmlns:a16="http://schemas.microsoft.com/office/drawing/2014/main" val="41485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Sector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Targeted Score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Observed Score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Top Domain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ASYAD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Shipping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44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OETC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0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NWC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Oman Air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10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Oman Airport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767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B670BC-424A-E824-1516-681B9CD54747}"/>
              </a:ext>
            </a:extLst>
          </p:cNvPr>
          <p:cNvSpPr txBox="1"/>
          <p:nvPr/>
        </p:nvSpPr>
        <p:spPr>
          <a:xfrm>
            <a:off x="480078" y="3110267"/>
            <a:ext cx="258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>
                <a:solidFill>
                  <a:srgbClr val="9F86FF"/>
                </a:solidFill>
              </a:rPr>
              <a:t>Top 5 Organizations by Maturity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268669-4786-915A-B8C8-7DDB852877C3}"/>
              </a:ext>
            </a:extLst>
          </p:cNvPr>
          <p:cNvGrpSpPr/>
          <p:nvPr/>
        </p:nvGrpSpPr>
        <p:grpSpPr>
          <a:xfrm>
            <a:off x="-104661" y="6371018"/>
            <a:ext cx="7946891" cy="1796725"/>
            <a:chOff x="983910" y="6625598"/>
            <a:chExt cx="7946891" cy="17967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FB76E6-4C57-1AA6-BD8F-7B56524D1CC1}"/>
                </a:ext>
              </a:extLst>
            </p:cNvPr>
            <p:cNvSpPr txBox="1"/>
            <p:nvPr/>
          </p:nvSpPr>
          <p:spPr>
            <a:xfrm>
              <a:off x="1576365" y="6625598"/>
              <a:ext cx="2588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>
                      <a:lumMod val="85000"/>
                    </a:schemeClr>
                  </a:solidFill>
                </a:defRPr>
              </a:lvl1pPr>
            </a:lstStyle>
            <a:p>
              <a:r>
                <a:rPr lang="en-IN" dirty="0">
                  <a:solidFill>
                    <a:srgbClr val="9F86FF"/>
                  </a:solidFill>
                </a:rPr>
                <a:t>Top 5 Organizations by Maturity</a:t>
              </a:r>
            </a:p>
          </p:txBody>
        </p: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2CC71475-106E-21D1-6EC6-BC24CCB877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0601929"/>
                </p:ext>
              </p:extLst>
            </p:nvPr>
          </p:nvGraphicFramePr>
          <p:xfrm>
            <a:off x="983910" y="6958516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AF4DA9EB-3A93-024D-24DA-7FA2E0C8B6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430426"/>
                </p:ext>
              </p:extLst>
            </p:nvPr>
          </p:nvGraphicFramePr>
          <p:xfrm>
            <a:off x="2317092" y="6945945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0BA4BB5B-A554-C7B2-69D6-EDD8298061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8861535"/>
                </p:ext>
              </p:extLst>
            </p:nvPr>
          </p:nvGraphicFramePr>
          <p:xfrm>
            <a:off x="3650273" y="6958516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9ED070CB-CBE9-3381-6E8B-F930AFEABA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5335504"/>
                </p:ext>
              </p:extLst>
            </p:nvPr>
          </p:nvGraphicFramePr>
          <p:xfrm>
            <a:off x="5108321" y="6971087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64EEEF7E-2B42-9CD7-8EB8-6E5FB3634A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17051383"/>
                </p:ext>
              </p:extLst>
            </p:nvPr>
          </p:nvGraphicFramePr>
          <p:xfrm>
            <a:off x="6683440" y="6945945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C5B856-A1EA-F3CF-A230-C339D1051BF1}"/>
              </a:ext>
            </a:extLst>
          </p:cNvPr>
          <p:cNvSpPr txBox="1"/>
          <p:nvPr/>
        </p:nvSpPr>
        <p:spPr>
          <a:xfrm>
            <a:off x="8813729" y="3057120"/>
            <a:ext cx="27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>
                <a:solidFill>
                  <a:srgbClr val="9F86FF"/>
                </a:solidFill>
              </a:rPr>
              <a:t>Bottom 5 domain of organization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3F85C6-9164-4CE2-21A7-8CE7F15BBC2E}"/>
              </a:ext>
            </a:extLst>
          </p:cNvPr>
          <p:cNvGrpSpPr/>
          <p:nvPr/>
        </p:nvGrpSpPr>
        <p:grpSpPr>
          <a:xfrm>
            <a:off x="8871020" y="3436126"/>
            <a:ext cx="2588529" cy="310683"/>
            <a:chOff x="8022770" y="4139962"/>
            <a:chExt cx="2588529" cy="3106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8C2137-9E28-C8E3-8E4A-01AAA7809A1B}"/>
                </a:ext>
              </a:extLst>
            </p:cNvPr>
            <p:cNvSpPr txBox="1"/>
            <p:nvPr/>
          </p:nvSpPr>
          <p:spPr>
            <a:xfrm>
              <a:off x="8022770" y="4139962"/>
              <a:ext cx="2588529" cy="307777"/>
            </a:xfrm>
            <a:prstGeom prst="rect">
              <a:avLst/>
            </a:prstGeom>
            <a:solidFill>
              <a:srgbClr val="9F86FF"/>
            </a:solidFill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3D4049"/>
                  </a:solidFill>
                </a:rPr>
                <a:t>Select the organization</a:t>
              </a:r>
            </a:p>
          </p:txBody>
        </p:sp>
        <p:pic>
          <p:nvPicPr>
            <p:cNvPr id="26" name="Picture 25" descr="A black arrow pointing down&#10;&#10;AI-generated content may be incorrect.">
              <a:extLst>
                <a:ext uri="{FF2B5EF4-FFF2-40B4-BE49-F238E27FC236}">
                  <a16:creationId xmlns:a16="http://schemas.microsoft.com/office/drawing/2014/main" id="{14B8D71F-F57C-40EA-C02E-B16A9F93A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236" y="4139962"/>
              <a:ext cx="310683" cy="310683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2EBA67C-0426-A0A5-4F44-75CB528C2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528183"/>
              </p:ext>
            </p:extLst>
          </p:nvPr>
        </p:nvGraphicFramePr>
        <p:xfrm>
          <a:off x="9060113" y="3823852"/>
          <a:ext cx="4840944" cy="235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94885C7A-10A7-F7B6-A465-AB00DEC5F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515854"/>
              </p:ext>
            </p:extLst>
          </p:nvPr>
        </p:nvGraphicFramePr>
        <p:xfrm>
          <a:off x="8813729" y="6810659"/>
          <a:ext cx="5087328" cy="199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7644DF5-3E3A-D99E-773B-826C3A34456D}"/>
              </a:ext>
            </a:extLst>
          </p:cNvPr>
          <p:cNvGrpSpPr/>
          <p:nvPr/>
        </p:nvGrpSpPr>
        <p:grpSpPr>
          <a:xfrm>
            <a:off x="8871019" y="6371018"/>
            <a:ext cx="2588529" cy="310683"/>
            <a:chOff x="8022770" y="4139962"/>
            <a:chExt cx="2588529" cy="3106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BC4A47-F26E-5999-F4EC-7C9D29C206A9}"/>
                </a:ext>
              </a:extLst>
            </p:cNvPr>
            <p:cNvSpPr txBox="1"/>
            <p:nvPr/>
          </p:nvSpPr>
          <p:spPr>
            <a:xfrm>
              <a:off x="8022770" y="4139962"/>
              <a:ext cx="2588529" cy="307777"/>
            </a:xfrm>
            <a:prstGeom prst="rect">
              <a:avLst/>
            </a:prstGeom>
            <a:solidFill>
              <a:srgbClr val="9F86FF"/>
            </a:solidFill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3D4049"/>
                  </a:solidFill>
                </a:rPr>
                <a:t>Select the organization</a:t>
              </a:r>
            </a:p>
          </p:txBody>
        </p:sp>
        <p:pic>
          <p:nvPicPr>
            <p:cNvPr id="36" name="Picture 35" descr="A black arrow pointing down&#10;&#10;AI-generated content may be incorrect.">
              <a:extLst>
                <a:ext uri="{FF2B5EF4-FFF2-40B4-BE49-F238E27FC236}">
                  <a16:creationId xmlns:a16="http://schemas.microsoft.com/office/drawing/2014/main" id="{AF82630A-2526-6E20-E00B-CB6DD651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236" y="4139962"/>
              <a:ext cx="310683" cy="3106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164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2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B935E-C5D9-045B-BA8B-FE8641B03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10BCC65-18F9-7027-B815-1EC4E7949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187133"/>
              </p:ext>
            </p:extLst>
          </p:nvPr>
        </p:nvGraphicFramePr>
        <p:xfrm>
          <a:off x="417554" y="1199110"/>
          <a:ext cx="13517277" cy="214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FB63DF-1E0F-8245-DE8A-FE928E135F71}"/>
              </a:ext>
            </a:extLst>
          </p:cNvPr>
          <p:cNvSpPr txBox="1"/>
          <p:nvPr/>
        </p:nvSpPr>
        <p:spPr>
          <a:xfrm>
            <a:off x="487794" y="187797"/>
            <a:ext cx="140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9F86FF"/>
                </a:solidFill>
              </a:rPr>
              <a:t>Maturity by SOE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22C4F2-2F6C-CB5C-95D0-48A0D462F1A3}"/>
              </a:ext>
            </a:extLst>
          </p:cNvPr>
          <p:cNvGrpSpPr/>
          <p:nvPr/>
        </p:nvGrpSpPr>
        <p:grpSpPr>
          <a:xfrm>
            <a:off x="9032996" y="3032850"/>
            <a:ext cx="2641133" cy="310683"/>
            <a:chOff x="7939786" y="4139962"/>
            <a:chExt cx="2641133" cy="31068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494AF9-8938-86C8-2458-59FBF8EC1D2B}"/>
                </a:ext>
              </a:extLst>
            </p:cNvPr>
            <p:cNvSpPr txBox="1"/>
            <p:nvPr/>
          </p:nvSpPr>
          <p:spPr>
            <a:xfrm>
              <a:off x="7939786" y="4139962"/>
              <a:ext cx="2588529" cy="307777"/>
            </a:xfrm>
            <a:prstGeom prst="rect">
              <a:avLst/>
            </a:prstGeom>
            <a:solidFill>
              <a:srgbClr val="9F86FF"/>
            </a:solidFill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3D4049"/>
                  </a:solidFill>
                </a:rPr>
                <a:t>Select the organization</a:t>
              </a:r>
            </a:p>
          </p:txBody>
        </p:sp>
        <p:pic>
          <p:nvPicPr>
            <p:cNvPr id="26" name="Picture 25" descr="A black arrow pointing down&#10;&#10;AI-generated content may be incorrect.">
              <a:extLst>
                <a:ext uri="{FF2B5EF4-FFF2-40B4-BE49-F238E27FC236}">
                  <a16:creationId xmlns:a16="http://schemas.microsoft.com/office/drawing/2014/main" id="{386EE4DF-04F2-A200-133E-07793C1F5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236" y="4139962"/>
              <a:ext cx="310683" cy="3106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F04BE0-E319-02D8-DE14-7CBF9DFD314B}"/>
              </a:ext>
            </a:extLst>
          </p:cNvPr>
          <p:cNvSpPr txBox="1"/>
          <p:nvPr/>
        </p:nvSpPr>
        <p:spPr>
          <a:xfrm>
            <a:off x="9002007" y="6171818"/>
            <a:ext cx="270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>
                <a:solidFill>
                  <a:srgbClr val="9F86FF"/>
                </a:solidFill>
              </a:rPr>
              <a:t>Bottom 5 domain of organization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ADAB30-AC07-88EA-DD2F-9EF178B462F0}"/>
              </a:ext>
            </a:extLst>
          </p:cNvPr>
          <p:cNvGrpSpPr/>
          <p:nvPr/>
        </p:nvGrpSpPr>
        <p:grpSpPr>
          <a:xfrm>
            <a:off x="601158" y="589822"/>
            <a:ext cx="2588529" cy="310683"/>
            <a:chOff x="8022770" y="4139962"/>
            <a:chExt cx="2588529" cy="310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48966-E193-5715-F9A4-9C9EAF41B1AB}"/>
                </a:ext>
              </a:extLst>
            </p:cNvPr>
            <p:cNvSpPr txBox="1"/>
            <p:nvPr/>
          </p:nvSpPr>
          <p:spPr>
            <a:xfrm>
              <a:off x="8022770" y="4139962"/>
              <a:ext cx="2588529" cy="307777"/>
            </a:xfrm>
            <a:prstGeom prst="rect">
              <a:avLst/>
            </a:prstGeom>
            <a:solidFill>
              <a:srgbClr val="9F86FF"/>
            </a:solidFill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rgbClr val="3D4049"/>
                  </a:solidFill>
                </a:rPr>
                <a:t>Select the organization</a:t>
              </a:r>
            </a:p>
          </p:txBody>
        </p:sp>
        <p:pic>
          <p:nvPicPr>
            <p:cNvPr id="5" name="Picture 4" descr="A black arrow pointing down&#10;&#10;AI-generated content may be incorrect.">
              <a:extLst>
                <a:ext uri="{FF2B5EF4-FFF2-40B4-BE49-F238E27FC236}">
                  <a16:creationId xmlns:a16="http://schemas.microsoft.com/office/drawing/2014/main" id="{67E71BA5-9F07-09DE-C30D-B9AEB051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0236" y="4139962"/>
              <a:ext cx="310683" cy="310683"/>
            </a:xfrm>
            <a:prstGeom prst="rect">
              <a:avLst/>
            </a:prstGeom>
          </p:spPr>
        </p:pic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5CF671-D012-F2F9-699A-18BC8BB7D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37897"/>
              </p:ext>
            </p:extLst>
          </p:nvPr>
        </p:nvGraphicFramePr>
        <p:xfrm>
          <a:off x="8952911" y="3277817"/>
          <a:ext cx="4934928" cy="2894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C5F540-DD66-70C1-9AE5-BF014828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16685"/>
              </p:ext>
            </p:extLst>
          </p:nvPr>
        </p:nvGraphicFramePr>
        <p:xfrm>
          <a:off x="509487" y="3843818"/>
          <a:ext cx="7538361" cy="2225040"/>
        </p:xfrm>
        <a:graphic>
          <a:graphicData uri="http://schemas.openxmlformats.org/drawingml/2006/table">
            <a:tbl>
              <a:tblPr firstRow="1" bandRow="1"/>
              <a:tblGrid>
                <a:gridCol w="1507672">
                  <a:extLst>
                    <a:ext uri="{9D8B030D-6E8A-4147-A177-3AD203B41FA5}">
                      <a16:colId xmlns:a16="http://schemas.microsoft.com/office/drawing/2014/main" val="3980357699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3953752218"/>
                    </a:ext>
                  </a:extLst>
                </a:gridCol>
                <a:gridCol w="1507672">
                  <a:extLst>
                    <a:ext uri="{9D8B030D-6E8A-4147-A177-3AD203B41FA5}">
                      <a16:colId xmlns:a16="http://schemas.microsoft.com/office/drawing/2014/main" val="500928841"/>
                    </a:ext>
                  </a:extLst>
                </a:gridCol>
                <a:gridCol w="1772557">
                  <a:extLst>
                    <a:ext uri="{9D8B030D-6E8A-4147-A177-3AD203B41FA5}">
                      <a16:colId xmlns:a16="http://schemas.microsoft.com/office/drawing/2014/main" val="1305643738"/>
                    </a:ext>
                  </a:extLst>
                </a:gridCol>
                <a:gridCol w="1242788">
                  <a:extLst>
                    <a:ext uri="{9D8B030D-6E8A-4147-A177-3AD203B41FA5}">
                      <a16:colId xmlns:a16="http://schemas.microsoft.com/office/drawing/2014/main" val="41485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Sector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Targeted Score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Observed Score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Top Domain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7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ASYAD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Shipping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244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OETC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10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NWC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783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Oman Air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610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Oman Airport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SPE2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676773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F451469F-6499-91A4-2948-6CB06CF66665}"/>
              </a:ext>
            </a:extLst>
          </p:cNvPr>
          <p:cNvGrpSpPr/>
          <p:nvPr/>
        </p:nvGrpSpPr>
        <p:grpSpPr>
          <a:xfrm>
            <a:off x="-112213" y="6697975"/>
            <a:ext cx="7946891" cy="1796725"/>
            <a:chOff x="983910" y="6625598"/>
            <a:chExt cx="7946891" cy="179672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A2199E-8131-D435-BDAE-FEC0202B74C4}"/>
                </a:ext>
              </a:extLst>
            </p:cNvPr>
            <p:cNvSpPr txBox="1"/>
            <p:nvPr/>
          </p:nvSpPr>
          <p:spPr>
            <a:xfrm>
              <a:off x="1576365" y="6625598"/>
              <a:ext cx="2588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chemeClr val="bg1">
                      <a:lumMod val="85000"/>
                    </a:schemeClr>
                  </a:solidFill>
                </a:defRPr>
              </a:lvl1pPr>
            </a:lstStyle>
            <a:p>
              <a:r>
                <a:rPr lang="en-IN" dirty="0">
                  <a:solidFill>
                    <a:srgbClr val="9F86FF"/>
                  </a:solidFill>
                </a:rPr>
                <a:t>Top 5 Organizations by Maturity</a:t>
              </a:r>
            </a:p>
          </p:txBody>
        </p:sp>
        <p:graphicFrame>
          <p:nvGraphicFramePr>
            <p:cNvPr id="28" name="Chart 27">
              <a:extLst>
                <a:ext uri="{FF2B5EF4-FFF2-40B4-BE49-F238E27FC236}">
                  <a16:creationId xmlns:a16="http://schemas.microsoft.com/office/drawing/2014/main" id="{DF8D82E0-B526-0009-C0B1-C3C4CC1958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00095996"/>
                </p:ext>
              </p:extLst>
            </p:nvPr>
          </p:nvGraphicFramePr>
          <p:xfrm>
            <a:off x="983910" y="6958516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6BFDEFB5-545F-0A07-DD49-A9CCBF7200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04718048"/>
                </p:ext>
              </p:extLst>
            </p:nvPr>
          </p:nvGraphicFramePr>
          <p:xfrm>
            <a:off x="2317092" y="6945945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96D2356D-8B94-27F0-D392-F70B8C305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55758762"/>
                </p:ext>
              </p:extLst>
            </p:nvPr>
          </p:nvGraphicFramePr>
          <p:xfrm>
            <a:off x="3650273" y="6958516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D4D6E17C-24AB-6D57-F5B5-C4065D388C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6218589"/>
                </p:ext>
              </p:extLst>
            </p:nvPr>
          </p:nvGraphicFramePr>
          <p:xfrm>
            <a:off x="5108321" y="6971087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D902980B-D88A-C849-AFC6-94B1BD29A6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7785947"/>
                </p:ext>
              </p:extLst>
            </p:nvPr>
          </p:nvGraphicFramePr>
          <p:xfrm>
            <a:off x="6683440" y="6945945"/>
            <a:ext cx="2247361" cy="1451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</p:grp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EACF7C7-322F-D6AB-59E7-30AA306CA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529929"/>
              </p:ext>
            </p:extLst>
          </p:nvPr>
        </p:nvGraphicFramePr>
        <p:xfrm>
          <a:off x="9046895" y="6567691"/>
          <a:ext cx="4840944" cy="235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03A4F66-410C-50D1-68AA-8C27D6C57398}"/>
              </a:ext>
            </a:extLst>
          </p:cNvPr>
          <p:cNvSpPr txBox="1"/>
          <p:nvPr/>
        </p:nvSpPr>
        <p:spPr>
          <a:xfrm>
            <a:off x="448705" y="3286624"/>
            <a:ext cx="2588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IN" dirty="0">
                <a:solidFill>
                  <a:srgbClr val="9F86FF"/>
                </a:solidFill>
              </a:rPr>
              <a:t>Top 5 Organizations by Maturity</a:t>
            </a:r>
          </a:p>
        </p:txBody>
      </p:sp>
    </p:spTree>
    <p:extLst>
      <p:ext uri="{BB962C8B-B14F-4D97-AF65-F5344CB8AC3E}">
        <p14:creationId xmlns:p14="http://schemas.microsoft.com/office/powerpoint/2010/main" val="101193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</TotalTime>
  <Words>158</Words>
  <Application>Microsoft Office PowerPoint</Application>
  <PresentationFormat>Custom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 Veda</dc:creator>
  <cp:lastModifiedBy>GEORSHAN G</cp:lastModifiedBy>
  <cp:revision>3</cp:revision>
  <dcterms:created xsi:type="dcterms:W3CDTF">2025-07-12T17:26:01Z</dcterms:created>
  <dcterms:modified xsi:type="dcterms:W3CDTF">2025-07-24T04:10:26Z</dcterms:modified>
</cp:coreProperties>
</file>