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CF2F81F-544C-45D9-87BE-89F28E4D5C1A}" type="datetimeFigureOut">
              <a:rPr lang="en-US" smtClean="0"/>
              <a:t>10/31/2023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989971D-3651-4A12-8121-E4E4DF0E328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F2F81F-544C-45D9-87BE-89F28E4D5C1A}"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9971D-3651-4A12-8121-E4E4DF0E328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F2F81F-544C-45D9-87BE-89F28E4D5C1A}"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9971D-3651-4A12-8121-E4E4DF0E328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F2F81F-544C-45D9-87BE-89F28E4D5C1A}"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9971D-3651-4A12-8121-E4E4DF0E328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CF2F81F-544C-45D9-87BE-89F28E4D5C1A}"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9971D-3651-4A12-8121-E4E4DF0E328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F2F81F-544C-45D9-87BE-89F28E4D5C1A}"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9971D-3651-4A12-8121-E4E4DF0E328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CF2F81F-544C-45D9-87BE-89F28E4D5C1A}" type="datetimeFigureOut">
              <a:rPr lang="en-US" smtClean="0"/>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89971D-3651-4A12-8121-E4E4DF0E328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CF2F81F-544C-45D9-87BE-89F28E4D5C1A}"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89971D-3651-4A12-8121-E4E4DF0E328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F2F81F-544C-45D9-87BE-89F28E4D5C1A}" type="datetimeFigureOut">
              <a:rPr lang="en-US" smtClean="0"/>
              <a:t>10/31/2023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89971D-3651-4A12-8121-E4E4DF0E328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F2F81F-544C-45D9-87BE-89F28E4D5C1A}"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9971D-3651-4A12-8121-E4E4DF0E328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CF2F81F-544C-45D9-87BE-89F28E4D5C1A}"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989971D-3651-4A12-8121-E4E4DF0E3281}"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CF2F81F-544C-45D9-87BE-89F28E4D5C1A}" type="datetimeFigureOut">
              <a:rPr lang="en-US" smtClean="0"/>
              <a:t>10/31/2023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989971D-3651-4A12-8121-E4E4DF0E3281}"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HOTEL BOOKINGS</a:t>
            </a:r>
            <a:endParaRPr lang="en-US" dirty="0"/>
          </a:p>
        </p:txBody>
      </p:sp>
      <p:sp>
        <p:nvSpPr>
          <p:cNvPr id="3" name="Subtitle 2"/>
          <p:cNvSpPr>
            <a:spLocks noGrp="1"/>
          </p:cNvSpPr>
          <p:nvPr>
            <p:ph type="subTitle" idx="1"/>
          </p:nvPr>
        </p:nvSpPr>
        <p:spPr/>
        <p:txBody>
          <a:bodyPr>
            <a:normAutofit fontScale="92500" lnSpcReduction="10000"/>
          </a:bodyPr>
          <a:lstStyle/>
          <a:p>
            <a:endParaRPr lang="en-US" dirty="0" smtClean="0"/>
          </a:p>
          <a:p>
            <a:endParaRPr lang="en-US" dirty="0" smtClean="0"/>
          </a:p>
          <a:p>
            <a:r>
              <a:rPr lang="en-US" dirty="0" smtClean="0"/>
              <a:t>Presented by: </a:t>
            </a:r>
            <a:r>
              <a:rPr lang="en-US" dirty="0" err="1" smtClean="0"/>
              <a:t>Naguleshwari.S.R</a:t>
            </a:r>
            <a:endParaRPr lang="en-US" dirty="0" smtClean="0"/>
          </a:p>
          <a:p>
            <a:r>
              <a:rPr lang="en-US" dirty="0" smtClean="0"/>
              <a:t>Mentor :Jaya </a:t>
            </a:r>
            <a:r>
              <a:rPr lang="en-US" dirty="0" err="1" smtClean="0"/>
              <a:t>pandey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y 3.png"/>
          <p:cNvPicPr>
            <a:picLocks noGrp="1" noChangeAspect="1"/>
          </p:cNvPicPr>
          <p:nvPr>
            <p:ph idx="1"/>
          </p:nvPr>
        </p:nvPicPr>
        <p:blipFill>
          <a:blip r:embed="rId2"/>
          <a:stretch>
            <a:fillRect/>
          </a:stretch>
        </p:blipFill>
        <p:spPr>
          <a:xfrm>
            <a:off x="585540" y="826898"/>
            <a:ext cx="4000527" cy="2643206"/>
          </a:xfrm>
        </p:spPr>
      </p:pic>
      <p:pic>
        <p:nvPicPr>
          <p:cNvPr id="5" name="Picture 4" descr="py 4.png"/>
          <p:cNvPicPr>
            <a:picLocks noChangeAspect="1"/>
          </p:cNvPicPr>
          <p:nvPr/>
        </p:nvPicPr>
        <p:blipFill>
          <a:blip r:embed="rId3"/>
          <a:stretch>
            <a:fillRect/>
          </a:stretch>
        </p:blipFill>
        <p:spPr>
          <a:xfrm>
            <a:off x="5072034" y="2428868"/>
            <a:ext cx="4071966" cy="2928958"/>
          </a:xfrm>
          <a:prstGeom prst="rect">
            <a:avLst/>
          </a:prstGeom>
        </p:spPr>
      </p:pic>
      <p:pic>
        <p:nvPicPr>
          <p:cNvPr id="6" name="Picture 5" descr="py 5.png"/>
          <p:cNvPicPr>
            <a:picLocks noChangeAspect="1"/>
          </p:cNvPicPr>
          <p:nvPr/>
        </p:nvPicPr>
        <p:blipFill>
          <a:blip r:embed="rId4"/>
          <a:stretch>
            <a:fillRect/>
          </a:stretch>
        </p:blipFill>
        <p:spPr>
          <a:xfrm>
            <a:off x="0" y="4286256"/>
            <a:ext cx="4714875" cy="2286015"/>
          </a:xfrm>
          <a:prstGeom prst="rect">
            <a:avLst/>
          </a:prstGeom>
        </p:spPr>
      </p:pic>
      <p:sp>
        <p:nvSpPr>
          <p:cNvPr id="7" name="TextBox 6"/>
          <p:cNvSpPr txBox="1"/>
          <p:nvPr/>
        </p:nvSpPr>
        <p:spPr>
          <a:xfrm>
            <a:off x="4214810" y="1142984"/>
            <a:ext cx="3357586" cy="646331"/>
          </a:xfrm>
          <a:prstGeom prst="rect">
            <a:avLst/>
          </a:prstGeom>
          <a:noFill/>
        </p:spPr>
        <p:txBody>
          <a:bodyPr wrap="square" rtlCol="0">
            <a:spAutoFit/>
          </a:bodyPr>
          <a:lstStyle/>
          <a:p>
            <a:pPr>
              <a:buFont typeface="Wingdings" pitchFamily="2" charset="2"/>
              <a:buChar char="Ø"/>
            </a:pPr>
            <a:r>
              <a:rPr lang="en-US" dirty="0"/>
              <a:t> </a:t>
            </a:r>
            <a:r>
              <a:rPr lang="en-US" dirty="0" smtClean="0"/>
              <a:t>Distribution of different meal types chosen by guest</a:t>
            </a:r>
            <a:endParaRPr lang="en-US" dirty="0"/>
          </a:p>
        </p:txBody>
      </p:sp>
      <p:sp>
        <p:nvSpPr>
          <p:cNvPr id="8" name="TextBox 7"/>
          <p:cNvSpPr txBox="1"/>
          <p:nvPr/>
        </p:nvSpPr>
        <p:spPr>
          <a:xfrm>
            <a:off x="714348" y="3500438"/>
            <a:ext cx="4286280" cy="369332"/>
          </a:xfrm>
          <a:prstGeom prst="rect">
            <a:avLst/>
          </a:prstGeom>
          <a:noFill/>
        </p:spPr>
        <p:txBody>
          <a:bodyPr wrap="square" rtlCol="0">
            <a:spAutoFit/>
          </a:bodyPr>
          <a:lstStyle/>
          <a:p>
            <a:pPr>
              <a:buFont typeface="Wingdings" pitchFamily="2" charset="2"/>
              <a:buChar char="Ø"/>
            </a:pPr>
            <a:r>
              <a:rPr lang="en-US" dirty="0" smtClean="0"/>
              <a:t> Distribution of booking channel</a:t>
            </a:r>
            <a:endParaRPr lang="en-US" dirty="0"/>
          </a:p>
        </p:txBody>
      </p:sp>
      <p:sp>
        <p:nvSpPr>
          <p:cNvPr id="9" name="TextBox 8"/>
          <p:cNvSpPr txBox="1"/>
          <p:nvPr/>
        </p:nvSpPr>
        <p:spPr>
          <a:xfrm>
            <a:off x="4643438" y="5572140"/>
            <a:ext cx="4286280" cy="646331"/>
          </a:xfrm>
          <a:prstGeom prst="rect">
            <a:avLst/>
          </a:prstGeom>
          <a:noFill/>
        </p:spPr>
        <p:txBody>
          <a:bodyPr wrap="square" rtlCol="0">
            <a:spAutoFit/>
          </a:bodyPr>
          <a:lstStyle/>
          <a:p>
            <a:pPr>
              <a:buFont typeface="Wingdings" pitchFamily="2" charset="2"/>
              <a:buChar char="Ø"/>
            </a:pPr>
            <a:r>
              <a:rPr lang="en-US" dirty="0" smtClean="0"/>
              <a:t>  Correlation between </a:t>
            </a:r>
          </a:p>
          <a:p>
            <a:r>
              <a:rPr lang="en-US" dirty="0" smtClean="0"/>
              <a:t>Lead time and total special requests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fontScale="90000"/>
          </a:bodyPr>
          <a:lstStyle/>
          <a:p>
            <a:pPr algn="ctr"/>
            <a:r>
              <a:rPr lang="en-US" dirty="0" smtClean="0"/>
              <a:t>EDA</a:t>
            </a:r>
            <a:endParaRPr lang="en-US" dirty="0"/>
          </a:p>
        </p:txBody>
      </p:sp>
      <p:pic>
        <p:nvPicPr>
          <p:cNvPr id="4" name="Content Placeholder 3" descr="t1.png"/>
          <p:cNvPicPr>
            <a:picLocks noGrp="1" noChangeAspect="1"/>
          </p:cNvPicPr>
          <p:nvPr>
            <p:ph idx="1"/>
          </p:nvPr>
        </p:nvPicPr>
        <p:blipFill>
          <a:blip r:embed="rId2"/>
          <a:stretch>
            <a:fillRect/>
          </a:stretch>
        </p:blipFill>
        <p:spPr>
          <a:xfrm>
            <a:off x="785786" y="1285860"/>
            <a:ext cx="3929090" cy="2357723"/>
          </a:xfrm>
        </p:spPr>
      </p:pic>
      <p:pic>
        <p:nvPicPr>
          <p:cNvPr id="5" name="Picture 4" descr="t2.png"/>
          <p:cNvPicPr>
            <a:picLocks noChangeAspect="1"/>
          </p:cNvPicPr>
          <p:nvPr/>
        </p:nvPicPr>
        <p:blipFill>
          <a:blip r:embed="rId3"/>
          <a:stretch>
            <a:fillRect/>
          </a:stretch>
        </p:blipFill>
        <p:spPr>
          <a:xfrm>
            <a:off x="4929190" y="1357298"/>
            <a:ext cx="3714776" cy="857256"/>
          </a:xfrm>
          <a:prstGeom prst="rect">
            <a:avLst/>
          </a:prstGeom>
        </p:spPr>
      </p:pic>
      <p:pic>
        <p:nvPicPr>
          <p:cNvPr id="7" name="Picture 6" descr="t3.png"/>
          <p:cNvPicPr>
            <a:picLocks noChangeAspect="1"/>
          </p:cNvPicPr>
          <p:nvPr/>
        </p:nvPicPr>
        <p:blipFill>
          <a:blip r:embed="rId4"/>
          <a:stretch>
            <a:fillRect/>
          </a:stretch>
        </p:blipFill>
        <p:spPr>
          <a:xfrm>
            <a:off x="4929190" y="2214554"/>
            <a:ext cx="3467584" cy="1143160"/>
          </a:xfrm>
          <a:prstGeom prst="rect">
            <a:avLst/>
          </a:prstGeom>
        </p:spPr>
      </p:pic>
      <p:pic>
        <p:nvPicPr>
          <p:cNvPr id="8" name="Picture 7" descr="t4.png"/>
          <p:cNvPicPr>
            <a:picLocks noChangeAspect="1"/>
          </p:cNvPicPr>
          <p:nvPr/>
        </p:nvPicPr>
        <p:blipFill>
          <a:blip r:embed="rId5"/>
          <a:stretch>
            <a:fillRect/>
          </a:stretch>
        </p:blipFill>
        <p:spPr>
          <a:xfrm>
            <a:off x="0" y="3857628"/>
            <a:ext cx="4500626" cy="2600859"/>
          </a:xfrm>
          <a:prstGeom prst="rect">
            <a:avLst/>
          </a:prstGeom>
        </p:spPr>
      </p:pic>
      <p:pic>
        <p:nvPicPr>
          <p:cNvPr id="9" name="Picture 8" descr="t5.png"/>
          <p:cNvPicPr>
            <a:picLocks noChangeAspect="1"/>
          </p:cNvPicPr>
          <p:nvPr/>
        </p:nvPicPr>
        <p:blipFill>
          <a:blip r:embed="rId6"/>
          <a:stretch>
            <a:fillRect/>
          </a:stretch>
        </p:blipFill>
        <p:spPr>
          <a:xfrm>
            <a:off x="4572000" y="3786190"/>
            <a:ext cx="4357718" cy="257176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6.png"/>
          <p:cNvPicPr>
            <a:picLocks noGrp="1" noChangeAspect="1"/>
          </p:cNvPicPr>
          <p:nvPr>
            <p:ph idx="1"/>
          </p:nvPr>
        </p:nvPicPr>
        <p:blipFill>
          <a:blip r:embed="rId2"/>
          <a:stretch>
            <a:fillRect/>
          </a:stretch>
        </p:blipFill>
        <p:spPr>
          <a:xfrm>
            <a:off x="500034" y="1071546"/>
            <a:ext cx="3643338" cy="2286016"/>
          </a:xfrm>
        </p:spPr>
      </p:pic>
      <p:pic>
        <p:nvPicPr>
          <p:cNvPr id="9" name="Picture 8" descr="t7.png"/>
          <p:cNvPicPr>
            <a:picLocks noChangeAspect="1"/>
          </p:cNvPicPr>
          <p:nvPr/>
        </p:nvPicPr>
        <p:blipFill>
          <a:blip r:embed="rId3"/>
          <a:stretch>
            <a:fillRect/>
          </a:stretch>
        </p:blipFill>
        <p:spPr>
          <a:xfrm>
            <a:off x="4429124" y="1142984"/>
            <a:ext cx="4500594" cy="2353004"/>
          </a:xfrm>
          <a:prstGeom prst="rect">
            <a:avLst/>
          </a:prstGeom>
        </p:spPr>
      </p:pic>
      <p:pic>
        <p:nvPicPr>
          <p:cNvPr id="10" name="Picture 9" descr="t8.png"/>
          <p:cNvPicPr>
            <a:picLocks noChangeAspect="1"/>
          </p:cNvPicPr>
          <p:nvPr/>
        </p:nvPicPr>
        <p:blipFill>
          <a:blip r:embed="rId4"/>
          <a:stretch>
            <a:fillRect/>
          </a:stretch>
        </p:blipFill>
        <p:spPr>
          <a:xfrm>
            <a:off x="500035" y="3571876"/>
            <a:ext cx="4143404" cy="2681548"/>
          </a:xfrm>
          <a:prstGeom prst="rect">
            <a:avLst/>
          </a:prstGeom>
        </p:spPr>
      </p:pic>
      <p:pic>
        <p:nvPicPr>
          <p:cNvPr id="12" name="Picture 11" descr="t9.png"/>
          <p:cNvPicPr>
            <a:picLocks noChangeAspect="1"/>
          </p:cNvPicPr>
          <p:nvPr/>
        </p:nvPicPr>
        <p:blipFill>
          <a:blip r:embed="rId5"/>
          <a:stretch>
            <a:fillRect/>
          </a:stretch>
        </p:blipFill>
        <p:spPr>
          <a:xfrm>
            <a:off x="5000628" y="3714752"/>
            <a:ext cx="3596047" cy="26529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b.png"/>
          <p:cNvPicPr>
            <a:picLocks noGrp="1" noChangeAspect="1"/>
          </p:cNvPicPr>
          <p:nvPr>
            <p:ph idx="1"/>
          </p:nvPr>
        </p:nvPicPr>
        <p:blipFill>
          <a:blip r:embed="rId2"/>
          <a:stretch>
            <a:fillRect/>
          </a:stretch>
        </p:blipFill>
        <p:spPr>
          <a:xfrm>
            <a:off x="142844" y="1071546"/>
            <a:ext cx="9001156" cy="5500726"/>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a:bodyPr>
          <a:lstStyle/>
          <a:p>
            <a:r>
              <a:rPr lang="en-US" sz="4000" dirty="0" smtClean="0"/>
              <a:t>Interpretation</a:t>
            </a:r>
            <a:endParaRPr lang="en-US" sz="4000" dirty="0"/>
          </a:p>
        </p:txBody>
      </p:sp>
      <p:sp>
        <p:nvSpPr>
          <p:cNvPr id="3" name="Content Placeholder 2"/>
          <p:cNvSpPr>
            <a:spLocks noGrp="1"/>
          </p:cNvSpPr>
          <p:nvPr>
            <p:ph idx="1"/>
          </p:nvPr>
        </p:nvSpPr>
        <p:spPr>
          <a:xfrm>
            <a:off x="457200" y="1428736"/>
            <a:ext cx="8229600" cy="5214974"/>
          </a:xfrm>
        </p:spPr>
        <p:txBody>
          <a:bodyPr>
            <a:normAutofit fontScale="92500" lnSpcReduction="10000"/>
          </a:bodyPr>
          <a:lstStyle/>
          <a:p>
            <a:pPr marL="514350" indent="-514350">
              <a:buFont typeface="+mj-lt"/>
              <a:buAutoNum type="arabicParenR"/>
            </a:pPr>
            <a:r>
              <a:rPr lang="en-US" sz="2300" dirty="0" smtClean="0"/>
              <a:t>City hotel contains more number of people than resort hotel</a:t>
            </a:r>
          </a:p>
          <a:p>
            <a:pPr marL="514350" indent="-514350">
              <a:buFont typeface="+mj-lt"/>
              <a:buAutoNum type="arabicParenR"/>
            </a:pPr>
            <a:r>
              <a:rPr lang="en-US" sz="2300" dirty="0" smtClean="0"/>
              <a:t>In the year of  </a:t>
            </a:r>
            <a:r>
              <a:rPr lang="en-US" sz="2300" dirty="0" smtClean="0">
                <a:latin typeface="Times New Roman" pitchFamily="18" charset="0"/>
                <a:cs typeface="Times New Roman" pitchFamily="18" charset="0"/>
              </a:rPr>
              <a:t>2017 ,reached the trend of lead time</a:t>
            </a:r>
          </a:p>
          <a:p>
            <a:pPr marL="514350" indent="-514350">
              <a:buFont typeface="+mj-lt"/>
              <a:buAutoNum type="arabicParenR"/>
            </a:pPr>
            <a:r>
              <a:rPr lang="en-US" sz="2300" dirty="0" smtClean="0">
                <a:latin typeface="Times New Roman" pitchFamily="18" charset="0"/>
                <a:cs typeface="Times New Roman" pitchFamily="18" charset="0"/>
              </a:rPr>
              <a:t>IN meal types, the BB meal type was chosen  by </a:t>
            </a:r>
            <a:r>
              <a:rPr lang="en-US" sz="2300" dirty="0" smtClean="0">
                <a:cs typeface="Times New Roman" pitchFamily="18" charset="0"/>
              </a:rPr>
              <a:t>maximum number of guests and FB meal type chosen by minimum number of guests</a:t>
            </a:r>
          </a:p>
          <a:p>
            <a:pPr marL="514350" indent="-514350">
              <a:buFont typeface="+mj-lt"/>
              <a:buAutoNum type="arabicParenR"/>
            </a:pPr>
            <a:r>
              <a:rPr lang="en-US" sz="2300" dirty="0" smtClean="0">
                <a:cs typeface="Times New Roman" pitchFamily="18" charset="0"/>
              </a:rPr>
              <a:t>The TA/TO contribution was more in the distribution of booking channels</a:t>
            </a:r>
          </a:p>
          <a:p>
            <a:pPr marL="514350" indent="-514350">
              <a:buFont typeface="+mj-lt"/>
              <a:buAutoNum type="arabicParenR"/>
            </a:pPr>
            <a:r>
              <a:rPr lang="en-US" sz="2300" dirty="0" smtClean="0">
                <a:cs typeface="Times New Roman" pitchFamily="18" charset="0"/>
              </a:rPr>
              <a:t>The peak lead time correlating more than </a:t>
            </a:r>
            <a:r>
              <a:rPr lang="en-US" sz="2300" dirty="0" smtClean="0">
                <a:latin typeface="Times New Roman" pitchFamily="18" charset="0"/>
                <a:cs typeface="Times New Roman" pitchFamily="18" charset="0"/>
              </a:rPr>
              <a:t>300</a:t>
            </a:r>
            <a:r>
              <a:rPr lang="en-US" sz="2300" dirty="0" smtClean="0">
                <a:cs typeface="Times New Roman" pitchFamily="18" charset="0"/>
              </a:rPr>
              <a:t> special guests </a:t>
            </a:r>
          </a:p>
          <a:p>
            <a:pPr marL="514350" indent="-514350">
              <a:buFont typeface="+mj-lt"/>
              <a:buAutoNum type="arabicParenR"/>
            </a:pPr>
            <a:r>
              <a:rPr lang="en-US" sz="2300" dirty="0" smtClean="0"/>
              <a:t>Transient </a:t>
            </a:r>
            <a:r>
              <a:rPr lang="en-US" sz="2300" dirty="0" smtClean="0"/>
              <a:t>contributes the highest average daily </a:t>
            </a:r>
            <a:r>
              <a:rPr lang="en-US" sz="2300" dirty="0" smtClean="0"/>
              <a:t>rate and Group </a:t>
            </a:r>
            <a:r>
              <a:rPr lang="en-US" sz="2300" dirty="0" smtClean="0"/>
              <a:t>contributes the lowest average daily </a:t>
            </a:r>
            <a:r>
              <a:rPr lang="en-US" sz="2300" dirty="0" smtClean="0"/>
              <a:t>rate</a:t>
            </a:r>
          </a:p>
          <a:p>
            <a:pPr marL="514350" indent="-514350">
              <a:buFont typeface="+mj-lt"/>
              <a:buAutoNum type="arabicParenR"/>
            </a:pPr>
            <a:r>
              <a:rPr lang="en-US" sz="2300" dirty="0" smtClean="0"/>
              <a:t>There </a:t>
            </a:r>
            <a:r>
              <a:rPr lang="en-US" sz="2300" dirty="0" smtClean="0"/>
              <a:t>are </a:t>
            </a:r>
            <a:r>
              <a:rPr lang="en-US" sz="2300" dirty="0" smtClean="0">
                <a:latin typeface="Times New Roman" pitchFamily="18" charset="0"/>
                <a:cs typeface="Times New Roman" pitchFamily="18" charset="0"/>
              </a:rPr>
              <a:t>322</a:t>
            </a:r>
            <a:r>
              <a:rPr lang="en-US" sz="2300" dirty="0" smtClean="0"/>
              <a:t> canceled bookings in resort </a:t>
            </a:r>
            <a:r>
              <a:rPr lang="en-US" sz="2300" dirty="0" smtClean="0"/>
              <a:t>hotel?</a:t>
            </a:r>
          </a:p>
          <a:p>
            <a:pPr marL="457200" indent="-457200">
              <a:buFont typeface="+mj-lt"/>
              <a:buAutoNum type="arabicParenR" startAt="8"/>
            </a:pPr>
            <a:r>
              <a:rPr lang="en-US" sz="2300" dirty="0" smtClean="0"/>
              <a:t>For all the meal type-BB,FB and HB was chosen more by adults because they contributes higher than the children</a:t>
            </a:r>
          </a:p>
          <a:p>
            <a:pPr marL="457200" indent="-457200">
              <a:buFont typeface="+mj-lt"/>
              <a:buAutoNum type="arabicParenR" startAt="8"/>
            </a:pPr>
            <a:r>
              <a:rPr lang="en-US" sz="2300" dirty="0" smtClean="0"/>
              <a:t>The maximum country comes under the transient-party customer type  and  the minimum country comes under the contact customer type</a:t>
            </a:r>
          </a:p>
          <a:p>
            <a:pPr marL="514350" indent="-514350">
              <a:buFont typeface="+mj-lt"/>
              <a:buAutoNum type="arabicParenR"/>
            </a:pPr>
            <a:endParaRPr lang="en-US" sz="2300" dirty="0" smtClean="0"/>
          </a:p>
          <a:p>
            <a:pPr marL="514350" indent="-514350">
              <a:buFont typeface="+mj-lt"/>
              <a:buAutoNum type="arabicParenR"/>
            </a:pPr>
            <a:endParaRPr lang="en-US" sz="23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467368"/>
          </a:xfrm>
        </p:spPr>
        <p:txBody>
          <a:bodyPr>
            <a:normAutofit lnSpcReduction="10000"/>
          </a:bodyPr>
          <a:lstStyle/>
          <a:p>
            <a:pPr marL="457200" indent="-457200">
              <a:buFont typeface="+mj-lt"/>
              <a:buAutoNum type="arabicParenR" startAt="10"/>
            </a:pPr>
            <a:r>
              <a:rPr lang="en-US" sz="2400" dirty="0" smtClean="0"/>
              <a:t>TA/TO </a:t>
            </a:r>
            <a:r>
              <a:rPr lang="en-US" sz="2400" dirty="0" smtClean="0"/>
              <a:t>is the highest booking </a:t>
            </a:r>
            <a:r>
              <a:rPr lang="en-US" sz="2400" dirty="0" smtClean="0"/>
              <a:t>channel and Corporate </a:t>
            </a:r>
            <a:r>
              <a:rPr lang="en-US" sz="2400" dirty="0" smtClean="0"/>
              <a:t>is the highest booking </a:t>
            </a:r>
            <a:r>
              <a:rPr lang="en-US" sz="2400" dirty="0" smtClean="0"/>
              <a:t>channel</a:t>
            </a:r>
          </a:p>
          <a:p>
            <a:pPr marL="457200" indent="-457200">
              <a:buFont typeface="+mj-lt"/>
              <a:buAutoNum type="arabicParenR" startAt="10"/>
            </a:pPr>
            <a:r>
              <a:rPr lang="en-US" sz="2400" dirty="0" smtClean="0"/>
              <a:t>The highest reserved room type was 'A-A' with 356 number of assigned </a:t>
            </a:r>
            <a:r>
              <a:rPr lang="en-US" sz="2400" dirty="0" smtClean="0"/>
              <a:t>rooms  and the </a:t>
            </a:r>
            <a:r>
              <a:rPr lang="en-US" sz="2400" dirty="0" smtClean="0"/>
              <a:t>lowest reserved room type was 'C-G' , 'C-L' , 'E-F' , 'F-C' , 'F-L' , 'G-D' , 'G-E' , 'H-E' , 'H-L' , 'I-C' with 1 number of assigned </a:t>
            </a:r>
            <a:r>
              <a:rPr lang="en-US" sz="2400" dirty="0" smtClean="0"/>
              <a:t>room</a:t>
            </a:r>
          </a:p>
          <a:p>
            <a:pPr marL="457200" indent="-457200">
              <a:buFont typeface="+mj-lt"/>
              <a:buAutoNum type="arabicParenR" startAt="10"/>
            </a:pPr>
            <a:r>
              <a:rPr lang="en-US" sz="2300" dirty="0" smtClean="0"/>
              <a:t>All the </a:t>
            </a:r>
            <a:r>
              <a:rPr lang="en-US" sz="2300" dirty="0" smtClean="0">
                <a:latin typeface="Times New Roman" pitchFamily="18" charset="0"/>
                <a:cs typeface="Times New Roman" pitchFamily="18" charset="0"/>
              </a:rPr>
              <a:t>3</a:t>
            </a:r>
            <a:r>
              <a:rPr lang="en-US" sz="2300" dirty="0" smtClean="0"/>
              <a:t> </a:t>
            </a:r>
            <a:r>
              <a:rPr lang="en-US" sz="2300" dirty="0" smtClean="0"/>
              <a:t>category of </a:t>
            </a:r>
            <a:r>
              <a:rPr lang="en-US" sz="2300" dirty="0" smtClean="0"/>
              <a:t>people are in the same count of </a:t>
            </a:r>
            <a:r>
              <a:rPr lang="en-US" sz="2300" dirty="0" smtClean="0"/>
              <a:t>1000</a:t>
            </a:r>
          </a:p>
          <a:p>
            <a:pPr marL="457200" indent="-457200">
              <a:buFont typeface="+mj-lt"/>
              <a:buAutoNum type="arabicParenR" startAt="10"/>
            </a:pPr>
            <a:r>
              <a:rPr lang="en-US" sz="2300" dirty="0" smtClean="0"/>
              <a:t>Those </a:t>
            </a:r>
            <a:r>
              <a:rPr lang="en-US" sz="2300" dirty="0" smtClean="0">
                <a:latin typeface="Times New Roman" pitchFamily="18" charset="0"/>
                <a:cs typeface="Times New Roman" pitchFamily="18" charset="0"/>
              </a:rPr>
              <a:t>2</a:t>
            </a:r>
            <a:r>
              <a:rPr lang="en-US" sz="2300" dirty="0" smtClean="0"/>
              <a:t> categories in reservation type are stay in weekend and stays in week and for all the 3 values of canceled , check out, and no show having the highest number of stays in week nights and lowest number of stays in weekend</a:t>
            </a:r>
          </a:p>
          <a:p>
            <a:pPr marL="457200" indent="-457200">
              <a:buFont typeface="+mj-lt"/>
              <a:buAutoNum type="arabicParenR" startAt="10"/>
            </a:pPr>
            <a:r>
              <a:rPr lang="en-US" sz="2300" dirty="0" smtClean="0"/>
              <a:t>There are 9 types of assigned room types-</a:t>
            </a:r>
            <a:r>
              <a:rPr lang="en-US" sz="2300" dirty="0" smtClean="0">
                <a:latin typeface="Times New Roman" pitchFamily="18" charset="0"/>
                <a:cs typeface="Times New Roman" pitchFamily="18" charset="0"/>
              </a:rPr>
              <a:t>138, </a:t>
            </a:r>
            <a:r>
              <a:rPr lang="en-US" sz="2300" dirty="0" smtClean="0"/>
              <a:t>Assigned room type 'A' contains the highest number of car parking spaces -</a:t>
            </a:r>
            <a:r>
              <a:rPr lang="en-US" sz="2300" dirty="0" smtClean="0">
                <a:latin typeface="Times New Roman" pitchFamily="18" charset="0"/>
                <a:cs typeface="Times New Roman" pitchFamily="18" charset="0"/>
              </a:rPr>
              <a:t>41 and  </a:t>
            </a:r>
            <a:r>
              <a:rPr lang="en-US" sz="2300" dirty="0" smtClean="0"/>
              <a:t>Assigned room type 'I' contains the highest number of car parking spaces -</a:t>
            </a:r>
            <a:r>
              <a:rPr lang="en-US" sz="2300" dirty="0" smtClean="0">
                <a:latin typeface="Times New Roman" pitchFamily="18" charset="0"/>
                <a:cs typeface="Times New Roman" pitchFamily="18" charset="0"/>
              </a:rPr>
              <a:t>1</a:t>
            </a:r>
          </a:p>
          <a:p>
            <a:pPr marL="457200" indent="-457200">
              <a:buFont typeface="+mj-lt"/>
              <a:buAutoNum type="arabicParenR" startAt="10"/>
            </a:pPr>
            <a:endParaRPr lang="en-US" sz="23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normAutofit/>
          </a:bodyPr>
          <a:lstStyle/>
          <a:p>
            <a:r>
              <a:rPr lang="en-US" sz="4000" dirty="0" smtClean="0"/>
              <a:t>Key points from my analysis</a:t>
            </a:r>
            <a:endParaRPr lang="en-US" sz="4000" dirty="0"/>
          </a:p>
        </p:txBody>
      </p:sp>
      <p:sp>
        <p:nvSpPr>
          <p:cNvPr id="3" name="Content Placeholder 2"/>
          <p:cNvSpPr>
            <a:spLocks noGrp="1"/>
          </p:cNvSpPr>
          <p:nvPr>
            <p:ph idx="1"/>
          </p:nvPr>
        </p:nvSpPr>
        <p:spPr>
          <a:xfrm>
            <a:off x="457200" y="1714488"/>
            <a:ext cx="8229600" cy="4610112"/>
          </a:xfrm>
        </p:spPr>
        <p:txBody>
          <a:bodyPr/>
          <a:lstStyle/>
          <a:p>
            <a:r>
              <a:rPr lang="en-US" dirty="0" smtClean="0"/>
              <a:t>From the analysis we can introduce new meal which is liked by children , since it helps to  choose the meal by children . Because then only they wont leave the hotel to had their food</a:t>
            </a:r>
          </a:p>
          <a:p>
            <a:r>
              <a:rPr lang="en-US" dirty="0" smtClean="0"/>
              <a:t>We can build the children parks , swimming pool for adults and children , garden to chill out in evening . If we will give these extra facility, then it will be recommended by the visitors</a:t>
            </a:r>
          </a:p>
          <a:p>
            <a:r>
              <a:rPr lang="en-US" dirty="0" smtClean="0"/>
              <a:t>We can able to give some offer to  the regular visitors. Then people will definitely choose this  hotel ,whenever they visit the place and for vacation.</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Conclusion</a:t>
            </a:r>
            <a:endParaRPr lang="en-US" sz="4000" dirty="0"/>
          </a:p>
        </p:txBody>
      </p:sp>
      <p:sp>
        <p:nvSpPr>
          <p:cNvPr id="3" name="Content Placeholder 2"/>
          <p:cNvSpPr>
            <a:spLocks noGrp="1"/>
          </p:cNvSpPr>
          <p:nvPr>
            <p:ph idx="1"/>
          </p:nvPr>
        </p:nvSpPr>
        <p:spPr/>
        <p:txBody>
          <a:bodyPr/>
          <a:lstStyle/>
          <a:p>
            <a:r>
              <a:rPr lang="en-US" dirty="0" smtClean="0"/>
              <a:t>In the project, we have successfully analyzed the hotel bookings data set using the python and tableau. For the key aspects we have analysis the data set through the python that we got about hotel type , trend of lead time over years , meal type chosen by guests , distribution of booking channel are examined .we have examined further things in tableau. This project provided valuable insights for decision making and future opportunities for further analysis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About Dataset</a:t>
            </a:r>
            <a:endParaRPr lang="en-US" sz="4000" dirty="0"/>
          </a:p>
        </p:txBody>
      </p:sp>
      <p:sp>
        <p:nvSpPr>
          <p:cNvPr id="3" name="Content Placeholder 2"/>
          <p:cNvSpPr>
            <a:spLocks noGrp="1"/>
          </p:cNvSpPr>
          <p:nvPr>
            <p:ph idx="1"/>
          </p:nvPr>
        </p:nvSpPr>
        <p:spPr>
          <a:xfrm>
            <a:off x="457200" y="1935480"/>
            <a:ext cx="8229600" cy="4565354"/>
          </a:xfrm>
          <a:noFill/>
          <a:ln>
            <a:noFill/>
          </a:ln>
        </p:spPr>
        <p:txBody>
          <a:bodyPr>
            <a:normAutofit/>
          </a:bodyPr>
          <a:lstStyle/>
          <a:p>
            <a:r>
              <a:rPr lang="en-US" sz="2000" dirty="0" smtClean="0"/>
              <a:t>This data set contains bookings information for a hotel type , and includes information such as when the booking was made length of stay, number of adults, children, babies, the number of available parking spaces and among other things</a:t>
            </a:r>
          </a:p>
          <a:p>
            <a:r>
              <a:rPr lang="en-US" sz="2000" dirty="0" smtClean="0"/>
              <a:t>This dataset is taken from </a:t>
            </a:r>
            <a:r>
              <a:rPr lang="en-US" sz="2000" dirty="0" err="1" smtClean="0"/>
              <a:t>Kaggle</a:t>
            </a:r>
            <a:r>
              <a:rPr lang="en-US" sz="2000" dirty="0" smtClean="0"/>
              <a:t> which is the home of all free to use datasets</a:t>
            </a:r>
          </a:p>
          <a:p>
            <a:pPr>
              <a:buNone/>
            </a:pPr>
            <a:r>
              <a:rPr lang="en-US" sz="4000" dirty="0" smtClean="0">
                <a:solidFill>
                  <a:schemeClr val="tx2"/>
                </a:solidFill>
              </a:rPr>
              <a:t>Business objective</a:t>
            </a:r>
          </a:p>
          <a:p>
            <a:pPr>
              <a:buNone/>
            </a:pPr>
            <a:r>
              <a:rPr lang="en-US" sz="2000" dirty="0" smtClean="0"/>
              <a:t>    The main objective of this project is to find actionable insights for the smooth  functioning of the hotel and suggest some necessary changes     based on it. So, that the business runs smoothly in upcoming years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Tools used and workflow</a:t>
            </a:r>
            <a:endParaRPr lang="en-US" sz="4000" dirty="0"/>
          </a:p>
        </p:txBody>
      </p:sp>
      <p:sp>
        <p:nvSpPr>
          <p:cNvPr id="3" name="Content Placeholder 2"/>
          <p:cNvSpPr>
            <a:spLocks noGrp="1"/>
          </p:cNvSpPr>
          <p:nvPr>
            <p:ph idx="1"/>
          </p:nvPr>
        </p:nvSpPr>
        <p:spPr/>
        <p:txBody>
          <a:bodyPr>
            <a:normAutofit/>
          </a:bodyPr>
          <a:lstStyle/>
          <a:p>
            <a:r>
              <a:rPr lang="en-US" sz="2000" dirty="0" smtClean="0"/>
              <a:t>There are three tools are used</a:t>
            </a:r>
          </a:p>
          <a:p>
            <a:pPr>
              <a:buNone/>
            </a:pPr>
            <a:r>
              <a:rPr lang="en-US" sz="2000" dirty="0" smtClean="0"/>
              <a:t> </a:t>
            </a:r>
            <a:r>
              <a:rPr lang="en-US" sz="2000" dirty="0" smtClean="0"/>
              <a:t>                                  Python</a:t>
            </a:r>
            <a:endParaRPr lang="en-US" sz="2000" dirty="0" smtClean="0"/>
          </a:p>
          <a:p>
            <a:pPr>
              <a:buNone/>
            </a:pPr>
            <a:r>
              <a:rPr lang="en-US" sz="2000" dirty="0" smtClean="0"/>
              <a:t>                                   SQL</a:t>
            </a:r>
          </a:p>
          <a:p>
            <a:pPr>
              <a:buNone/>
            </a:pPr>
            <a:r>
              <a:rPr lang="en-US" sz="2000" dirty="0" smtClean="0"/>
              <a:t> </a:t>
            </a:r>
            <a:r>
              <a:rPr lang="en-US" sz="2000" dirty="0" smtClean="0"/>
              <a:t>                                  Tableau</a:t>
            </a:r>
          </a:p>
          <a:p>
            <a:r>
              <a:rPr lang="en-US" sz="2000" dirty="0" smtClean="0"/>
              <a:t>For the data preprocessing and cleaning –python is used in primarily</a:t>
            </a:r>
          </a:p>
          <a:p>
            <a:r>
              <a:rPr lang="en-US" sz="2000" dirty="0" smtClean="0"/>
              <a:t>Dataset is filtered and stored in SQL database.</a:t>
            </a:r>
          </a:p>
          <a:p>
            <a:r>
              <a:rPr lang="en-US" sz="2000" dirty="0" smtClean="0"/>
              <a:t>For report making , dashboards and visualization tableau is used</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a:bodyPr>
          <a:lstStyle/>
          <a:p>
            <a:r>
              <a:rPr lang="en-US" sz="4000" dirty="0" smtClean="0"/>
              <a:t>Business Questions</a:t>
            </a:r>
            <a:endParaRPr lang="en-US" sz="4000" dirty="0"/>
          </a:p>
        </p:txBody>
      </p:sp>
      <p:sp>
        <p:nvSpPr>
          <p:cNvPr id="3" name="Content Placeholder 2"/>
          <p:cNvSpPr>
            <a:spLocks noGrp="1"/>
          </p:cNvSpPr>
          <p:nvPr>
            <p:ph idx="1"/>
          </p:nvPr>
        </p:nvSpPr>
        <p:spPr>
          <a:xfrm>
            <a:off x="357158" y="1785926"/>
            <a:ext cx="8329642" cy="4538674"/>
          </a:xfrm>
        </p:spPr>
        <p:txBody>
          <a:bodyPr/>
          <a:lstStyle/>
          <a:p>
            <a:r>
              <a:rPr lang="en-US" dirty="0" smtClean="0"/>
              <a:t>For python</a:t>
            </a:r>
          </a:p>
          <a:p>
            <a:pPr marL="514350" indent="-514350">
              <a:buFont typeface="+mj-lt"/>
              <a:buAutoNum type="arabicParenR"/>
            </a:pPr>
            <a:r>
              <a:rPr lang="en-US" sz="2300" dirty="0" smtClean="0"/>
              <a:t>How to create the bar chart to visualize the hotel type?</a:t>
            </a:r>
          </a:p>
          <a:p>
            <a:pPr marL="514350" indent="-514350">
              <a:buFont typeface="+mj-lt"/>
              <a:buAutoNum type="arabicParenR"/>
            </a:pPr>
            <a:r>
              <a:rPr lang="en-US" sz="2300" dirty="0" smtClean="0"/>
              <a:t>How can  you create a line chart to visualize the trend of lead time over the years?</a:t>
            </a:r>
          </a:p>
          <a:p>
            <a:pPr marL="514350" indent="-514350">
              <a:buFont typeface="+mj-lt"/>
              <a:buAutoNum type="arabicParenR"/>
            </a:pPr>
            <a:r>
              <a:rPr lang="en-US" sz="2300" dirty="0" smtClean="0"/>
              <a:t>How can you create a pie chart to show the distribution of meal types chosen by guests?</a:t>
            </a:r>
          </a:p>
          <a:p>
            <a:pPr marL="514350" indent="-514350">
              <a:buFont typeface="+mj-lt"/>
              <a:buAutoNum type="arabicParenR"/>
            </a:pPr>
            <a:r>
              <a:rPr lang="en-US" sz="2300" dirty="0" smtClean="0"/>
              <a:t>How can you create a bar chart to show the distribution of booking channels?</a:t>
            </a:r>
          </a:p>
          <a:p>
            <a:pPr marL="514350" indent="-514350">
              <a:buFont typeface="+mj-lt"/>
              <a:buAutoNum type="arabicParenR"/>
            </a:pPr>
            <a:r>
              <a:rPr lang="en-US" sz="2300" dirty="0" smtClean="0"/>
              <a:t>How can  you create a scatter plot to visualize the correlation between lead time and total special requests?</a:t>
            </a:r>
          </a:p>
          <a:p>
            <a:pPr marL="514350" indent="-514350">
              <a:buFont typeface="+mj-lt"/>
              <a:buAutoNum type="arabicParenR"/>
            </a:pPr>
            <a:endParaRPr lang="en-US" sz="23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1000108"/>
            <a:ext cx="8115328" cy="5500726"/>
          </a:xfrm>
        </p:spPr>
        <p:txBody>
          <a:bodyPr>
            <a:normAutofit lnSpcReduction="10000"/>
          </a:bodyPr>
          <a:lstStyle/>
          <a:p>
            <a:r>
              <a:rPr lang="en-US" dirty="0" smtClean="0"/>
              <a:t>For Tableau</a:t>
            </a:r>
            <a:endParaRPr lang="en-US" dirty="0" smtClean="0"/>
          </a:p>
          <a:p>
            <a:pPr marL="514350" indent="-514350">
              <a:buFont typeface="+mj-lt"/>
              <a:buAutoNum type="arabicParenR" startAt="6"/>
            </a:pPr>
            <a:r>
              <a:rPr lang="en-US" sz="2300" dirty="0" smtClean="0"/>
              <a:t>How can </a:t>
            </a:r>
            <a:r>
              <a:rPr lang="en-US" sz="2300" dirty="0" smtClean="0"/>
              <a:t>you visualize the average daily rate (ADR) by customer type</a:t>
            </a:r>
            <a:r>
              <a:rPr lang="en-US" sz="2300" dirty="0" smtClean="0"/>
              <a:t>?</a:t>
            </a:r>
          </a:p>
          <a:p>
            <a:pPr marL="514350" indent="-514350">
              <a:buFont typeface="+mj-lt"/>
              <a:buAutoNum type="arabicParenR" startAt="6"/>
            </a:pPr>
            <a:r>
              <a:rPr lang="en-US" sz="2300" dirty="0" smtClean="0"/>
              <a:t>How many bookings were canceled in resort hotel?</a:t>
            </a:r>
          </a:p>
          <a:p>
            <a:pPr marL="514350" indent="-514350">
              <a:buFont typeface="+mj-lt"/>
              <a:buAutoNum type="arabicParenR" startAt="6"/>
            </a:pPr>
            <a:r>
              <a:rPr lang="en-US" sz="2300" dirty="0" smtClean="0"/>
              <a:t>What is the most popular meal type chosen by guests</a:t>
            </a:r>
            <a:r>
              <a:rPr lang="en-US" sz="2300" dirty="0" smtClean="0"/>
              <a:t>?</a:t>
            </a:r>
          </a:p>
          <a:p>
            <a:pPr marL="514350" indent="-514350">
              <a:buFont typeface="+mj-lt"/>
              <a:buAutoNum type="arabicParenR" startAt="6"/>
            </a:pPr>
            <a:r>
              <a:rPr lang="en-US" sz="2300" dirty="0" smtClean="0"/>
              <a:t>Which country has the highest number of bookings</a:t>
            </a:r>
            <a:r>
              <a:rPr lang="en-US" sz="2300" dirty="0" smtClean="0"/>
              <a:t>?</a:t>
            </a:r>
          </a:p>
          <a:p>
            <a:pPr marL="514350" indent="-514350">
              <a:buFont typeface="+mj-lt"/>
              <a:buAutoNum type="arabicParenR" startAt="6"/>
            </a:pPr>
            <a:r>
              <a:rPr lang="en-US" sz="2300" dirty="0" smtClean="0"/>
              <a:t>What is the distribution of booking channels </a:t>
            </a:r>
            <a:r>
              <a:rPr lang="en-US" sz="2300" dirty="0" smtClean="0"/>
              <a:t>?</a:t>
            </a:r>
          </a:p>
          <a:p>
            <a:pPr marL="457200" indent="-457200">
              <a:buFont typeface="+mj-lt"/>
              <a:buAutoNum type="arabicParenR" startAt="11"/>
            </a:pPr>
            <a:r>
              <a:rPr lang="en-US" sz="2400" dirty="0" smtClean="0"/>
              <a:t>There are 9 types of assigned room types-138</a:t>
            </a:r>
          </a:p>
          <a:p>
            <a:pPr marL="457200" indent="-457200">
              <a:buFont typeface="+mj-lt"/>
              <a:buAutoNum type="arabicParenR" startAt="11"/>
            </a:pPr>
            <a:r>
              <a:rPr lang="en-US" sz="2400" dirty="0" smtClean="0"/>
              <a:t>Assigned room type 'A' contains the highest number of car parking spaces -41</a:t>
            </a:r>
          </a:p>
          <a:p>
            <a:pPr marL="457200" indent="-457200">
              <a:buFont typeface="+mj-lt"/>
              <a:buAutoNum type="arabicParenR" startAt="11"/>
            </a:pPr>
            <a:r>
              <a:rPr lang="en-US" sz="2400" dirty="0" smtClean="0"/>
              <a:t>Assigned room type 'I' contains the highest number of car parking spaces -</a:t>
            </a:r>
            <a:r>
              <a:rPr lang="en-US" sz="2400" dirty="0" smtClean="0"/>
              <a:t>1</a:t>
            </a:r>
          </a:p>
          <a:p>
            <a:pPr marL="457200" indent="-457200">
              <a:buFont typeface="+mj-lt"/>
              <a:buAutoNum type="arabicParenR" startAt="11"/>
            </a:pPr>
            <a:r>
              <a:rPr lang="en-US" sz="2300" dirty="0" smtClean="0"/>
              <a:t>What is the car parking spaces based on the assigned room type?</a:t>
            </a:r>
          </a:p>
          <a:p>
            <a:pPr marL="457200" indent="-457200">
              <a:buFont typeface="+mj-lt"/>
              <a:buAutoNum type="arabicParenR" startAt="11"/>
            </a:pPr>
            <a:endParaRPr lang="en-US" sz="23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US" sz="4000" dirty="0" smtClean="0"/>
              <a:t>Business </a:t>
            </a:r>
            <a:r>
              <a:rPr lang="en-US" sz="4000" dirty="0" err="1" smtClean="0"/>
              <a:t>requirments</a:t>
            </a:r>
            <a:endParaRPr lang="en-US" sz="4000" dirty="0"/>
          </a:p>
        </p:txBody>
      </p:sp>
      <p:pic>
        <p:nvPicPr>
          <p:cNvPr id="10" name="Content Placeholder 9" descr="null 1.png"/>
          <p:cNvPicPr>
            <a:picLocks noGrp="1" noChangeAspect="1"/>
          </p:cNvPicPr>
          <p:nvPr>
            <p:ph idx="1"/>
          </p:nvPr>
        </p:nvPicPr>
        <p:blipFill>
          <a:blip r:embed="rId2"/>
          <a:stretch>
            <a:fillRect/>
          </a:stretch>
        </p:blipFill>
        <p:spPr>
          <a:xfrm>
            <a:off x="857224" y="1357298"/>
            <a:ext cx="3415871" cy="4389437"/>
          </a:xfrm>
        </p:spPr>
      </p:pic>
      <p:pic>
        <p:nvPicPr>
          <p:cNvPr id="11" name="Picture 10" descr="null 2.png"/>
          <p:cNvPicPr>
            <a:picLocks noChangeAspect="1"/>
          </p:cNvPicPr>
          <p:nvPr/>
        </p:nvPicPr>
        <p:blipFill>
          <a:blip r:embed="rId3"/>
          <a:stretch>
            <a:fillRect/>
          </a:stretch>
        </p:blipFill>
        <p:spPr>
          <a:xfrm>
            <a:off x="1428728" y="5572140"/>
            <a:ext cx="2786082" cy="865499"/>
          </a:xfrm>
          <a:prstGeom prst="rect">
            <a:avLst/>
          </a:prstGeom>
        </p:spPr>
      </p:pic>
      <p:sp>
        <p:nvSpPr>
          <p:cNvPr id="12" name="TextBox 11"/>
          <p:cNvSpPr txBox="1"/>
          <p:nvPr/>
        </p:nvSpPr>
        <p:spPr>
          <a:xfrm>
            <a:off x="5072066" y="2428868"/>
            <a:ext cx="3214710" cy="2862322"/>
          </a:xfrm>
          <a:prstGeom prst="rect">
            <a:avLst/>
          </a:prstGeom>
          <a:noFill/>
        </p:spPr>
        <p:txBody>
          <a:bodyPr wrap="square" rtlCol="0">
            <a:spAutoFit/>
          </a:bodyPr>
          <a:lstStyle/>
          <a:p>
            <a:pPr>
              <a:buFont typeface="Wingdings" pitchFamily="2" charset="2"/>
              <a:buChar char="Ø"/>
            </a:pPr>
            <a:r>
              <a:rPr lang="en-US" dirty="0" smtClean="0">
                <a:solidFill>
                  <a:schemeClr val="accent1"/>
                </a:solidFill>
              </a:rPr>
              <a:t>  Cleaning the data is essential to make the data prepared to further analysis without any redundancy or missing values</a:t>
            </a:r>
          </a:p>
          <a:p>
            <a:pPr>
              <a:buFont typeface="Wingdings" pitchFamily="2" charset="2"/>
              <a:buChar char="Ø"/>
            </a:pPr>
            <a:endParaRPr lang="en-US" dirty="0">
              <a:solidFill>
                <a:schemeClr val="accent1"/>
              </a:solidFill>
            </a:endParaRPr>
          </a:p>
          <a:p>
            <a:pPr>
              <a:buFont typeface="Wingdings" pitchFamily="2" charset="2"/>
              <a:buChar char="Ø"/>
            </a:pPr>
            <a:endParaRPr lang="en-US" dirty="0" smtClean="0">
              <a:solidFill>
                <a:schemeClr val="accent1"/>
              </a:solidFill>
            </a:endParaRPr>
          </a:p>
          <a:p>
            <a:pPr>
              <a:buFont typeface="Wingdings" pitchFamily="2" charset="2"/>
              <a:buChar char="Ø"/>
            </a:pPr>
            <a:r>
              <a:rPr lang="en-US" dirty="0" smtClean="0">
                <a:solidFill>
                  <a:schemeClr val="accent1"/>
                </a:solidFill>
              </a:rPr>
              <a:t>This is the data set before cleaning</a:t>
            </a:r>
            <a:endParaRPr lang="en-US" dirty="0" smtClean="0">
              <a:solidFill>
                <a:schemeClr val="accent1"/>
              </a:solidFill>
            </a:endParaRPr>
          </a:p>
          <a:p>
            <a:endParaRPr lang="en-US" dirty="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o null 1.png"/>
          <p:cNvPicPr>
            <a:picLocks noGrp="1" noChangeAspect="1"/>
          </p:cNvPicPr>
          <p:nvPr>
            <p:ph idx="1"/>
          </p:nvPr>
        </p:nvPicPr>
        <p:blipFill>
          <a:blip r:embed="rId2"/>
          <a:stretch>
            <a:fillRect/>
          </a:stretch>
        </p:blipFill>
        <p:spPr>
          <a:xfrm>
            <a:off x="1000100" y="928670"/>
            <a:ext cx="3191321" cy="4944165"/>
          </a:xfrm>
        </p:spPr>
      </p:pic>
      <p:pic>
        <p:nvPicPr>
          <p:cNvPr id="5" name="Picture 4" descr="no null 2.png"/>
          <p:cNvPicPr>
            <a:picLocks noChangeAspect="1"/>
          </p:cNvPicPr>
          <p:nvPr/>
        </p:nvPicPr>
        <p:blipFill>
          <a:blip r:embed="rId3"/>
          <a:stretch>
            <a:fillRect/>
          </a:stretch>
        </p:blipFill>
        <p:spPr>
          <a:xfrm>
            <a:off x="1500167" y="5715016"/>
            <a:ext cx="2686424" cy="1000265"/>
          </a:xfrm>
          <a:prstGeom prst="rect">
            <a:avLst/>
          </a:prstGeom>
        </p:spPr>
      </p:pic>
      <p:sp>
        <p:nvSpPr>
          <p:cNvPr id="6" name="TextBox 5"/>
          <p:cNvSpPr txBox="1"/>
          <p:nvPr/>
        </p:nvSpPr>
        <p:spPr>
          <a:xfrm>
            <a:off x="4786314" y="2857496"/>
            <a:ext cx="3500462" cy="369332"/>
          </a:xfrm>
          <a:prstGeom prst="rect">
            <a:avLst/>
          </a:prstGeom>
          <a:noFill/>
        </p:spPr>
        <p:txBody>
          <a:bodyPr wrap="square" rtlCol="0">
            <a:spAutoFit/>
          </a:bodyPr>
          <a:lstStyle/>
          <a:p>
            <a:pPr>
              <a:buFont typeface="Wingdings" pitchFamily="2" charset="2"/>
              <a:buChar char="Ø"/>
            </a:pPr>
            <a:r>
              <a:rPr lang="en-US" dirty="0" smtClean="0">
                <a:solidFill>
                  <a:schemeClr val="accent1"/>
                </a:solidFill>
              </a:rPr>
              <a:t> Dataset after cleaning</a:t>
            </a:r>
            <a:endParaRPr lang="en-US" dirty="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ql-python connector.png"/>
          <p:cNvPicPr>
            <a:picLocks noGrp="1" noChangeAspect="1"/>
          </p:cNvPicPr>
          <p:nvPr>
            <p:ph idx="1"/>
          </p:nvPr>
        </p:nvPicPr>
        <p:blipFill>
          <a:blip r:embed="rId2"/>
          <a:stretch>
            <a:fillRect/>
          </a:stretch>
        </p:blipFill>
        <p:spPr>
          <a:xfrm>
            <a:off x="285720" y="1357298"/>
            <a:ext cx="8401050" cy="1077264"/>
          </a:xfrm>
        </p:spPr>
      </p:pic>
      <p:sp>
        <p:nvSpPr>
          <p:cNvPr id="5" name="TextBox 4"/>
          <p:cNvSpPr txBox="1"/>
          <p:nvPr/>
        </p:nvSpPr>
        <p:spPr>
          <a:xfrm>
            <a:off x="571472" y="1000108"/>
            <a:ext cx="7786742" cy="369332"/>
          </a:xfrm>
          <a:prstGeom prst="rect">
            <a:avLst/>
          </a:prstGeom>
          <a:noFill/>
        </p:spPr>
        <p:txBody>
          <a:bodyPr wrap="square" rtlCol="0">
            <a:spAutoFit/>
          </a:bodyPr>
          <a:lstStyle/>
          <a:p>
            <a:pPr>
              <a:buFont typeface="Wingdings" pitchFamily="2" charset="2"/>
              <a:buChar char="Ø"/>
            </a:pPr>
            <a:r>
              <a:rPr lang="en-US" dirty="0" smtClean="0">
                <a:solidFill>
                  <a:schemeClr val="accent1"/>
                </a:solidFill>
              </a:rPr>
              <a:t>  Connecting the cleaned dataset to SQL from python</a:t>
            </a:r>
            <a:endParaRPr lang="en-US" dirty="0">
              <a:solidFill>
                <a:schemeClr val="accent1"/>
              </a:solidFill>
            </a:endParaRPr>
          </a:p>
        </p:txBody>
      </p:sp>
      <p:pic>
        <p:nvPicPr>
          <p:cNvPr id="6" name="Picture 5" descr="connection 2.png"/>
          <p:cNvPicPr>
            <a:picLocks noChangeAspect="1"/>
          </p:cNvPicPr>
          <p:nvPr/>
        </p:nvPicPr>
        <p:blipFill>
          <a:blip r:embed="rId3"/>
          <a:stretch>
            <a:fillRect/>
          </a:stretch>
        </p:blipFill>
        <p:spPr>
          <a:xfrm>
            <a:off x="0" y="2928934"/>
            <a:ext cx="9144000" cy="1969062"/>
          </a:xfrm>
          <a:prstGeom prst="rect">
            <a:avLst/>
          </a:prstGeom>
        </p:spPr>
      </p:pic>
      <p:sp>
        <p:nvSpPr>
          <p:cNvPr id="7" name="TextBox 6"/>
          <p:cNvSpPr txBox="1"/>
          <p:nvPr/>
        </p:nvSpPr>
        <p:spPr>
          <a:xfrm>
            <a:off x="285720" y="2571744"/>
            <a:ext cx="6786610" cy="369332"/>
          </a:xfrm>
          <a:prstGeom prst="rect">
            <a:avLst/>
          </a:prstGeom>
          <a:noFill/>
        </p:spPr>
        <p:txBody>
          <a:bodyPr wrap="square" rtlCol="0">
            <a:spAutoFit/>
          </a:bodyPr>
          <a:lstStyle/>
          <a:p>
            <a:pPr>
              <a:buFont typeface="Wingdings" pitchFamily="2" charset="2"/>
              <a:buChar char="Ø"/>
            </a:pPr>
            <a:r>
              <a:rPr lang="en-US" dirty="0" smtClean="0">
                <a:solidFill>
                  <a:schemeClr val="accent1"/>
                </a:solidFill>
              </a:rPr>
              <a:t>  Using SQL and creating new excel sheet for cleaned data</a:t>
            </a:r>
            <a:endParaRPr lang="en-US" dirty="0">
              <a:solidFill>
                <a:schemeClr val="accent1"/>
              </a:solidFill>
            </a:endParaRPr>
          </a:p>
        </p:txBody>
      </p:sp>
      <p:pic>
        <p:nvPicPr>
          <p:cNvPr id="8" name="Picture 7" descr="sql data.png"/>
          <p:cNvPicPr>
            <a:picLocks noChangeAspect="1"/>
          </p:cNvPicPr>
          <p:nvPr/>
        </p:nvPicPr>
        <p:blipFill>
          <a:blip r:embed="rId4"/>
          <a:stretch>
            <a:fillRect/>
          </a:stretch>
        </p:blipFill>
        <p:spPr>
          <a:xfrm>
            <a:off x="2143108" y="4955188"/>
            <a:ext cx="2071702" cy="1902812"/>
          </a:xfrm>
          <a:prstGeom prst="rect">
            <a:avLst/>
          </a:prstGeom>
        </p:spPr>
      </p:pic>
      <p:sp>
        <p:nvSpPr>
          <p:cNvPr id="9" name="TextBox 8"/>
          <p:cNvSpPr txBox="1"/>
          <p:nvPr/>
        </p:nvSpPr>
        <p:spPr>
          <a:xfrm>
            <a:off x="4714876" y="5429264"/>
            <a:ext cx="3357586" cy="369332"/>
          </a:xfrm>
          <a:prstGeom prst="rect">
            <a:avLst/>
          </a:prstGeom>
          <a:noFill/>
        </p:spPr>
        <p:txBody>
          <a:bodyPr wrap="square" rtlCol="0">
            <a:spAutoFit/>
          </a:bodyPr>
          <a:lstStyle/>
          <a:p>
            <a:pPr>
              <a:buFont typeface="Wingdings" pitchFamily="2" charset="2"/>
              <a:buChar char="Ø"/>
            </a:pPr>
            <a:r>
              <a:rPr lang="en-US" dirty="0" smtClean="0">
                <a:solidFill>
                  <a:schemeClr val="accent1"/>
                </a:solidFill>
              </a:rPr>
              <a:t>  Dataset in SQL</a:t>
            </a:r>
            <a:endParaRPr lang="en-US" dirty="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fontScale="90000"/>
          </a:bodyPr>
          <a:lstStyle/>
          <a:p>
            <a:r>
              <a:rPr lang="en-US" sz="3500" dirty="0" smtClean="0"/>
              <a:t>EDA with python</a:t>
            </a:r>
            <a:endParaRPr lang="en-US" sz="3500" dirty="0"/>
          </a:p>
        </p:txBody>
      </p:sp>
      <p:pic>
        <p:nvPicPr>
          <p:cNvPr id="4" name="Content Placeholder 3" descr="py 1.png"/>
          <p:cNvPicPr>
            <a:picLocks noGrp="1" noChangeAspect="1"/>
          </p:cNvPicPr>
          <p:nvPr>
            <p:ph idx="1"/>
          </p:nvPr>
        </p:nvPicPr>
        <p:blipFill>
          <a:blip r:embed="rId2"/>
          <a:stretch>
            <a:fillRect/>
          </a:stretch>
        </p:blipFill>
        <p:spPr>
          <a:xfrm>
            <a:off x="500034" y="1428736"/>
            <a:ext cx="4500594" cy="2286015"/>
          </a:xfrm>
        </p:spPr>
      </p:pic>
      <p:pic>
        <p:nvPicPr>
          <p:cNvPr id="5" name="Picture 4" descr="py 2.png"/>
          <p:cNvPicPr>
            <a:picLocks noChangeAspect="1"/>
          </p:cNvPicPr>
          <p:nvPr/>
        </p:nvPicPr>
        <p:blipFill>
          <a:blip r:embed="rId3"/>
          <a:stretch>
            <a:fillRect/>
          </a:stretch>
        </p:blipFill>
        <p:spPr>
          <a:xfrm>
            <a:off x="4214810" y="3571876"/>
            <a:ext cx="4691803" cy="3000396"/>
          </a:xfrm>
          <a:prstGeom prst="rect">
            <a:avLst/>
          </a:prstGeom>
        </p:spPr>
      </p:pic>
      <p:sp>
        <p:nvSpPr>
          <p:cNvPr id="6" name="TextBox 5"/>
          <p:cNvSpPr txBox="1"/>
          <p:nvPr/>
        </p:nvSpPr>
        <p:spPr>
          <a:xfrm>
            <a:off x="5572132" y="2071678"/>
            <a:ext cx="3286148" cy="369332"/>
          </a:xfrm>
          <a:prstGeom prst="rect">
            <a:avLst/>
          </a:prstGeom>
          <a:noFill/>
        </p:spPr>
        <p:txBody>
          <a:bodyPr wrap="square" rtlCol="0">
            <a:spAutoFit/>
          </a:bodyPr>
          <a:lstStyle/>
          <a:p>
            <a:pPr>
              <a:buFont typeface="Wingdings" pitchFamily="2" charset="2"/>
              <a:buChar char="Ø"/>
            </a:pPr>
            <a:r>
              <a:rPr lang="en-US" dirty="0" smtClean="0"/>
              <a:t>  Count of  the hotel type</a:t>
            </a:r>
            <a:endParaRPr lang="en-US" dirty="0"/>
          </a:p>
        </p:txBody>
      </p:sp>
      <p:sp>
        <p:nvSpPr>
          <p:cNvPr id="7" name="TextBox 6"/>
          <p:cNvSpPr txBox="1"/>
          <p:nvPr/>
        </p:nvSpPr>
        <p:spPr>
          <a:xfrm>
            <a:off x="357158" y="4286256"/>
            <a:ext cx="3500462" cy="646331"/>
          </a:xfrm>
          <a:prstGeom prst="rect">
            <a:avLst/>
          </a:prstGeom>
          <a:noFill/>
        </p:spPr>
        <p:txBody>
          <a:bodyPr wrap="square" rtlCol="0">
            <a:spAutoFit/>
          </a:bodyPr>
          <a:lstStyle/>
          <a:p>
            <a:pPr>
              <a:buFont typeface="Wingdings" pitchFamily="2" charset="2"/>
              <a:buChar char="Ø"/>
            </a:pPr>
            <a:r>
              <a:rPr lang="en-US" dirty="0" smtClean="0"/>
              <a:t> Trend of lead time over  the years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317</TotalTime>
  <Words>934</Words>
  <Application>Microsoft Office PowerPoint</Application>
  <PresentationFormat>On-screen Show (4:3)</PresentationFormat>
  <Paragraphs>73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HOTEL BOOKINGS</vt:lpstr>
      <vt:lpstr>About Dataset</vt:lpstr>
      <vt:lpstr>Tools used and workflow</vt:lpstr>
      <vt:lpstr>Business Questions</vt:lpstr>
      <vt:lpstr>Slide 5</vt:lpstr>
      <vt:lpstr>Business requirments</vt:lpstr>
      <vt:lpstr>Slide 7</vt:lpstr>
      <vt:lpstr>Slide 8</vt:lpstr>
      <vt:lpstr>EDA with python</vt:lpstr>
      <vt:lpstr>Slide 10</vt:lpstr>
      <vt:lpstr>EDA</vt:lpstr>
      <vt:lpstr>Slide 12</vt:lpstr>
      <vt:lpstr>Slide 13</vt:lpstr>
      <vt:lpstr>Interpretation</vt:lpstr>
      <vt:lpstr>Slide 15</vt:lpstr>
      <vt:lpstr>Key points from my analysis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BOOKINGS</dc:title>
  <dc:creator>admin</dc:creator>
  <cp:lastModifiedBy>admin</cp:lastModifiedBy>
  <cp:revision>32</cp:revision>
  <dcterms:created xsi:type="dcterms:W3CDTF">2023-10-30T19:26:37Z</dcterms:created>
  <dcterms:modified xsi:type="dcterms:W3CDTF">2023-10-31T00:43:57Z</dcterms:modified>
</cp:coreProperties>
</file>