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9" r:id="rId12"/>
    <p:sldId id="270" r:id="rId13"/>
    <p:sldId id="271" r:id="rId14"/>
    <p:sldId id="272"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551B4-61A9-0A89-8B8E-67E7067A6886}"/>
              </a:ext>
            </a:extLst>
          </p:cNvPr>
          <p:cNvSpPr>
            <a:spLocks noGrp="1"/>
          </p:cNvSpPr>
          <p:nvPr>
            <p:ph type="ctrTitle"/>
          </p:nvPr>
        </p:nvSpPr>
        <p:spPr>
          <a:xfrm>
            <a:off x="2835834" y="2671233"/>
            <a:ext cx="6815669" cy="1515533"/>
          </a:xfrm>
        </p:spPr>
        <p:txBody>
          <a:bodyPr/>
          <a:lstStyle/>
          <a:p>
            <a:r>
              <a:rPr lang="en-US" sz="3600" dirty="0"/>
              <a:t>CUSTOMER CHURN ANALYSIS</a:t>
            </a:r>
            <a:br>
              <a:rPr lang="en-US" sz="3600" dirty="0"/>
            </a:br>
            <a:endParaRPr lang="en-IN" sz="3600" dirty="0"/>
          </a:p>
        </p:txBody>
      </p:sp>
      <p:sp>
        <p:nvSpPr>
          <p:cNvPr id="3" name="Subtitle 2">
            <a:extLst>
              <a:ext uri="{FF2B5EF4-FFF2-40B4-BE49-F238E27FC236}">
                <a16:creationId xmlns:a16="http://schemas.microsoft.com/office/drawing/2014/main" xmlns="" id="{2EA39B84-8F0C-4FB6-2299-E2285DE61BEB}"/>
              </a:ext>
            </a:extLst>
          </p:cNvPr>
          <p:cNvSpPr>
            <a:spLocks noGrp="1"/>
          </p:cNvSpPr>
          <p:nvPr>
            <p:ph type="subTitle" idx="1"/>
          </p:nvPr>
        </p:nvSpPr>
        <p:spPr/>
        <p:txBody>
          <a:bodyPr/>
          <a:lstStyle/>
          <a:p>
            <a:r>
              <a:rPr lang="en-US" dirty="0"/>
              <a:t>(CAPSTONE PROJECT FOR TABLEU)</a:t>
            </a:r>
            <a:endParaRPr lang="en-IN" dirty="0"/>
          </a:p>
        </p:txBody>
      </p:sp>
      <p:sp>
        <p:nvSpPr>
          <p:cNvPr id="4" name="TextBox 3">
            <a:extLst>
              <a:ext uri="{FF2B5EF4-FFF2-40B4-BE49-F238E27FC236}">
                <a16:creationId xmlns:a16="http://schemas.microsoft.com/office/drawing/2014/main" xmlns="" id="{39E596D3-D4CF-3E88-7AF1-1384CC302AAD}"/>
              </a:ext>
            </a:extLst>
          </p:cNvPr>
          <p:cNvSpPr txBox="1"/>
          <p:nvPr/>
        </p:nvSpPr>
        <p:spPr>
          <a:xfrm>
            <a:off x="7100047" y="4563035"/>
            <a:ext cx="2474139" cy="369332"/>
          </a:xfrm>
          <a:prstGeom prst="rect">
            <a:avLst/>
          </a:prstGeom>
          <a:noFill/>
        </p:spPr>
        <p:txBody>
          <a:bodyPr wrap="none" rtlCol="0">
            <a:spAutoFit/>
          </a:bodyPr>
          <a:lstStyle/>
          <a:p>
            <a:r>
              <a:rPr lang="en-US" dirty="0"/>
              <a:t>- NAGULESHWARI S.R</a:t>
            </a:r>
            <a:endParaRPr lang="en-IN" dirty="0"/>
          </a:p>
        </p:txBody>
      </p:sp>
    </p:spTree>
    <p:extLst>
      <p:ext uri="{BB962C8B-B14F-4D97-AF65-F5344CB8AC3E}">
        <p14:creationId xmlns:p14="http://schemas.microsoft.com/office/powerpoint/2010/main" xmlns="" val="53599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5"/>
            <a:ext cx="9601196" cy="847692"/>
          </a:xfrm>
        </p:spPr>
        <p:txBody>
          <a:bodyPr/>
          <a:lstStyle/>
          <a:p>
            <a:r>
              <a:rPr lang="en-US" dirty="0"/>
              <a:t>TASK 8</a:t>
            </a:r>
            <a:endParaRPr lang="en-IN" dirty="0"/>
          </a:p>
        </p:txBody>
      </p:sp>
      <p:pic>
        <p:nvPicPr>
          <p:cNvPr id="6" name="Content Placeholder 5" descr="tab 8.png"/>
          <p:cNvPicPr>
            <a:picLocks noGrp="1" noChangeAspect="1"/>
          </p:cNvPicPr>
          <p:nvPr>
            <p:ph idx="1"/>
          </p:nvPr>
        </p:nvPicPr>
        <p:blipFill>
          <a:blip r:embed="rId2"/>
          <a:stretch>
            <a:fillRect/>
          </a:stretch>
        </p:blipFill>
        <p:spPr>
          <a:xfrm>
            <a:off x="859316" y="1460183"/>
            <a:ext cx="10074295" cy="3317875"/>
          </a:xfrm>
        </p:spPr>
      </p:pic>
      <p:sp>
        <p:nvSpPr>
          <p:cNvPr id="7" name="Rectangle 6"/>
          <p:cNvSpPr/>
          <p:nvPr/>
        </p:nvSpPr>
        <p:spPr>
          <a:xfrm>
            <a:off x="1162595" y="4911633"/>
            <a:ext cx="10398034" cy="1200329"/>
          </a:xfrm>
          <a:prstGeom prst="rect">
            <a:avLst/>
          </a:prstGeom>
        </p:spPr>
        <p:txBody>
          <a:bodyPr wrap="square">
            <a:spAutoFit/>
          </a:bodyPr>
          <a:lstStyle/>
          <a:p>
            <a:r>
              <a:rPr lang="en-US" dirty="0" smtClean="0"/>
              <a:t>Interpretation:</a:t>
            </a:r>
          </a:p>
          <a:p>
            <a:r>
              <a:rPr lang="en-US" dirty="0" smtClean="0"/>
              <a:t>This </a:t>
            </a:r>
            <a:r>
              <a:rPr lang="en-US" dirty="0" smtClean="0"/>
              <a:t>chart represents the count wise customer age for </a:t>
            </a:r>
            <a:r>
              <a:rPr lang="en-US" dirty="0" err="1" smtClean="0"/>
              <a:t>attrited</a:t>
            </a:r>
            <a:r>
              <a:rPr lang="en-US" dirty="0" smtClean="0"/>
              <a:t> and existing customer. </a:t>
            </a:r>
            <a:endParaRPr lang="en-US" dirty="0" smtClean="0"/>
          </a:p>
          <a:p>
            <a:r>
              <a:rPr lang="en-US" dirty="0" smtClean="0"/>
              <a:t>The </a:t>
            </a:r>
            <a:r>
              <a:rPr lang="en-US" dirty="0" smtClean="0"/>
              <a:t>highest contribution by existing customer for 8500</a:t>
            </a:r>
            <a:r>
              <a:rPr lang="en-US" dirty="0" smtClean="0"/>
              <a:t>.</a:t>
            </a:r>
          </a:p>
          <a:p>
            <a:r>
              <a:rPr lang="en-US" dirty="0" smtClean="0"/>
              <a:t> </a:t>
            </a:r>
            <a:r>
              <a:rPr lang="en-US" dirty="0" smtClean="0"/>
              <a:t>The lowest contribution by </a:t>
            </a:r>
            <a:r>
              <a:rPr lang="en-US" dirty="0" err="1" smtClean="0"/>
              <a:t>attrited</a:t>
            </a:r>
            <a:r>
              <a:rPr lang="en-US" dirty="0" smtClean="0"/>
              <a:t> customer for 1627</a:t>
            </a:r>
            <a:endParaRPr lang="en-IN" dirty="0"/>
          </a:p>
        </p:txBody>
      </p:sp>
    </p:spTree>
    <p:extLst>
      <p:ext uri="{BB962C8B-B14F-4D97-AF65-F5344CB8AC3E}">
        <p14:creationId xmlns:p14="http://schemas.microsoft.com/office/powerpoint/2010/main" xmlns="" val="322271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454782"/>
          </a:xfrm>
        </p:spPr>
        <p:txBody>
          <a:bodyPr>
            <a:normAutofit fontScale="90000"/>
          </a:bodyPr>
          <a:lstStyle/>
          <a:p>
            <a:r>
              <a:rPr lang="en-US" dirty="0" smtClean="0"/>
              <a:t>TASK 9</a:t>
            </a:r>
            <a:endParaRPr lang="en-US" dirty="0"/>
          </a:p>
        </p:txBody>
      </p:sp>
      <p:pic>
        <p:nvPicPr>
          <p:cNvPr id="4" name="Content Placeholder 3" descr="tab 9.png"/>
          <p:cNvPicPr>
            <a:picLocks noGrp="1" noChangeAspect="1"/>
          </p:cNvPicPr>
          <p:nvPr>
            <p:ph idx="1"/>
          </p:nvPr>
        </p:nvPicPr>
        <p:blipFill>
          <a:blip r:embed="rId2"/>
          <a:stretch>
            <a:fillRect/>
          </a:stretch>
        </p:blipFill>
        <p:spPr>
          <a:xfrm>
            <a:off x="759936" y="1460183"/>
            <a:ext cx="10552498" cy="3317875"/>
          </a:xfrm>
        </p:spPr>
      </p:pic>
      <p:sp>
        <p:nvSpPr>
          <p:cNvPr id="5" name="Rectangle 4"/>
          <p:cNvSpPr/>
          <p:nvPr/>
        </p:nvSpPr>
        <p:spPr>
          <a:xfrm>
            <a:off x="679269" y="4990011"/>
            <a:ext cx="10646228" cy="1200329"/>
          </a:xfrm>
          <a:prstGeom prst="rect">
            <a:avLst/>
          </a:prstGeom>
        </p:spPr>
        <p:txBody>
          <a:bodyPr wrap="square">
            <a:spAutoFit/>
          </a:bodyPr>
          <a:lstStyle/>
          <a:p>
            <a:r>
              <a:rPr lang="en-US" b="1" dirty="0" smtClean="0"/>
              <a:t>Interpretation:</a:t>
            </a:r>
            <a:endParaRPr lang="en-US" dirty="0" smtClean="0"/>
          </a:p>
          <a:p>
            <a:r>
              <a:rPr lang="en-US" b="1" dirty="0" smtClean="0"/>
              <a:t>This chart shows the region wise, </a:t>
            </a:r>
            <a:r>
              <a:rPr lang="en-US" b="1" dirty="0" err="1" smtClean="0"/>
              <a:t>genderwise</a:t>
            </a:r>
            <a:r>
              <a:rPr lang="en-US" b="1" dirty="0" smtClean="0"/>
              <a:t> and martial status wise credit limit</a:t>
            </a:r>
            <a:endParaRPr lang="en-US" dirty="0" smtClean="0"/>
          </a:p>
          <a:p>
            <a:r>
              <a:rPr lang="en-US" b="1" dirty="0" smtClean="0"/>
              <a:t>For both male and female highest limits for </a:t>
            </a:r>
            <a:r>
              <a:rPr lang="en-US" b="1" dirty="0" err="1" smtClean="0"/>
              <a:t>married,divorced</a:t>
            </a:r>
            <a:r>
              <a:rPr lang="en-US" b="1" dirty="0" smtClean="0"/>
              <a:t>, single and unknown in England </a:t>
            </a:r>
            <a:endParaRPr lang="en-US" dirty="0" smtClean="0"/>
          </a:p>
          <a:p>
            <a:r>
              <a:rPr lang="en-US" b="1" dirty="0" smtClean="0"/>
              <a:t>For both male and female lowest limits for </a:t>
            </a:r>
            <a:r>
              <a:rPr lang="en-US" b="1" dirty="0" err="1" smtClean="0"/>
              <a:t>married,divorced</a:t>
            </a:r>
            <a:r>
              <a:rPr lang="en-US" b="1" dirty="0" smtClean="0"/>
              <a:t>, single and unknown in England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42165"/>
          </a:xfrm>
        </p:spPr>
        <p:txBody>
          <a:bodyPr>
            <a:normAutofit fontScale="90000"/>
          </a:bodyPr>
          <a:lstStyle/>
          <a:p>
            <a:r>
              <a:rPr lang="en-US" dirty="0" smtClean="0"/>
              <a:t>TASK 10</a:t>
            </a:r>
            <a:endParaRPr lang="en-US" dirty="0"/>
          </a:p>
        </p:txBody>
      </p:sp>
      <p:pic>
        <p:nvPicPr>
          <p:cNvPr id="4" name="Content Placeholder 3" descr="tab 10.png"/>
          <p:cNvPicPr>
            <a:picLocks noGrp="1" noChangeAspect="1"/>
          </p:cNvPicPr>
          <p:nvPr>
            <p:ph idx="1"/>
          </p:nvPr>
        </p:nvPicPr>
        <p:blipFill>
          <a:blip r:embed="rId2"/>
          <a:stretch>
            <a:fillRect/>
          </a:stretch>
        </p:blipFill>
        <p:spPr>
          <a:xfrm>
            <a:off x="951079" y="1577749"/>
            <a:ext cx="10152350" cy="3317875"/>
          </a:xfrm>
        </p:spPr>
      </p:pic>
      <p:sp>
        <p:nvSpPr>
          <p:cNvPr id="5" name="Rectangle 4"/>
          <p:cNvSpPr/>
          <p:nvPr/>
        </p:nvSpPr>
        <p:spPr>
          <a:xfrm>
            <a:off x="1240971" y="4898571"/>
            <a:ext cx="9718766" cy="1200329"/>
          </a:xfrm>
          <a:prstGeom prst="rect">
            <a:avLst/>
          </a:prstGeom>
        </p:spPr>
        <p:txBody>
          <a:bodyPr wrap="square">
            <a:spAutoFit/>
          </a:bodyPr>
          <a:lstStyle/>
          <a:p>
            <a:r>
              <a:rPr lang="en-US" b="1" dirty="0" smtClean="0"/>
              <a:t>Interpretation:</a:t>
            </a:r>
            <a:endParaRPr lang="en-US" dirty="0" smtClean="0"/>
          </a:p>
          <a:p>
            <a:r>
              <a:rPr lang="en-US" b="1" dirty="0" smtClean="0"/>
              <a:t>This chart represents the Existing and </a:t>
            </a:r>
            <a:r>
              <a:rPr lang="en-US" b="1" dirty="0" err="1" smtClean="0"/>
              <a:t>Attrited</a:t>
            </a:r>
            <a:r>
              <a:rPr lang="en-US" b="1" dirty="0" smtClean="0"/>
              <a:t> customers based on their Educational Level</a:t>
            </a:r>
            <a:endParaRPr lang="en-US" dirty="0" smtClean="0"/>
          </a:p>
          <a:p>
            <a:r>
              <a:rPr lang="en-US" b="1" dirty="0" smtClean="0"/>
              <a:t>The highest </a:t>
            </a:r>
            <a:r>
              <a:rPr lang="en-US" b="1" dirty="0" smtClean="0"/>
              <a:t>education </a:t>
            </a:r>
            <a:r>
              <a:rPr lang="en-US" b="1" dirty="0" smtClean="0"/>
              <a:t>level was contributed by graduate</a:t>
            </a:r>
            <a:endParaRPr lang="en-US" dirty="0" smtClean="0"/>
          </a:p>
          <a:p>
            <a:r>
              <a:rPr lang="en-US" b="1" dirty="0" smtClean="0"/>
              <a:t>The lowest </a:t>
            </a:r>
            <a:r>
              <a:rPr lang="en-US" b="1" dirty="0" smtClean="0"/>
              <a:t>education </a:t>
            </a:r>
            <a:r>
              <a:rPr lang="en-US" b="1" dirty="0" smtClean="0"/>
              <a:t>level was contributed by doctorate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81354"/>
          </a:xfrm>
        </p:spPr>
        <p:txBody>
          <a:bodyPr/>
          <a:lstStyle/>
          <a:p>
            <a:r>
              <a:rPr lang="en-US" dirty="0" smtClean="0"/>
              <a:t>TASK 11</a:t>
            </a:r>
            <a:endParaRPr lang="en-US" dirty="0"/>
          </a:p>
        </p:txBody>
      </p:sp>
      <p:pic>
        <p:nvPicPr>
          <p:cNvPr id="4" name="Content Placeholder 3" descr="tab 11.png"/>
          <p:cNvPicPr>
            <a:picLocks noGrp="1" noChangeAspect="1"/>
          </p:cNvPicPr>
          <p:nvPr>
            <p:ph idx="1"/>
          </p:nvPr>
        </p:nvPicPr>
        <p:blipFill>
          <a:blip r:embed="rId2"/>
          <a:stretch>
            <a:fillRect/>
          </a:stretch>
        </p:blipFill>
        <p:spPr>
          <a:xfrm>
            <a:off x="930201" y="1590811"/>
            <a:ext cx="9990348" cy="3317875"/>
          </a:xfrm>
        </p:spPr>
      </p:pic>
      <p:sp>
        <p:nvSpPr>
          <p:cNvPr id="5" name="Rectangle 4"/>
          <p:cNvSpPr/>
          <p:nvPr/>
        </p:nvSpPr>
        <p:spPr>
          <a:xfrm>
            <a:off x="1084217" y="5055326"/>
            <a:ext cx="10189029" cy="1200329"/>
          </a:xfrm>
          <a:prstGeom prst="rect">
            <a:avLst/>
          </a:prstGeom>
        </p:spPr>
        <p:txBody>
          <a:bodyPr wrap="square">
            <a:spAutoFit/>
          </a:bodyPr>
          <a:lstStyle/>
          <a:p>
            <a:r>
              <a:rPr lang="en-US" b="1" dirty="0" smtClean="0"/>
              <a:t>Interpretation:</a:t>
            </a:r>
            <a:endParaRPr lang="en-US" dirty="0" smtClean="0"/>
          </a:p>
          <a:p>
            <a:r>
              <a:rPr lang="en-US" b="1" dirty="0" smtClean="0"/>
              <a:t>This chart represents the </a:t>
            </a:r>
            <a:r>
              <a:rPr lang="en-US" b="1" dirty="0" err="1" smtClean="0"/>
              <a:t>regionwise</a:t>
            </a:r>
            <a:r>
              <a:rPr lang="en-US" b="1" dirty="0" smtClean="0"/>
              <a:t> martial status</a:t>
            </a:r>
            <a:endParaRPr lang="en-US" dirty="0" smtClean="0"/>
          </a:p>
          <a:p>
            <a:r>
              <a:rPr lang="en-US" b="1" dirty="0" smtClean="0"/>
              <a:t>The highest marital status was contributed by England for married</a:t>
            </a:r>
            <a:endParaRPr lang="en-US" dirty="0" smtClean="0"/>
          </a:p>
          <a:p>
            <a:r>
              <a:rPr lang="en-US" b="1" dirty="0" smtClean="0"/>
              <a:t>The lowest marital status was contributed by Northern </a:t>
            </a:r>
            <a:r>
              <a:rPr lang="en-US" b="1" dirty="0" err="1" smtClean="0"/>
              <a:t>ireland</a:t>
            </a:r>
            <a:r>
              <a:rPr lang="en-US" b="1" dirty="0" smtClean="0"/>
              <a:t> for unknown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59285"/>
          </a:xfrm>
        </p:spPr>
        <p:txBody>
          <a:bodyPr>
            <a:normAutofit fontScale="90000"/>
          </a:bodyPr>
          <a:lstStyle/>
          <a:p>
            <a:r>
              <a:rPr lang="en-US" dirty="0" smtClean="0"/>
              <a:t>KPI DASHBOARD- 2</a:t>
            </a:r>
            <a:endParaRPr lang="en-US" dirty="0"/>
          </a:p>
        </p:txBody>
      </p:sp>
      <p:pic>
        <p:nvPicPr>
          <p:cNvPr id="4" name="Content Placeholder 3" descr="DB 2.png"/>
          <p:cNvPicPr>
            <a:picLocks noGrp="1" noChangeAspect="1"/>
          </p:cNvPicPr>
          <p:nvPr>
            <p:ph idx="1"/>
          </p:nvPr>
        </p:nvPicPr>
        <p:blipFill>
          <a:blip r:embed="rId2"/>
          <a:stretch>
            <a:fillRect/>
          </a:stretch>
        </p:blipFill>
        <p:spPr>
          <a:xfrm>
            <a:off x="1147843" y="1567543"/>
            <a:ext cx="10033963" cy="453281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have effectively analyzed customer churn data, producing actionable insights through visualization and an interactions dashboard, enabling informed strategies to reduce customer attention in the bank’s credit card business. The key findings are:</a:t>
            </a:r>
          </a:p>
          <a:p>
            <a:r>
              <a:rPr lang="en-US" dirty="0" smtClean="0"/>
              <a:t> A person might churn/ churner if they are:</a:t>
            </a:r>
          </a:p>
          <a:p>
            <a:pPr>
              <a:buNone/>
            </a:pPr>
            <a:r>
              <a:rPr lang="en-US" dirty="0" smtClean="0"/>
              <a:t>                           A female, from England or Wales</a:t>
            </a:r>
          </a:p>
          <a:p>
            <a:pPr>
              <a:buNone/>
            </a:pPr>
            <a:r>
              <a:rPr lang="en-US" dirty="0" smtClean="0"/>
              <a:t>                           Having less than  3 years of relationship with the bank</a:t>
            </a:r>
          </a:p>
          <a:p>
            <a:pPr>
              <a:buNone/>
            </a:pPr>
            <a:r>
              <a:rPr lang="en-US" dirty="0" smtClean="0"/>
              <a:t>                           Having a blue card</a:t>
            </a:r>
          </a:p>
          <a:p>
            <a:pPr>
              <a:buNone/>
            </a:pPr>
            <a:r>
              <a:rPr lang="en-US" dirty="0" smtClean="0"/>
              <a:t>                           Having a balance of $2000-$2500</a:t>
            </a:r>
          </a:p>
          <a:p>
            <a:pPr>
              <a:buNone/>
            </a:pPr>
            <a:r>
              <a:rPr lang="en-US" dirty="0" smtClean="0"/>
              <a:t>                           Earning less than 50k</a:t>
            </a:r>
          </a:p>
          <a:p>
            <a:pPr>
              <a:buNone/>
            </a:pPr>
            <a:r>
              <a:rPr lang="en-US" dirty="0" smtClean="0"/>
              <a:t>                           Completed only graduation and </a:t>
            </a:r>
          </a:p>
          <a:p>
            <a:pPr>
              <a:buNone/>
            </a:pPr>
            <a:r>
              <a:rPr lang="en-US" dirty="0" smtClean="0"/>
              <a:t>                            Married or single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10000" b="1" dirty="0" smtClean="0"/>
              <a:t>Thank You</a:t>
            </a:r>
            <a:endParaRPr lang="en-US" sz="10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4"/>
            <a:ext cx="9601196" cy="873817"/>
          </a:xfrm>
        </p:spPr>
        <p:txBody>
          <a:bodyPr/>
          <a:lstStyle/>
          <a:p>
            <a:r>
              <a:rPr lang="en-US" dirty="0"/>
              <a:t>TASK 1</a:t>
            </a:r>
            <a:endParaRPr lang="en-IN" dirty="0"/>
          </a:p>
        </p:txBody>
      </p:sp>
      <p:pic>
        <p:nvPicPr>
          <p:cNvPr id="6" name="Content Placeholder 5" descr="tab 1.png"/>
          <p:cNvPicPr>
            <a:picLocks noGrp="1" noChangeAspect="1"/>
          </p:cNvPicPr>
          <p:nvPr>
            <p:ph idx="1"/>
          </p:nvPr>
        </p:nvPicPr>
        <p:blipFill>
          <a:blip r:embed="rId2"/>
          <a:stretch>
            <a:fillRect/>
          </a:stretch>
        </p:blipFill>
        <p:spPr>
          <a:xfrm>
            <a:off x="1107763" y="1473246"/>
            <a:ext cx="9734408" cy="3317875"/>
          </a:xfrm>
        </p:spPr>
      </p:pic>
      <p:sp>
        <p:nvSpPr>
          <p:cNvPr id="7" name="Rectangle 6"/>
          <p:cNvSpPr/>
          <p:nvPr/>
        </p:nvSpPr>
        <p:spPr>
          <a:xfrm>
            <a:off x="1254034" y="4990011"/>
            <a:ext cx="7302137" cy="1200329"/>
          </a:xfrm>
          <a:prstGeom prst="rect">
            <a:avLst/>
          </a:prstGeom>
        </p:spPr>
        <p:txBody>
          <a:bodyPr wrap="square">
            <a:spAutoFit/>
          </a:bodyPr>
          <a:lstStyle/>
          <a:p>
            <a:r>
              <a:rPr lang="en-US" dirty="0" smtClean="0"/>
              <a:t>Interpretation:</a:t>
            </a:r>
          </a:p>
          <a:p>
            <a:r>
              <a:rPr lang="en-US" dirty="0" smtClean="0"/>
              <a:t>This </a:t>
            </a:r>
            <a:r>
              <a:rPr lang="en-US" dirty="0" smtClean="0"/>
              <a:t>chart represents the percentage of </a:t>
            </a:r>
            <a:r>
              <a:rPr lang="en-US" dirty="0" err="1" smtClean="0"/>
              <a:t>attrited</a:t>
            </a:r>
            <a:r>
              <a:rPr lang="en-US" dirty="0" smtClean="0"/>
              <a:t> and existing </a:t>
            </a:r>
            <a:r>
              <a:rPr lang="en-US" dirty="0" smtClean="0"/>
              <a:t>customers</a:t>
            </a:r>
          </a:p>
          <a:p>
            <a:r>
              <a:rPr lang="en-US" dirty="0" smtClean="0"/>
              <a:t>The </a:t>
            </a:r>
            <a:r>
              <a:rPr lang="en-US" dirty="0" smtClean="0"/>
              <a:t>existing customer contributes 84%  </a:t>
            </a:r>
            <a:endParaRPr lang="en-US" dirty="0" smtClean="0"/>
          </a:p>
          <a:p>
            <a:r>
              <a:rPr lang="en-US" dirty="0" smtClean="0"/>
              <a:t>The </a:t>
            </a:r>
            <a:r>
              <a:rPr lang="en-US" dirty="0" err="1" smtClean="0"/>
              <a:t>attrited</a:t>
            </a:r>
            <a:r>
              <a:rPr lang="en-US" dirty="0" smtClean="0"/>
              <a:t> customer contributes 16%</a:t>
            </a:r>
            <a:endParaRPr lang="en-US" dirty="0"/>
          </a:p>
        </p:txBody>
      </p:sp>
    </p:spTree>
    <p:extLst>
      <p:ext uri="{BB962C8B-B14F-4D97-AF65-F5344CB8AC3E}">
        <p14:creationId xmlns:p14="http://schemas.microsoft.com/office/powerpoint/2010/main" xmlns="" val="143633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4"/>
            <a:ext cx="9601196" cy="926069"/>
          </a:xfrm>
        </p:spPr>
        <p:txBody>
          <a:bodyPr/>
          <a:lstStyle/>
          <a:p>
            <a:r>
              <a:rPr lang="en-US" dirty="0"/>
              <a:t>TASK 2</a:t>
            </a:r>
            <a:endParaRPr lang="en-IN" dirty="0"/>
          </a:p>
        </p:txBody>
      </p:sp>
      <p:pic>
        <p:nvPicPr>
          <p:cNvPr id="5" name="Content Placeholder 4" descr="tab 2.png"/>
          <p:cNvPicPr>
            <a:picLocks noGrp="1" noChangeAspect="1"/>
          </p:cNvPicPr>
          <p:nvPr>
            <p:ph idx="1"/>
          </p:nvPr>
        </p:nvPicPr>
        <p:blipFill>
          <a:blip r:embed="rId2"/>
          <a:stretch>
            <a:fillRect/>
          </a:stretch>
        </p:blipFill>
        <p:spPr>
          <a:xfrm>
            <a:off x="827221" y="1460183"/>
            <a:ext cx="10276208" cy="3317875"/>
          </a:xfrm>
        </p:spPr>
      </p:pic>
      <p:sp>
        <p:nvSpPr>
          <p:cNvPr id="6" name="Rectangle 5"/>
          <p:cNvSpPr/>
          <p:nvPr/>
        </p:nvSpPr>
        <p:spPr>
          <a:xfrm>
            <a:off x="1110343" y="4911634"/>
            <a:ext cx="9888583" cy="1200329"/>
          </a:xfrm>
          <a:prstGeom prst="rect">
            <a:avLst/>
          </a:prstGeom>
        </p:spPr>
        <p:txBody>
          <a:bodyPr wrap="square">
            <a:spAutoFit/>
          </a:bodyPr>
          <a:lstStyle/>
          <a:p>
            <a:r>
              <a:rPr lang="en-US" dirty="0" smtClean="0"/>
              <a:t>Interpretation:</a:t>
            </a:r>
          </a:p>
          <a:p>
            <a:r>
              <a:rPr lang="en-US" dirty="0" smtClean="0"/>
              <a:t>This </a:t>
            </a:r>
            <a:r>
              <a:rPr lang="en-US" dirty="0" smtClean="0"/>
              <a:t>chart represents the </a:t>
            </a:r>
            <a:r>
              <a:rPr lang="en-US" dirty="0" err="1" smtClean="0"/>
              <a:t>genderwise</a:t>
            </a:r>
            <a:r>
              <a:rPr lang="en-US" dirty="0" smtClean="0"/>
              <a:t> percentage of </a:t>
            </a:r>
            <a:r>
              <a:rPr lang="en-US" dirty="0" err="1" smtClean="0"/>
              <a:t>attrited</a:t>
            </a:r>
            <a:r>
              <a:rPr lang="en-US" dirty="0" smtClean="0"/>
              <a:t> and existing </a:t>
            </a:r>
            <a:r>
              <a:rPr lang="en-US" dirty="0" smtClean="0"/>
              <a:t>customers</a:t>
            </a:r>
          </a:p>
          <a:p>
            <a:r>
              <a:rPr lang="en-US" dirty="0" smtClean="0"/>
              <a:t>In </a:t>
            </a:r>
            <a:r>
              <a:rPr lang="en-US" dirty="0" smtClean="0"/>
              <a:t>existing customer female contains 43.69%  and  male contains 40.25% </a:t>
            </a:r>
            <a:endParaRPr lang="en-US" dirty="0" smtClean="0"/>
          </a:p>
          <a:p>
            <a:r>
              <a:rPr lang="en-US" dirty="0" smtClean="0"/>
              <a:t>In </a:t>
            </a:r>
            <a:r>
              <a:rPr lang="en-US" dirty="0" err="1" smtClean="0"/>
              <a:t>attrited</a:t>
            </a:r>
            <a:r>
              <a:rPr lang="en-US" dirty="0" smtClean="0"/>
              <a:t> customer female contains 9.20%  and  male contains 6.86%</a:t>
            </a:r>
            <a:endParaRPr lang="en-US" dirty="0"/>
          </a:p>
        </p:txBody>
      </p:sp>
    </p:spTree>
    <p:extLst>
      <p:ext uri="{BB962C8B-B14F-4D97-AF65-F5344CB8AC3E}">
        <p14:creationId xmlns:p14="http://schemas.microsoft.com/office/powerpoint/2010/main" xmlns="" val="4545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4"/>
            <a:ext cx="9601196" cy="899943"/>
          </a:xfrm>
        </p:spPr>
        <p:txBody>
          <a:bodyPr/>
          <a:lstStyle/>
          <a:p>
            <a:r>
              <a:rPr lang="en-US" dirty="0"/>
              <a:t>TASK 3</a:t>
            </a:r>
            <a:endParaRPr lang="en-IN" dirty="0"/>
          </a:p>
        </p:txBody>
      </p:sp>
      <p:pic>
        <p:nvPicPr>
          <p:cNvPr id="5" name="Content Placeholder 4" descr="tab 3.png"/>
          <p:cNvPicPr>
            <a:picLocks noGrp="1" noChangeAspect="1"/>
          </p:cNvPicPr>
          <p:nvPr>
            <p:ph idx="1"/>
          </p:nvPr>
        </p:nvPicPr>
        <p:blipFill>
          <a:blip r:embed="rId2"/>
          <a:stretch>
            <a:fillRect/>
          </a:stretch>
        </p:blipFill>
        <p:spPr>
          <a:xfrm>
            <a:off x="1043562" y="1486309"/>
            <a:ext cx="10099056" cy="3059565"/>
          </a:xfrm>
        </p:spPr>
      </p:pic>
      <p:sp>
        <p:nvSpPr>
          <p:cNvPr id="7" name="Rectangle 6"/>
          <p:cNvSpPr/>
          <p:nvPr/>
        </p:nvSpPr>
        <p:spPr>
          <a:xfrm>
            <a:off x="666205" y="4493623"/>
            <a:ext cx="10789920" cy="1819641"/>
          </a:xfrm>
          <a:prstGeom prst="rect">
            <a:avLst/>
          </a:prstGeom>
        </p:spPr>
        <p:txBody>
          <a:bodyPr wrap="square">
            <a:spAutoFit/>
          </a:bodyPr>
          <a:lstStyle/>
          <a:p>
            <a:r>
              <a:rPr lang="en-US" dirty="0" smtClean="0"/>
              <a:t>Interpretation:</a:t>
            </a:r>
          </a:p>
          <a:p>
            <a:r>
              <a:rPr lang="en-US" dirty="0" smtClean="0"/>
              <a:t>This </a:t>
            </a:r>
            <a:r>
              <a:rPr lang="en-US" dirty="0" smtClean="0"/>
              <a:t>chart represents the </a:t>
            </a:r>
            <a:r>
              <a:rPr lang="en-US" dirty="0" err="1" smtClean="0"/>
              <a:t>regionwise</a:t>
            </a:r>
            <a:r>
              <a:rPr lang="en-US" dirty="0" smtClean="0"/>
              <a:t> percentage of </a:t>
            </a:r>
            <a:r>
              <a:rPr lang="en-US" dirty="0" err="1" smtClean="0"/>
              <a:t>attrited</a:t>
            </a:r>
            <a:r>
              <a:rPr lang="en-US" dirty="0" smtClean="0"/>
              <a:t> and existing </a:t>
            </a:r>
            <a:r>
              <a:rPr lang="en-US" dirty="0" smtClean="0"/>
              <a:t>customers</a:t>
            </a:r>
          </a:p>
          <a:p>
            <a:r>
              <a:rPr lang="en-US" dirty="0" smtClean="0"/>
              <a:t>In </a:t>
            </a:r>
            <a:r>
              <a:rPr lang="en-US" dirty="0" err="1" smtClean="0"/>
              <a:t>attrited</a:t>
            </a:r>
            <a:r>
              <a:rPr lang="en-US" dirty="0" smtClean="0"/>
              <a:t> customer </a:t>
            </a:r>
            <a:r>
              <a:rPr lang="en-US" dirty="0" err="1" smtClean="0"/>
              <a:t>wales</a:t>
            </a:r>
            <a:r>
              <a:rPr lang="en-US" dirty="0" smtClean="0"/>
              <a:t> contains 2.36% , </a:t>
            </a:r>
            <a:r>
              <a:rPr lang="en-US" dirty="0" err="1" smtClean="0"/>
              <a:t>scotland</a:t>
            </a:r>
            <a:r>
              <a:rPr lang="en-US" dirty="0" smtClean="0"/>
              <a:t> contains 4.18% , northern </a:t>
            </a:r>
            <a:r>
              <a:rPr lang="en-US" dirty="0" err="1" smtClean="0"/>
              <a:t>ireland</a:t>
            </a:r>
            <a:r>
              <a:rPr lang="en-US" dirty="0" smtClean="0"/>
              <a:t> contains 0.84% and </a:t>
            </a:r>
            <a:r>
              <a:rPr lang="en-US" dirty="0" err="1" smtClean="0"/>
              <a:t>england</a:t>
            </a:r>
            <a:r>
              <a:rPr lang="en-US" dirty="0" smtClean="0"/>
              <a:t> contains 8.69</a:t>
            </a:r>
            <a:r>
              <a:rPr lang="en-US" dirty="0" smtClean="0"/>
              <a:t>%</a:t>
            </a:r>
          </a:p>
          <a:p>
            <a:r>
              <a:rPr lang="en-US" dirty="0" smtClean="0"/>
              <a:t> </a:t>
            </a:r>
            <a:r>
              <a:rPr lang="en-US" dirty="0" smtClean="0"/>
              <a:t>In existing customer </a:t>
            </a:r>
            <a:r>
              <a:rPr lang="en-US" dirty="0" err="1" smtClean="0"/>
              <a:t>wales</a:t>
            </a:r>
            <a:r>
              <a:rPr lang="en-US" dirty="0" smtClean="0"/>
              <a:t> contains 10.85% , </a:t>
            </a:r>
            <a:r>
              <a:rPr lang="en-US" dirty="0" err="1" smtClean="0"/>
              <a:t>scotland</a:t>
            </a:r>
            <a:r>
              <a:rPr lang="en-US" dirty="0" smtClean="0"/>
              <a:t> contains 23.75% , northern </a:t>
            </a:r>
            <a:r>
              <a:rPr lang="en-US" dirty="0" err="1" smtClean="0"/>
              <a:t>ireland</a:t>
            </a:r>
            <a:r>
              <a:rPr lang="en-US" dirty="0" smtClean="0"/>
              <a:t> contains 4.77% and </a:t>
            </a:r>
            <a:r>
              <a:rPr lang="en-US" dirty="0" err="1" smtClean="0"/>
              <a:t>england</a:t>
            </a:r>
            <a:r>
              <a:rPr lang="en-US" dirty="0" smtClean="0"/>
              <a:t> contains 44.56% </a:t>
            </a:r>
            <a:endParaRPr lang="en-US" dirty="0"/>
          </a:p>
        </p:txBody>
      </p:sp>
    </p:spTree>
    <p:extLst>
      <p:ext uri="{BB962C8B-B14F-4D97-AF65-F5344CB8AC3E}">
        <p14:creationId xmlns:p14="http://schemas.microsoft.com/office/powerpoint/2010/main" xmlns="" val="66805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5"/>
            <a:ext cx="9601196" cy="795440"/>
          </a:xfrm>
        </p:spPr>
        <p:txBody>
          <a:bodyPr/>
          <a:lstStyle/>
          <a:p>
            <a:r>
              <a:rPr lang="en-US" dirty="0"/>
              <a:t>TASK 4</a:t>
            </a:r>
            <a:endParaRPr lang="en-IN" dirty="0"/>
          </a:p>
        </p:txBody>
      </p:sp>
      <p:pic>
        <p:nvPicPr>
          <p:cNvPr id="5" name="Content Placeholder 4" descr="tab 4.png"/>
          <p:cNvPicPr>
            <a:picLocks noGrp="1" noChangeAspect="1"/>
          </p:cNvPicPr>
          <p:nvPr>
            <p:ph idx="1"/>
          </p:nvPr>
        </p:nvPicPr>
        <p:blipFill>
          <a:blip r:embed="rId2"/>
          <a:stretch>
            <a:fillRect/>
          </a:stretch>
        </p:blipFill>
        <p:spPr>
          <a:xfrm>
            <a:off x="849141" y="1342617"/>
            <a:ext cx="10110595" cy="3317875"/>
          </a:xfrm>
        </p:spPr>
      </p:pic>
      <p:sp>
        <p:nvSpPr>
          <p:cNvPr id="6" name="Rectangle 5"/>
          <p:cNvSpPr/>
          <p:nvPr/>
        </p:nvSpPr>
        <p:spPr>
          <a:xfrm>
            <a:off x="627017" y="4611189"/>
            <a:ext cx="10907486" cy="1477328"/>
          </a:xfrm>
          <a:prstGeom prst="rect">
            <a:avLst/>
          </a:prstGeom>
        </p:spPr>
        <p:txBody>
          <a:bodyPr wrap="square">
            <a:spAutoFit/>
          </a:bodyPr>
          <a:lstStyle/>
          <a:p>
            <a:r>
              <a:rPr lang="en-US" dirty="0" smtClean="0"/>
              <a:t>Interpretation:</a:t>
            </a:r>
          </a:p>
          <a:p>
            <a:r>
              <a:rPr lang="en-US" dirty="0" smtClean="0"/>
              <a:t>This </a:t>
            </a:r>
            <a:r>
              <a:rPr lang="en-US" dirty="0" smtClean="0"/>
              <a:t>chart represents the </a:t>
            </a:r>
            <a:r>
              <a:rPr lang="en-US" dirty="0" err="1" smtClean="0"/>
              <a:t>categorywise</a:t>
            </a:r>
            <a:r>
              <a:rPr lang="en-US" dirty="0" smtClean="0"/>
              <a:t> percentage of </a:t>
            </a:r>
            <a:r>
              <a:rPr lang="en-US" dirty="0" err="1" smtClean="0"/>
              <a:t>attrited</a:t>
            </a:r>
            <a:r>
              <a:rPr lang="en-US" dirty="0" smtClean="0"/>
              <a:t> and existing </a:t>
            </a:r>
            <a:r>
              <a:rPr lang="en-US" dirty="0" smtClean="0"/>
              <a:t>customers Blue </a:t>
            </a:r>
            <a:r>
              <a:rPr lang="en-US" dirty="0" smtClean="0"/>
              <a:t>card customer contains 78% of existing customer , </a:t>
            </a:r>
            <a:r>
              <a:rPr lang="en-US" dirty="0" err="1" smtClean="0"/>
              <a:t>attrited</a:t>
            </a:r>
            <a:r>
              <a:rPr lang="en-US" dirty="0" smtClean="0"/>
              <a:t> customer contains 15%  </a:t>
            </a:r>
            <a:r>
              <a:rPr lang="en-US" dirty="0" err="1" smtClean="0"/>
              <a:t>Planium</a:t>
            </a:r>
            <a:r>
              <a:rPr lang="en-US" dirty="0" smtClean="0"/>
              <a:t> card customer contains 0% of existing customer , </a:t>
            </a:r>
            <a:r>
              <a:rPr lang="en-US" dirty="0" err="1" smtClean="0"/>
              <a:t>attrited</a:t>
            </a:r>
            <a:r>
              <a:rPr lang="en-US" dirty="0" smtClean="0"/>
              <a:t> customer contains 0% Gold card customer contains 1% of existing customer , </a:t>
            </a:r>
            <a:r>
              <a:rPr lang="en-US" dirty="0" err="1" smtClean="0"/>
              <a:t>attrited</a:t>
            </a:r>
            <a:r>
              <a:rPr lang="en-US" dirty="0" smtClean="0"/>
              <a:t> customer contains 0% Silver card customer contains 5% of existing customer , </a:t>
            </a:r>
            <a:r>
              <a:rPr lang="en-US" dirty="0" err="1" smtClean="0"/>
              <a:t>attrited</a:t>
            </a:r>
            <a:r>
              <a:rPr lang="en-US" dirty="0" smtClean="0"/>
              <a:t> customer contains 1%</a:t>
            </a:r>
            <a:endParaRPr lang="en-IN" dirty="0"/>
          </a:p>
        </p:txBody>
      </p:sp>
    </p:spTree>
    <p:extLst>
      <p:ext uri="{BB962C8B-B14F-4D97-AF65-F5344CB8AC3E}">
        <p14:creationId xmlns:p14="http://schemas.microsoft.com/office/powerpoint/2010/main" xmlns="" val="330262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5"/>
            <a:ext cx="9601196" cy="913006"/>
          </a:xfrm>
        </p:spPr>
        <p:txBody>
          <a:bodyPr/>
          <a:lstStyle/>
          <a:p>
            <a:r>
              <a:rPr lang="en-US" dirty="0"/>
              <a:t>TASK 5</a:t>
            </a:r>
            <a:endParaRPr lang="en-IN" dirty="0"/>
          </a:p>
        </p:txBody>
      </p:sp>
      <p:pic>
        <p:nvPicPr>
          <p:cNvPr id="5" name="Content Placeholder 4" descr="tab 5.png"/>
          <p:cNvPicPr>
            <a:picLocks noGrp="1" noChangeAspect="1"/>
          </p:cNvPicPr>
          <p:nvPr>
            <p:ph idx="1"/>
          </p:nvPr>
        </p:nvPicPr>
        <p:blipFill>
          <a:blip r:embed="rId2"/>
          <a:stretch>
            <a:fillRect/>
          </a:stretch>
        </p:blipFill>
        <p:spPr>
          <a:xfrm>
            <a:off x="840713" y="1616937"/>
            <a:ext cx="10119024" cy="2863623"/>
          </a:xfrm>
        </p:spPr>
      </p:pic>
      <p:sp>
        <p:nvSpPr>
          <p:cNvPr id="7" name="Rectangle 6"/>
          <p:cNvSpPr/>
          <p:nvPr/>
        </p:nvSpPr>
        <p:spPr>
          <a:xfrm>
            <a:off x="927463" y="4571999"/>
            <a:ext cx="10215154" cy="1754326"/>
          </a:xfrm>
          <a:prstGeom prst="rect">
            <a:avLst/>
          </a:prstGeom>
        </p:spPr>
        <p:txBody>
          <a:bodyPr wrap="square">
            <a:spAutoFit/>
          </a:bodyPr>
          <a:lstStyle/>
          <a:p>
            <a:r>
              <a:rPr lang="en-US" dirty="0" smtClean="0"/>
              <a:t>Interpretation:</a:t>
            </a:r>
          </a:p>
          <a:p>
            <a:r>
              <a:rPr lang="en-US" dirty="0" smtClean="0"/>
              <a:t>This </a:t>
            </a:r>
            <a:r>
              <a:rPr lang="en-US" dirty="0" smtClean="0"/>
              <a:t>chart represents the income </a:t>
            </a:r>
            <a:r>
              <a:rPr lang="en-US" dirty="0" err="1" smtClean="0"/>
              <a:t>categorywise</a:t>
            </a:r>
            <a:r>
              <a:rPr lang="en-US" dirty="0" smtClean="0"/>
              <a:t> percentage of </a:t>
            </a:r>
            <a:r>
              <a:rPr lang="en-US" dirty="0" err="1" smtClean="0"/>
              <a:t>attrited</a:t>
            </a:r>
            <a:r>
              <a:rPr lang="en-US" dirty="0" smtClean="0"/>
              <a:t> and existing </a:t>
            </a:r>
            <a:r>
              <a:rPr lang="en-US" dirty="0" smtClean="0"/>
              <a:t>customers</a:t>
            </a:r>
          </a:p>
          <a:p>
            <a:r>
              <a:rPr lang="en-US" dirty="0" smtClean="0"/>
              <a:t>In </a:t>
            </a:r>
            <a:r>
              <a:rPr lang="en-US" dirty="0" smtClean="0"/>
              <a:t>existing customer the lowest income got by 5.93% as $120k and highest income got by 29.12% as less than $</a:t>
            </a:r>
            <a:r>
              <a:rPr lang="en-US" dirty="0" smtClean="0"/>
              <a:t>40k</a:t>
            </a:r>
          </a:p>
          <a:p>
            <a:r>
              <a:rPr lang="en-US" dirty="0" smtClean="0"/>
              <a:t>In </a:t>
            </a:r>
            <a:r>
              <a:rPr lang="en-US" dirty="0" smtClean="0"/>
              <a:t>attributed customer the lowest income got by 1.24% as $120k and highest income got by 6.04% as less than $40k</a:t>
            </a:r>
            <a:endParaRPr lang="en-US" dirty="0"/>
          </a:p>
        </p:txBody>
      </p:sp>
    </p:spTree>
    <p:extLst>
      <p:ext uri="{BB962C8B-B14F-4D97-AF65-F5344CB8AC3E}">
        <p14:creationId xmlns:p14="http://schemas.microsoft.com/office/powerpoint/2010/main" xmlns="" val="371343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5"/>
            <a:ext cx="9601196" cy="978320"/>
          </a:xfrm>
        </p:spPr>
        <p:txBody>
          <a:bodyPr/>
          <a:lstStyle/>
          <a:p>
            <a:r>
              <a:rPr lang="en-US" dirty="0"/>
              <a:t>TASK 6</a:t>
            </a:r>
            <a:endParaRPr lang="en-IN" dirty="0"/>
          </a:p>
        </p:txBody>
      </p:sp>
      <p:pic>
        <p:nvPicPr>
          <p:cNvPr id="5" name="Content Placeholder 4" descr="tab 6.png"/>
          <p:cNvPicPr>
            <a:picLocks noGrp="1" noChangeAspect="1"/>
          </p:cNvPicPr>
          <p:nvPr>
            <p:ph idx="1"/>
          </p:nvPr>
        </p:nvPicPr>
        <p:blipFill>
          <a:blip r:embed="rId2"/>
          <a:stretch>
            <a:fillRect/>
          </a:stretch>
        </p:blipFill>
        <p:spPr>
          <a:xfrm>
            <a:off x="868764" y="1525497"/>
            <a:ext cx="10130162" cy="3317875"/>
          </a:xfrm>
        </p:spPr>
      </p:pic>
      <p:sp>
        <p:nvSpPr>
          <p:cNvPr id="6" name="Rectangle 5"/>
          <p:cNvSpPr/>
          <p:nvPr/>
        </p:nvSpPr>
        <p:spPr>
          <a:xfrm>
            <a:off x="718457" y="4467497"/>
            <a:ext cx="10855234" cy="1200329"/>
          </a:xfrm>
          <a:prstGeom prst="rect">
            <a:avLst/>
          </a:prstGeom>
        </p:spPr>
        <p:txBody>
          <a:bodyPr wrap="square">
            <a:spAutoFit/>
          </a:bodyPr>
          <a:lstStyle/>
          <a:p>
            <a:r>
              <a:rPr lang="en-US" dirty="0" smtClean="0"/>
              <a:t>Interpretation:</a:t>
            </a:r>
          </a:p>
          <a:p>
            <a:r>
              <a:rPr lang="en-US" dirty="0" smtClean="0"/>
              <a:t>This </a:t>
            </a:r>
            <a:r>
              <a:rPr lang="en-US" dirty="0" smtClean="0"/>
              <a:t>chart represents the region wise Count of </a:t>
            </a:r>
            <a:r>
              <a:rPr lang="en-US" dirty="0" smtClean="0"/>
              <a:t>customers </a:t>
            </a:r>
          </a:p>
          <a:p>
            <a:r>
              <a:rPr lang="en-US" dirty="0" smtClean="0"/>
              <a:t>The highest count of customers was 5393 in England</a:t>
            </a:r>
          </a:p>
          <a:p>
            <a:r>
              <a:rPr lang="en-US" dirty="0" smtClean="0"/>
              <a:t>The lowest count of customers was 568 inn Northern Ireland</a:t>
            </a:r>
            <a:endParaRPr lang="en-US" dirty="0"/>
          </a:p>
        </p:txBody>
      </p:sp>
    </p:spTree>
    <p:extLst>
      <p:ext uri="{BB962C8B-B14F-4D97-AF65-F5344CB8AC3E}">
        <p14:creationId xmlns:p14="http://schemas.microsoft.com/office/powerpoint/2010/main" xmlns="" val="4184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5"/>
            <a:ext cx="9601196" cy="939132"/>
          </a:xfrm>
        </p:spPr>
        <p:txBody>
          <a:bodyPr/>
          <a:lstStyle/>
          <a:p>
            <a:r>
              <a:rPr lang="en-US" dirty="0" smtClean="0"/>
              <a:t>KPI </a:t>
            </a:r>
            <a:r>
              <a:rPr lang="en-US" dirty="0"/>
              <a:t>DASHBOARD</a:t>
            </a:r>
            <a:endParaRPr lang="en-IN" dirty="0"/>
          </a:p>
        </p:txBody>
      </p:sp>
      <p:pic>
        <p:nvPicPr>
          <p:cNvPr id="5" name="Content Placeholder 4" descr="db.png"/>
          <p:cNvPicPr>
            <a:picLocks noGrp="1" noChangeAspect="1"/>
          </p:cNvPicPr>
          <p:nvPr>
            <p:ph idx="1"/>
          </p:nvPr>
        </p:nvPicPr>
        <p:blipFill>
          <a:blip r:embed="rId2"/>
          <a:stretch>
            <a:fillRect/>
          </a:stretch>
        </p:blipFill>
        <p:spPr>
          <a:xfrm>
            <a:off x="927463" y="1567543"/>
            <a:ext cx="10332720" cy="4545874"/>
          </a:xfrm>
        </p:spPr>
      </p:pic>
    </p:spTree>
    <p:extLst>
      <p:ext uri="{BB962C8B-B14F-4D97-AF65-F5344CB8AC3E}">
        <p14:creationId xmlns:p14="http://schemas.microsoft.com/office/powerpoint/2010/main" xmlns="" val="34374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623FE-CC89-5EE3-EE6D-F0E6FA5812F8}"/>
              </a:ext>
            </a:extLst>
          </p:cNvPr>
          <p:cNvSpPr>
            <a:spLocks noGrp="1"/>
          </p:cNvSpPr>
          <p:nvPr>
            <p:ph type="title"/>
          </p:nvPr>
        </p:nvSpPr>
        <p:spPr>
          <a:xfrm>
            <a:off x="1062320" y="641474"/>
            <a:ext cx="9601196" cy="1303867"/>
          </a:xfrm>
        </p:spPr>
        <p:txBody>
          <a:bodyPr/>
          <a:lstStyle/>
          <a:p>
            <a:r>
              <a:rPr lang="en-US" dirty="0"/>
              <a:t>TASK 7</a:t>
            </a:r>
            <a:endParaRPr lang="en-IN" dirty="0"/>
          </a:p>
        </p:txBody>
      </p:sp>
      <p:pic>
        <p:nvPicPr>
          <p:cNvPr id="5" name="Content Placeholder 4" descr="tab 7.png"/>
          <p:cNvPicPr>
            <a:picLocks noGrp="1" noChangeAspect="1"/>
          </p:cNvPicPr>
          <p:nvPr>
            <p:ph idx="1"/>
          </p:nvPr>
        </p:nvPicPr>
        <p:blipFill>
          <a:blip r:embed="rId2"/>
          <a:stretch>
            <a:fillRect/>
          </a:stretch>
        </p:blipFill>
        <p:spPr>
          <a:xfrm>
            <a:off x="1231463" y="1525497"/>
            <a:ext cx="9963406" cy="3317875"/>
          </a:xfrm>
        </p:spPr>
      </p:pic>
      <p:sp>
        <p:nvSpPr>
          <p:cNvPr id="6" name="Rectangle 5"/>
          <p:cNvSpPr/>
          <p:nvPr/>
        </p:nvSpPr>
        <p:spPr>
          <a:xfrm>
            <a:off x="1005840" y="4820194"/>
            <a:ext cx="10267406" cy="1200329"/>
          </a:xfrm>
          <a:prstGeom prst="rect">
            <a:avLst/>
          </a:prstGeom>
        </p:spPr>
        <p:txBody>
          <a:bodyPr wrap="square">
            <a:spAutoFit/>
          </a:bodyPr>
          <a:lstStyle/>
          <a:p>
            <a:r>
              <a:rPr lang="en-US" dirty="0" smtClean="0"/>
              <a:t>Interpretation;</a:t>
            </a:r>
          </a:p>
          <a:p>
            <a:r>
              <a:rPr lang="en-US" dirty="0" smtClean="0"/>
              <a:t>This </a:t>
            </a:r>
            <a:r>
              <a:rPr lang="en-US" dirty="0" smtClean="0"/>
              <a:t>chart represents the income category wise credit </a:t>
            </a:r>
            <a:r>
              <a:rPr lang="en-US" dirty="0" smtClean="0"/>
              <a:t>limit</a:t>
            </a:r>
          </a:p>
          <a:p>
            <a:r>
              <a:rPr lang="en-US" dirty="0" smtClean="0"/>
              <a:t>The highest income </a:t>
            </a:r>
            <a:r>
              <a:rPr lang="en-US" dirty="0" smtClean="0"/>
              <a:t>category under $40K has the sum of the credit limit - $13,500K </a:t>
            </a:r>
            <a:endParaRPr lang="en-US" dirty="0" smtClean="0"/>
          </a:p>
          <a:p>
            <a:r>
              <a:rPr lang="en-US" dirty="0" smtClean="0"/>
              <a:t>The </a:t>
            </a:r>
            <a:r>
              <a:rPr lang="en-US" dirty="0" smtClean="0"/>
              <a:t>lowest income category </a:t>
            </a:r>
            <a:r>
              <a:rPr lang="en-US" dirty="0" smtClean="0"/>
              <a:t>under $120k has the sum of the credit limit - $5948k</a:t>
            </a:r>
            <a:endParaRPr lang="en-US" dirty="0"/>
          </a:p>
        </p:txBody>
      </p:sp>
    </p:spTree>
    <p:extLst>
      <p:ext uri="{BB962C8B-B14F-4D97-AF65-F5344CB8AC3E}">
        <p14:creationId xmlns:p14="http://schemas.microsoft.com/office/powerpoint/2010/main" xmlns="" val="12596635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315</TotalTime>
  <Words>611</Words>
  <Application>Microsoft Office PowerPoint</Application>
  <PresentationFormat>Custom</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CUSTOMER CHURN ANALYSIS </vt:lpstr>
      <vt:lpstr>TASK 1</vt:lpstr>
      <vt:lpstr>TASK 2</vt:lpstr>
      <vt:lpstr>TASK 3</vt:lpstr>
      <vt:lpstr>TASK 4</vt:lpstr>
      <vt:lpstr>TASK 5</vt:lpstr>
      <vt:lpstr>TASK 6</vt:lpstr>
      <vt:lpstr>KPI DASHBOARD</vt:lpstr>
      <vt:lpstr>TASK 7</vt:lpstr>
      <vt:lpstr>TASK 8</vt:lpstr>
      <vt:lpstr>TASK 9</vt:lpstr>
      <vt:lpstr>TASK 10</vt:lpstr>
      <vt:lpstr>TASK 11</vt:lpstr>
      <vt:lpstr>KPI DASHBOARD- 2</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Siva Raam</dc:creator>
  <cp:lastModifiedBy>admin</cp:lastModifiedBy>
  <cp:revision>6</cp:revision>
  <dcterms:created xsi:type="dcterms:W3CDTF">2023-11-06T13:19:16Z</dcterms:created>
  <dcterms:modified xsi:type="dcterms:W3CDTF">2023-11-08T05:00:35Z</dcterms:modified>
</cp:coreProperties>
</file>