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6" r:id="rId4"/>
    <p:sldId id="257" r:id="rId5"/>
    <p:sldId id="267" r:id="rId6"/>
    <p:sldId id="259" r:id="rId7"/>
    <p:sldId id="261" r:id="rId8"/>
    <p:sldId id="269" r:id="rId9"/>
    <p:sldId id="276" r:id="rId10"/>
    <p:sldId id="277" r:id="rId11"/>
    <p:sldId id="278" r:id="rId12"/>
    <p:sldId id="275" r:id="rId13"/>
    <p:sldId id="273" r:id="rId14"/>
    <p:sldId id="274" r:id="rId15"/>
    <p:sldId id="272" r:id="rId16"/>
    <p:sldId id="280" r:id="rId17"/>
    <p:sldId id="279" r:id="rId18"/>
    <p:sldId id="271" r:id="rId19"/>
    <p:sldId id="283" r:id="rId20"/>
    <p:sldId id="281" r:id="rId21"/>
    <p:sldId id="270" r:id="rId22"/>
    <p:sldId id="268" r:id="rId23"/>
    <p:sldId id="282" r:id="rId24"/>
    <p:sldId id="284" r:id="rId25"/>
    <p:sldId id="287" r:id="rId26"/>
    <p:sldId id="286" r:id="rId27"/>
    <p:sldId id="285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65" r:id="rId36"/>
  </p:sldIdLst>
  <p:sldSz cx="18288000" cy="10287000"/>
  <p:notesSz cx="6858000" cy="9144000"/>
  <p:embeddedFontLst>
    <p:embeddedFont>
      <p:font typeface="Dynapuff Condensed" panose="020B0604020202020204" charset="0"/>
      <p:regular r:id="rId37"/>
    </p:embeddedFont>
    <p:embeddedFont>
      <p:font typeface="Microsoft Sans Serif" panose="020B0604020202020204" pitchFamily="34" charset="0"/>
      <p:regular r:id="rId38"/>
    </p:embeddedFont>
    <p:embeddedFont>
      <p:font typeface="Segoe UI Symbol" panose="020B0502040204020203" pitchFamily="3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66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8.svg"/><Relationship Id="rId7" Type="http://schemas.openxmlformats.org/officeDocument/2006/relationships/image" Target="../media/image2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Relationship Id="rId9" Type="http://schemas.openxmlformats.org/officeDocument/2006/relationships/image" Target="../media/image2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8.svg"/><Relationship Id="rId7" Type="http://schemas.openxmlformats.org/officeDocument/2006/relationships/image" Target="../media/image32.jpg"/><Relationship Id="rId12" Type="http://schemas.openxmlformats.org/officeDocument/2006/relationships/image" Target="../media/image37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11" Type="http://schemas.openxmlformats.org/officeDocument/2006/relationships/image" Target="../media/image36.jpg"/><Relationship Id="rId5" Type="http://schemas.openxmlformats.org/officeDocument/2006/relationships/image" Target="../media/image30.jpg"/><Relationship Id="rId10" Type="http://schemas.openxmlformats.org/officeDocument/2006/relationships/image" Target="../media/image35.jpg"/><Relationship Id="rId4" Type="http://schemas.openxmlformats.org/officeDocument/2006/relationships/image" Target="../media/image29.jpg"/><Relationship Id="rId9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jpg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g"/><Relationship Id="rId4" Type="http://schemas.openxmlformats.org/officeDocument/2006/relationships/image" Target="../media/image4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5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g"/><Relationship Id="rId5" Type="http://schemas.openxmlformats.org/officeDocument/2006/relationships/image" Target="../media/image52.jpg"/><Relationship Id="rId4" Type="http://schemas.openxmlformats.org/officeDocument/2006/relationships/image" Target="../media/image5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jpg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jpg"/><Relationship Id="rId5" Type="http://schemas.openxmlformats.org/officeDocument/2006/relationships/image" Target="../media/image60.jpg"/><Relationship Id="rId4" Type="http://schemas.openxmlformats.org/officeDocument/2006/relationships/image" Target="../media/image5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jpg"/><Relationship Id="rId4" Type="http://schemas.openxmlformats.org/officeDocument/2006/relationships/image" Target="../media/image6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jpg"/><Relationship Id="rId4" Type="http://schemas.openxmlformats.org/officeDocument/2006/relationships/image" Target="../media/image65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jpg"/><Relationship Id="rId4" Type="http://schemas.openxmlformats.org/officeDocument/2006/relationships/image" Target="../media/image6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7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jpg"/><Relationship Id="rId5" Type="http://schemas.openxmlformats.org/officeDocument/2006/relationships/image" Target="../media/image70.jpg"/><Relationship Id="rId4" Type="http://schemas.openxmlformats.org/officeDocument/2006/relationships/image" Target="../media/image69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jpg"/><Relationship Id="rId4" Type="http://schemas.openxmlformats.org/officeDocument/2006/relationships/image" Target="../media/image73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80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jpg"/><Relationship Id="rId5" Type="http://schemas.openxmlformats.org/officeDocument/2006/relationships/image" Target="../media/image78.jpg"/><Relationship Id="rId4" Type="http://schemas.openxmlformats.org/officeDocument/2006/relationships/image" Target="../media/image7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84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jpg"/><Relationship Id="rId5" Type="http://schemas.openxmlformats.org/officeDocument/2006/relationships/image" Target="../media/image82.jpg"/><Relationship Id="rId4" Type="http://schemas.openxmlformats.org/officeDocument/2006/relationships/image" Target="../media/image81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6.jpg"/><Relationship Id="rId4" Type="http://schemas.openxmlformats.org/officeDocument/2006/relationships/image" Target="../media/image8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jpg"/><Relationship Id="rId5" Type="http://schemas.openxmlformats.org/officeDocument/2006/relationships/image" Target="../media/image88.jpg"/><Relationship Id="rId4" Type="http://schemas.openxmlformats.org/officeDocument/2006/relationships/image" Target="../media/image8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jpg"/><Relationship Id="rId4" Type="http://schemas.openxmlformats.org/officeDocument/2006/relationships/image" Target="../media/image90.jp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64261" y="6677503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13428" y="8005364"/>
            <a:ext cx="8261144" cy="660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82"/>
              </a:lnSpc>
              <a:spcBef>
                <a:spcPct val="0"/>
              </a:spcBef>
            </a:pPr>
            <a:r>
              <a:rPr lang="en-US" sz="3654" spc="109" dirty="0">
                <a:solidFill>
                  <a:srgbClr val="3F3E3A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Presented by: lokeswarreddy </a:t>
            </a:r>
          </a:p>
        </p:txBody>
      </p:sp>
      <p:sp>
        <p:nvSpPr>
          <p:cNvPr id="5" name="Freeform 5"/>
          <p:cNvSpPr/>
          <p:nvPr/>
        </p:nvSpPr>
        <p:spPr>
          <a:xfrm>
            <a:off x="14254823" y="-4550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057400" y="3512842"/>
            <a:ext cx="14639924" cy="404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16618"/>
              </a:lnSpc>
              <a:spcBef>
                <a:spcPct val="0"/>
              </a:spcBef>
            </a:pPr>
            <a:r>
              <a:rPr lang="en-IN" sz="9600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Grocery</a:t>
            </a:r>
            <a:r>
              <a:rPr lang="en-IN" sz="9600" spc="-120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9600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Store</a:t>
            </a:r>
            <a:r>
              <a:rPr lang="en-IN" sz="9600" spc="-114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9600" spc="-10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Management</a:t>
            </a:r>
            <a:r>
              <a:rPr lang="en-IN" sz="9600" spc="-120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9600" spc="-10" dirty="0">
                <a:solidFill>
                  <a:srgbClr val="000000"/>
                </a:solidFill>
                <a:latin typeface="Dynapuff Condensed" panose="020B0604020202020204" charset="0"/>
                <a:ea typeface="Dynapuff Condensed" panose="020B0604020202020204" charset="0"/>
              </a:rPr>
              <a:t>System</a:t>
            </a:r>
            <a:endParaRPr lang="en-US" sz="13848" spc="138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593903" y="1464426"/>
            <a:ext cx="11100194" cy="2007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20009"/>
              </a:lnSpc>
              <a:spcBef>
                <a:spcPct val="0"/>
              </a:spcBef>
            </a:pPr>
            <a:r>
              <a:rPr lang="en-US" sz="2800" spc="500" dirty="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PROJECT on  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>
            <a:off x="14418111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7474B-CCD7-6716-2142-F2D02612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68830AA-7593-A718-076E-E97691B2213B}"/>
              </a:ext>
            </a:extLst>
          </p:cNvPr>
          <p:cNvSpPr txBox="1"/>
          <p:nvPr/>
        </p:nvSpPr>
        <p:spPr>
          <a:xfrm>
            <a:off x="228600" y="342900"/>
            <a:ext cx="148590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DDL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Creating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40" dirty="0">
                <a:latin typeface="Dynapuff Condensed" panose="020B0604020202020204" charset="0"/>
                <a:ea typeface="Dynapuff Condensed" panose="020B0604020202020204" charset="0"/>
              </a:rPr>
              <a:t>Table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Structures</a:t>
            </a:r>
            <a:r>
              <a:rPr lang="en-US" sz="6600" spc="-13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E79A443-189D-2F22-DB40-4033302ABA95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CCA3E85-3BB4-A615-B096-5249D13FFAF0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6199A-92C2-C2B2-8B0D-338CAC2D7EFB}"/>
              </a:ext>
            </a:extLst>
          </p:cNvPr>
          <p:cNvSpPr txBox="1"/>
          <p:nvPr/>
        </p:nvSpPr>
        <p:spPr>
          <a:xfrm>
            <a:off x="2457148" y="2663844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  <a:tab pos="3853815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3200" spc="-1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</a:t>
            </a:r>
            <a:r>
              <a:rPr lang="en-IN" sz="3200" spc="-1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</a:t>
            </a:r>
            <a:r>
              <a:rPr lang="en-IN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1B7DFF73-A62C-6FA9-CC0E-C1829ED8DEA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43400" y="3543300"/>
            <a:ext cx="11201400" cy="624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51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6F89A-FF8C-A716-6827-369329E17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C0C625B-633C-2E5B-824D-EFCC7E5F0DBE}"/>
              </a:ext>
            </a:extLst>
          </p:cNvPr>
          <p:cNvSpPr txBox="1"/>
          <p:nvPr/>
        </p:nvSpPr>
        <p:spPr>
          <a:xfrm>
            <a:off x="228600" y="342900"/>
            <a:ext cx="148590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DDL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Creating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40" dirty="0">
                <a:latin typeface="Dynapuff Condensed" panose="020B0604020202020204" charset="0"/>
                <a:ea typeface="Dynapuff Condensed" panose="020B0604020202020204" charset="0"/>
              </a:rPr>
              <a:t>Table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Structures</a:t>
            </a:r>
            <a:r>
              <a:rPr lang="en-US" sz="6600" spc="-13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253FB6F-BDC3-3FDB-520B-30FEDD1DF442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203D050-7550-2222-B9F8-1564D320ADBC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6FB5CB-3C51-7D6F-40E2-66E560DACBA3}"/>
              </a:ext>
            </a:extLst>
          </p:cNvPr>
          <p:cNvSpPr txBox="1"/>
          <p:nvPr/>
        </p:nvSpPr>
        <p:spPr>
          <a:xfrm>
            <a:off x="1530225" y="2363453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  <a:tab pos="4781550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IN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Details</a:t>
            </a:r>
            <a:r>
              <a:rPr lang="en-IN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</a:t>
            </a:r>
            <a:r>
              <a:rPr lang="en-IN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330A5A96-9DF3-6DD8-A442-F1E9E29222C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0" y="3162300"/>
            <a:ext cx="131064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4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DBA14-3670-1A1E-2135-47AFCA31A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01226DD-30D5-D001-9143-07D836C2D06A}"/>
              </a:ext>
            </a:extLst>
          </p:cNvPr>
          <p:cNvSpPr txBox="1"/>
          <p:nvPr/>
        </p:nvSpPr>
        <p:spPr>
          <a:xfrm>
            <a:off x="2895600" y="305924"/>
            <a:ext cx="111054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DML</a:t>
            </a:r>
            <a:r>
              <a:rPr lang="en-IN" sz="6600" spc="-1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1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Inserting</a:t>
            </a:r>
            <a:r>
              <a:rPr lang="en-IN" sz="6600" spc="-1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Data</a:t>
            </a:r>
            <a:r>
              <a:rPr lang="en-IN" sz="6600" spc="-1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into</a:t>
            </a:r>
            <a:r>
              <a:rPr lang="en-IN" sz="6600" spc="-1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Tables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1DEAAF2-6CFB-0210-8AE2-07F274906564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D56A71D-1713-F8CC-2B93-E923792ADE9F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200645FF-B155-5C77-60E4-7227D7A3E3B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7400" y="1514330"/>
            <a:ext cx="13182600" cy="3200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3BBF33-0BAB-2A45-ECB8-7E5FE0A84806}"/>
              </a:ext>
            </a:extLst>
          </p:cNvPr>
          <p:cNvSpPr txBox="1"/>
          <p:nvPr/>
        </p:nvSpPr>
        <p:spPr>
          <a:xfrm>
            <a:off x="3352800" y="5194795"/>
            <a:ext cx="3124200" cy="360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95"/>
              </a:spcBef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Suppliers.csv</a:t>
            </a:r>
            <a:r>
              <a:rPr lang="en-IN" sz="24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Categories.csv</a:t>
            </a:r>
            <a:r>
              <a:rPr lang="en-IN" sz="2400" spc="-1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Products.csv</a:t>
            </a:r>
            <a:r>
              <a:rPr lang="en-IN" sz="24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Store_Employees.csv</a:t>
            </a:r>
            <a:r>
              <a:rPr lang="en-IN" sz="24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Customers.csv</a:t>
            </a:r>
            <a:r>
              <a:rPr lang="en-IN" sz="24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Orders.csv</a:t>
            </a:r>
            <a:r>
              <a:rPr lang="en-IN" sz="24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OrderDetails.csv</a:t>
            </a:r>
            <a:r>
              <a:rPr lang="en-IN" sz="2400" spc="-1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24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CC805CBA-0052-2408-2CDA-9D3577CB075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5296532"/>
            <a:ext cx="339672" cy="323511"/>
          </a:xfrm>
          <a:prstGeom prst="rect">
            <a:avLst/>
          </a:prstGeom>
        </p:spPr>
      </p:pic>
      <p:pic>
        <p:nvPicPr>
          <p:cNvPr id="18" name="object 8">
            <a:extLst>
              <a:ext uri="{FF2B5EF4-FFF2-40B4-BE49-F238E27FC236}">
                <a16:creationId xmlns:a16="http://schemas.microsoft.com/office/drawing/2014/main" id="{7F67F165-60DB-B3C0-6915-0B8FC68AF61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5859022"/>
            <a:ext cx="339672" cy="323511"/>
          </a:xfrm>
          <a:prstGeom prst="rect">
            <a:avLst/>
          </a:prstGeom>
        </p:spPr>
      </p:pic>
      <p:pic>
        <p:nvPicPr>
          <p:cNvPr id="19" name="object 8">
            <a:extLst>
              <a:ext uri="{FF2B5EF4-FFF2-40B4-BE49-F238E27FC236}">
                <a16:creationId xmlns:a16="http://schemas.microsoft.com/office/drawing/2014/main" id="{0CB0E3C4-6E96-4B41-00D9-B4AA4F46B7B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6997339"/>
            <a:ext cx="339672" cy="323511"/>
          </a:xfrm>
          <a:prstGeom prst="rect">
            <a:avLst/>
          </a:prstGeom>
        </p:spPr>
      </p:pic>
      <p:pic>
        <p:nvPicPr>
          <p:cNvPr id="20" name="object 8">
            <a:extLst>
              <a:ext uri="{FF2B5EF4-FFF2-40B4-BE49-F238E27FC236}">
                <a16:creationId xmlns:a16="http://schemas.microsoft.com/office/drawing/2014/main" id="{F106E0D0-5A65-E5C0-B383-416C06A8D35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6412397"/>
            <a:ext cx="339672" cy="323511"/>
          </a:xfrm>
          <a:prstGeom prst="rect">
            <a:avLst/>
          </a:prstGeom>
        </p:spPr>
      </p:pic>
      <p:pic>
        <p:nvPicPr>
          <p:cNvPr id="21" name="object 8">
            <a:extLst>
              <a:ext uri="{FF2B5EF4-FFF2-40B4-BE49-F238E27FC236}">
                <a16:creationId xmlns:a16="http://schemas.microsoft.com/office/drawing/2014/main" id="{592E4735-69EB-BF65-83CB-D767B4D8BF1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4080" y="8030779"/>
            <a:ext cx="339672" cy="323511"/>
          </a:xfrm>
          <a:prstGeom prst="rect">
            <a:avLst/>
          </a:prstGeom>
        </p:spPr>
      </p:pic>
      <p:pic>
        <p:nvPicPr>
          <p:cNvPr id="22" name="object 8">
            <a:extLst>
              <a:ext uri="{FF2B5EF4-FFF2-40B4-BE49-F238E27FC236}">
                <a16:creationId xmlns:a16="http://schemas.microsoft.com/office/drawing/2014/main" id="{DD00CB2B-FA3D-7C2C-C9B2-A6D8780F1D8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2665" y="7477404"/>
            <a:ext cx="339672" cy="323511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6E25E4EE-34E6-C288-4A02-7635D433ABC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24080" y="8542411"/>
            <a:ext cx="339672" cy="3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197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FE607A-9536-10B6-9BDB-9D26E24F0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D7DDC47-6A8A-DD12-B80A-3D157F0EE118}"/>
              </a:ext>
            </a:extLst>
          </p:cNvPr>
          <p:cNvSpPr txBox="1"/>
          <p:nvPr/>
        </p:nvSpPr>
        <p:spPr>
          <a:xfrm>
            <a:off x="914400" y="114300"/>
            <a:ext cx="126294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Quick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Overview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of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the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Data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327BAB7-CCD3-12E2-EFA4-5DE3BCAB4093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A1ACE4F-C22C-EF84-C3B9-1090EE243B5A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object 6">
            <a:extLst>
              <a:ext uri="{FF2B5EF4-FFF2-40B4-BE49-F238E27FC236}">
                <a16:creationId xmlns:a16="http://schemas.microsoft.com/office/drawing/2014/main" id="{FBECCC89-3780-BFD2-1A5D-D02D5F95111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2328192"/>
            <a:ext cx="6097504" cy="2287490"/>
          </a:xfrm>
          <a:prstGeom prst="rect">
            <a:avLst/>
          </a:prstGeom>
        </p:spPr>
      </p:pic>
      <p:pic>
        <p:nvPicPr>
          <p:cNvPr id="18" name="object 7">
            <a:extLst>
              <a:ext uri="{FF2B5EF4-FFF2-40B4-BE49-F238E27FC236}">
                <a16:creationId xmlns:a16="http://schemas.microsoft.com/office/drawing/2014/main" id="{B6263218-E26B-25EA-9C66-D2147CE7E71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4827" y="5731903"/>
            <a:ext cx="4114799" cy="3323736"/>
          </a:xfrm>
          <a:prstGeom prst="rect">
            <a:avLst/>
          </a:prstGeom>
        </p:spPr>
      </p:pic>
      <p:pic>
        <p:nvPicPr>
          <p:cNvPr id="19" name="object 11">
            <a:extLst>
              <a:ext uri="{FF2B5EF4-FFF2-40B4-BE49-F238E27FC236}">
                <a16:creationId xmlns:a16="http://schemas.microsoft.com/office/drawing/2014/main" id="{3DFE8209-2CE8-AA7E-3BE1-C1F5F958DA6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26590" y="5858329"/>
            <a:ext cx="6008873" cy="3848100"/>
          </a:xfrm>
          <a:prstGeom prst="rect">
            <a:avLst/>
          </a:prstGeom>
        </p:spPr>
      </p:pic>
      <p:pic>
        <p:nvPicPr>
          <p:cNvPr id="20" name="object 8">
            <a:extLst>
              <a:ext uri="{FF2B5EF4-FFF2-40B4-BE49-F238E27FC236}">
                <a16:creationId xmlns:a16="http://schemas.microsoft.com/office/drawing/2014/main" id="{97E71EBC-B7B5-4CB5-3DE0-FDE6EAE7AEE7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18832" y="2348149"/>
            <a:ext cx="6551779" cy="2033025"/>
          </a:xfrm>
          <a:prstGeom prst="rect">
            <a:avLst/>
          </a:prstGeom>
        </p:spPr>
      </p:pic>
      <p:pic>
        <p:nvPicPr>
          <p:cNvPr id="21" name="object 9">
            <a:extLst>
              <a:ext uri="{FF2B5EF4-FFF2-40B4-BE49-F238E27FC236}">
                <a16:creationId xmlns:a16="http://schemas.microsoft.com/office/drawing/2014/main" id="{13B88A53-9852-6CF7-8888-75EEB8DA35B9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18832" y="4615682"/>
            <a:ext cx="6569922" cy="584775"/>
          </a:xfrm>
          <a:prstGeom prst="rect">
            <a:avLst/>
          </a:prstGeom>
        </p:spPr>
      </p:pic>
      <p:pic>
        <p:nvPicPr>
          <p:cNvPr id="22" name="object 10">
            <a:extLst>
              <a:ext uri="{FF2B5EF4-FFF2-40B4-BE49-F238E27FC236}">
                <a16:creationId xmlns:a16="http://schemas.microsoft.com/office/drawing/2014/main" id="{5442C363-DEEA-024D-F4D6-D7D22D3C40E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575971" y="4519849"/>
            <a:ext cx="2667000" cy="77643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ABB3264-7CA1-E2DA-AE2A-DC69DE6F0A46}"/>
              </a:ext>
            </a:extLst>
          </p:cNvPr>
          <p:cNvSpPr txBox="1"/>
          <p:nvPr/>
        </p:nvSpPr>
        <p:spPr>
          <a:xfrm>
            <a:off x="9911827" y="5244525"/>
            <a:ext cx="243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9620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F5E43-7F46-553D-1167-F6330C818AAF}"/>
              </a:ext>
            </a:extLst>
          </p:cNvPr>
          <p:cNvSpPr txBox="1"/>
          <p:nvPr/>
        </p:nvSpPr>
        <p:spPr>
          <a:xfrm>
            <a:off x="3082857" y="5156199"/>
            <a:ext cx="2063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Categories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B1CDA5-8A82-8E19-51C2-216AE4CF68D3}"/>
              </a:ext>
            </a:extLst>
          </p:cNvPr>
          <p:cNvSpPr txBox="1"/>
          <p:nvPr/>
        </p:nvSpPr>
        <p:spPr>
          <a:xfrm>
            <a:off x="3082857" y="1731637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79620" algn="l"/>
              </a:tabLst>
            </a:pP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                    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33777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2B146E-9127-E6BD-2CE2-2FB9683C9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2ED4B24-10C2-598A-A614-32DC263ADB14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B7EEB2C-A498-F0CE-73B8-B02668D85D83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A0F58C-7286-0E44-7A50-BACC1AB32C21}"/>
              </a:ext>
            </a:extLst>
          </p:cNvPr>
          <p:cNvSpPr txBox="1"/>
          <p:nvPr/>
        </p:nvSpPr>
        <p:spPr>
          <a:xfrm>
            <a:off x="1609025" y="190500"/>
            <a:ext cx="128161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Quick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Overview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of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the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Data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IN" sz="6600" dirty="0">
              <a:latin typeface="Dynapuff Condensed" panose="020B0604020202020204" charset="0"/>
              <a:ea typeface="Dynapuff Condensed" panose="020B0604020202020204" charset="0"/>
            </a:endParaRPr>
          </a:p>
        </p:txBody>
      </p:sp>
      <p:pic>
        <p:nvPicPr>
          <p:cNvPr id="22" name="object 5">
            <a:extLst>
              <a:ext uri="{FF2B5EF4-FFF2-40B4-BE49-F238E27FC236}">
                <a16:creationId xmlns:a16="http://schemas.microsoft.com/office/drawing/2014/main" id="{5639B6D3-15EB-7AAC-FC20-37062C03F6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8847" y="2270260"/>
            <a:ext cx="5292519" cy="2215047"/>
          </a:xfrm>
          <a:prstGeom prst="rect">
            <a:avLst/>
          </a:prstGeom>
        </p:spPr>
      </p:pic>
      <p:pic>
        <p:nvPicPr>
          <p:cNvPr id="23" name="object 8">
            <a:extLst>
              <a:ext uri="{FF2B5EF4-FFF2-40B4-BE49-F238E27FC236}">
                <a16:creationId xmlns:a16="http://schemas.microsoft.com/office/drawing/2014/main" id="{BE3B57AB-D262-0CF2-E7C2-D29AAD0A787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39200" y="2243780"/>
            <a:ext cx="5715000" cy="2241527"/>
          </a:xfrm>
          <a:prstGeom prst="rect">
            <a:avLst/>
          </a:prstGeom>
        </p:spPr>
      </p:pic>
      <p:pic>
        <p:nvPicPr>
          <p:cNvPr id="24" name="object 6">
            <a:extLst>
              <a:ext uri="{FF2B5EF4-FFF2-40B4-BE49-F238E27FC236}">
                <a16:creationId xmlns:a16="http://schemas.microsoft.com/office/drawing/2014/main" id="{563B4B4F-BDBB-0014-297C-28584A0A91D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28847" y="4628023"/>
            <a:ext cx="5292519" cy="736146"/>
          </a:xfrm>
          <a:prstGeom prst="rect">
            <a:avLst/>
          </a:prstGeom>
        </p:spPr>
      </p:pic>
      <p:pic>
        <p:nvPicPr>
          <p:cNvPr id="25" name="object 10">
            <a:extLst>
              <a:ext uri="{FF2B5EF4-FFF2-40B4-BE49-F238E27FC236}">
                <a16:creationId xmlns:a16="http://schemas.microsoft.com/office/drawing/2014/main" id="{FBB17E23-C769-B760-7874-303C331A98BE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39200" y="4659848"/>
            <a:ext cx="5715000" cy="711042"/>
          </a:xfrm>
          <a:prstGeom prst="rect">
            <a:avLst/>
          </a:prstGeom>
        </p:spPr>
      </p:pic>
      <p:pic>
        <p:nvPicPr>
          <p:cNvPr id="26" name="object 11">
            <a:extLst>
              <a:ext uri="{FF2B5EF4-FFF2-40B4-BE49-F238E27FC236}">
                <a16:creationId xmlns:a16="http://schemas.microsoft.com/office/drawing/2014/main" id="{68BC0127-0DD2-C99A-2079-33AE44D5637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781457" y="4624418"/>
            <a:ext cx="1243785" cy="711042"/>
          </a:xfrm>
          <a:prstGeom prst="rect">
            <a:avLst/>
          </a:prstGeom>
        </p:spPr>
      </p:pic>
      <p:pic>
        <p:nvPicPr>
          <p:cNvPr id="27" name="object 7">
            <a:extLst>
              <a:ext uri="{FF2B5EF4-FFF2-40B4-BE49-F238E27FC236}">
                <a16:creationId xmlns:a16="http://schemas.microsoft.com/office/drawing/2014/main" id="{50AA9528-31BC-B70E-F6ED-1C8C2682027E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24000" y="5506885"/>
            <a:ext cx="1328772" cy="736145"/>
          </a:xfrm>
          <a:prstGeom prst="rect">
            <a:avLst/>
          </a:prstGeom>
        </p:spPr>
      </p:pic>
      <p:pic>
        <p:nvPicPr>
          <p:cNvPr id="28" name="object 12">
            <a:extLst>
              <a:ext uri="{FF2B5EF4-FFF2-40B4-BE49-F238E27FC236}">
                <a16:creationId xmlns:a16="http://schemas.microsoft.com/office/drawing/2014/main" id="{7F404211-0200-AC1B-853B-7C5359604ED1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05200" y="6449051"/>
            <a:ext cx="5334000" cy="2656849"/>
          </a:xfrm>
          <a:prstGeom prst="rect">
            <a:avLst/>
          </a:prstGeom>
        </p:spPr>
      </p:pic>
      <p:pic>
        <p:nvPicPr>
          <p:cNvPr id="29" name="object 13">
            <a:extLst>
              <a:ext uri="{FF2B5EF4-FFF2-40B4-BE49-F238E27FC236}">
                <a16:creationId xmlns:a16="http://schemas.microsoft.com/office/drawing/2014/main" id="{EA2BA831-B00E-133E-ACAC-59C62A6BF492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144000" y="6536046"/>
            <a:ext cx="5637457" cy="711042"/>
          </a:xfrm>
          <a:prstGeom prst="rect">
            <a:avLst/>
          </a:prstGeom>
        </p:spPr>
      </p:pic>
      <p:pic>
        <p:nvPicPr>
          <p:cNvPr id="30" name="object 14">
            <a:extLst>
              <a:ext uri="{FF2B5EF4-FFF2-40B4-BE49-F238E27FC236}">
                <a16:creationId xmlns:a16="http://schemas.microsoft.com/office/drawing/2014/main" id="{595E75D3-C8F2-B282-6C83-10106D027701}"/>
              </a:ext>
            </a:extLst>
          </p:cNvPr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68244" y="7446359"/>
            <a:ext cx="2076156" cy="12387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D099808-BA9D-DCD9-BE88-79C485C5CC7E}"/>
              </a:ext>
            </a:extLst>
          </p:cNvPr>
          <p:cNvSpPr txBox="1"/>
          <p:nvPr/>
        </p:nvSpPr>
        <p:spPr>
          <a:xfrm>
            <a:off x="3972372" y="5752001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IN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Details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80188B-EFCF-42BC-1427-EC49F0D58378}"/>
              </a:ext>
            </a:extLst>
          </p:cNvPr>
          <p:cNvSpPr txBox="1"/>
          <p:nvPr/>
        </p:nvSpPr>
        <p:spPr>
          <a:xfrm>
            <a:off x="3124199" y="1601927"/>
            <a:ext cx="122791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36185" algn="l"/>
              </a:tabLst>
            </a:pP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				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14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18545F-A286-7DA6-F53F-5D900FFB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D4FAE76-7696-B69B-95C3-B0474EDC638E}"/>
              </a:ext>
            </a:extLst>
          </p:cNvPr>
          <p:cNvSpPr txBox="1"/>
          <p:nvPr/>
        </p:nvSpPr>
        <p:spPr>
          <a:xfrm>
            <a:off x="3810000" y="38100"/>
            <a:ext cx="8799600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Customer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Insights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0866290-FEAC-CB4B-984D-75B71C9373E5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F95072E-11B7-D918-D37E-68D53C168A97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999E7-5A1C-D1AF-6A60-0FCE74AF2498}"/>
              </a:ext>
            </a:extLst>
          </p:cNvPr>
          <p:cNvSpPr txBox="1"/>
          <p:nvPr/>
        </p:nvSpPr>
        <p:spPr>
          <a:xfrm>
            <a:off x="304800" y="13335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many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unique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8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placed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AE735550-B107-FD97-7026-27B89BA46BE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528" y="2264359"/>
            <a:ext cx="7309914" cy="1015147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C4DD80C4-E217-8AFD-F724-B81E7DB37B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8084" y="2264359"/>
            <a:ext cx="2799286" cy="1015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6BA870-1FC6-71EB-E6FD-D4E7CE634103}"/>
              </a:ext>
            </a:extLst>
          </p:cNvPr>
          <p:cNvSpPr txBox="1"/>
          <p:nvPr/>
        </p:nvSpPr>
        <p:spPr>
          <a:xfrm>
            <a:off x="549505" y="3880110"/>
            <a:ext cx="10834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placed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highest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number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of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5D902B0D-221D-06B6-17E2-647CB21D3D3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4031" y="4856199"/>
            <a:ext cx="7361138" cy="3868054"/>
          </a:xfrm>
          <a:prstGeom prst="rect">
            <a:avLst/>
          </a:prstGeom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3CF94DAE-E26C-D156-8737-46484568A85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77600" y="4856200"/>
            <a:ext cx="4953000" cy="38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2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8AD4-2971-D8ED-78D4-37FEC49B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198F25-CD64-0FA6-19F2-5ECCC3068163}"/>
              </a:ext>
            </a:extLst>
          </p:cNvPr>
          <p:cNvSpPr txBox="1"/>
          <p:nvPr/>
        </p:nvSpPr>
        <p:spPr>
          <a:xfrm>
            <a:off x="3810000" y="38100"/>
            <a:ext cx="8799600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Customer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Insights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01DE992-412E-AB96-6FB1-DA4E4F0BAAD8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7A70399-1380-2695-B4D6-BA90782F4CDF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AF65F-B5FE-519C-9CA2-0913DD375A76}"/>
              </a:ext>
            </a:extLst>
          </p:cNvPr>
          <p:cNvSpPr txBox="1"/>
          <p:nvPr/>
        </p:nvSpPr>
        <p:spPr>
          <a:xfrm>
            <a:off x="304800" y="13335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many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unique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8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placed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DEFF2520-9CE3-7827-E343-B9483922DEB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528" y="2264359"/>
            <a:ext cx="7309914" cy="1015147"/>
          </a:xfrm>
          <a:prstGeom prst="rect">
            <a:avLst/>
          </a:prstGeom>
        </p:spPr>
      </p:pic>
      <p:pic>
        <p:nvPicPr>
          <p:cNvPr id="10" name="object 7">
            <a:extLst>
              <a:ext uri="{FF2B5EF4-FFF2-40B4-BE49-F238E27FC236}">
                <a16:creationId xmlns:a16="http://schemas.microsoft.com/office/drawing/2014/main" id="{5A942885-0917-6488-4E05-52B49C8657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18084" y="2264359"/>
            <a:ext cx="2799286" cy="1015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D3B9AF-2C63-2ABC-4397-696FC4839696}"/>
              </a:ext>
            </a:extLst>
          </p:cNvPr>
          <p:cNvSpPr txBox="1"/>
          <p:nvPr/>
        </p:nvSpPr>
        <p:spPr>
          <a:xfrm>
            <a:off x="549505" y="3880110"/>
            <a:ext cx="108349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placed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highest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number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of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7D5323ED-572D-C123-4F74-25C7F6F4CA2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44031" y="4856199"/>
            <a:ext cx="7361138" cy="3868054"/>
          </a:xfrm>
          <a:prstGeom prst="rect">
            <a:avLst/>
          </a:prstGeom>
        </p:spPr>
      </p:pic>
      <p:pic>
        <p:nvPicPr>
          <p:cNvPr id="16" name="object 2">
            <a:extLst>
              <a:ext uri="{FF2B5EF4-FFF2-40B4-BE49-F238E27FC236}">
                <a16:creationId xmlns:a16="http://schemas.microsoft.com/office/drawing/2014/main" id="{1DC0ED3C-409B-262D-8699-D86C573F1C6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277600" y="4856200"/>
            <a:ext cx="4953000" cy="386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6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6378E-BD37-D340-9632-C2760172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1950408-A76F-7545-18B1-55162C8C1138}"/>
              </a:ext>
            </a:extLst>
          </p:cNvPr>
          <p:cNvSpPr txBox="1"/>
          <p:nvPr/>
        </p:nvSpPr>
        <p:spPr>
          <a:xfrm>
            <a:off x="1828800" y="190500"/>
            <a:ext cx="108204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Customer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Insights(Contd.)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4CA8F32-79F9-4B2A-5AAF-250D7F336CF6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7E722C5-6AD3-5307-4135-4D8F887D5D31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E1C85-D50B-0A73-A8C0-F421CF6A9FDF}"/>
              </a:ext>
            </a:extLst>
          </p:cNvPr>
          <p:cNvSpPr txBox="1"/>
          <p:nvPr/>
        </p:nvSpPr>
        <p:spPr>
          <a:xfrm>
            <a:off x="1676400" y="2213186"/>
            <a:ext cx="10682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average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purchase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value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per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0DC511D-C85D-3149-B785-346D3AE0DCF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8734" y="3162300"/>
            <a:ext cx="6795266" cy="5118193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2220A13A-303F-9157-80EC-6F899FCA9F5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91700" y="3162300"/>
            <a:ext cx="5506697" cy="2438400"/>
          </a:xfrm>
          <a:prstGeom prst="rect">
            <a:avLst/>
          </a:prstGeom>
        </p:spPr>
      </p:pic>
      <p:pic>
        <p:nvPicPr>
          <p:cNvPr id="12" name="object 6">
            <a:extLst>
              <a:ext uri="{FF2B5EF4-FFF2-40B4-BE49-F238E27FC236}">
                <a16:creationId xmlns:a16="http://schemas.microsoft.com/office/drawing/2014/main" id="{800BCFDA-19F5-C333-CA4C-C3647C119656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809843" y="5765290"/>
            <a:ext cx="5488554" cy="25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6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589B3E-E269-AF5F-0D5B-596B3293F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EA0125BF-413C-C68E-50E4-4299E97F61B9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252E2EA-D420-05D6-B1B9-A63BACDFBA88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18A27-D07D-4642-1456-6686FB898703}"/>
              </a:ext>
            </a:extLst>
          </p:cNvPr>
          <p:cNvSpPr txBox="1"/>
          <p:nvPr/>
        </p:nvSpPr>
        <p:spPr>
          <a:xfrm>
            <a:off x="2198914" y="609732"/>
            <a:ext cx="12282714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Customer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Insights(Contd.)</a:t>
            </a:r>
            <a:endParaRPr lang="en-US" sz="66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31923-9216-9460-612B-A9891A3923C5}"/>
              </a:ext>
            </a:extLst>
          </p:cNvPr>
          <p:cNvSpPr txBox="1"/>
          <p:nvPr/>
        </p:nvSpPr>
        <p:spPr>
          <a:xfrm>
            <a:off x="1524000" y="2114178"/>
            <a:ext cx="10301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Who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are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top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5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by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purchase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amount?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B46A4087-6A3C-EB39-23D5-F9171E95E43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2923502"/>
            <a:ext cx="7963098" cy="5249320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F368D192-2D6A-6E24-40C6-E285579C028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07846" y="2923502"/>
            <a:ext cx="5389668" cy="52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016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EF412-3752-35DB-AFA0-90E354CD4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BAD2B158-9FD8-373C-66EE-0B30A6C9CF0A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9C50D24-BCA1-25C6-9DC0-C8654FF108DE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75EEE-267D-66BF-3B04-0B0544084195}"/>
              </a:ext>
            </a:extLst>
          </p:cNvPr>
          <p:cNvSpPr txBox="1"/>
          <p:nvPr/>
        </p:nvSpPr>
        <p:spPr>
          <a:xfrm>
            <a:off x="3352800" y="43543"/>
            <a:ext cx="926737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Product</a:t>
            </a:r>
            <a:r>
              <a:rPr lang="en-IN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Performance</a:t>
            </a:r>
            <a:endParaRPr lang="en-IN" sz="6600" dirty="0">
              <a:latin typeface="Dynapuff Condensed" panose="020B0604020202020204" charset="0"/>
              <a:ea typeface="Dynapuff Condensed" panose="020B060402020202020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70626-E95F-513B-3722-5F099F4AF7D7}"/>
              </a:ext>
            </a:extLst>
          </p:cNvPr>
          <p:cNvSpPr txBox="1"/>
          <p:nvPr/>
        </p:nvSpPr>
        <p:spPr>
          <a:xfrm>
            <a:off x="1066800" y="16383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many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exist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each</a:t>
            </a:r>
            <a:r>
              <a:rPr lang="en-US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category?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BAC352-6D54-9759-65B4-07EF1D2A9619}"/>
              </a:ext>
            </a:extLst>
          </p:cNvPr>
          <p:cNvSpPr txBox="1"/>
          <p:nvPr/>
        </p:nvSpPr>
        <p:spPr>
          <a:xfrm>
            <a:off x="1066800" y="5587425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average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price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of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by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category?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4" name="object 5">
            <a:extLst>
              <a:ext uri="{FF2B5EF4-FFF2-40B4-BE49-F238E27FC236}">
                <a16:creationId xmlns:a16="http://schemas.microsoft.com/office/drawing/2014/main" id="{6180A9AD-D2A0-9190-7DBD-204F0563245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1213" y="2389429"/>
            <a:ext cx="6305972" cy="2644426"/>
          </a:xfrm>
          <a:prstGeom prst="rect">
            <a:avLst/>
          </a:prstGeom>
        </p:spPr>
      </p:pic>
      <p:pic>
        <p:nvPicPr>
          <p:cNvPr id="15" name="object 6">
            <a:extLst>
              <a:ext uri="{FF2B5EF4-FFF2-40B4-BE49-F238E27FC236}">
                <a16:creationId xmlns:a16="http://schemas.microsoft.com/office/drawing/2014/main" id="{B1B060DE-D376-1A67-AF4E-DE253E803D3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34170" y="2342477"/>
            <a:ext cx="4520361" cy="2738329"/>
          </a:xfrm>
          <a:prstGeom prst="rect">
            <a:avLst/>
          </a:prstGeom>
        </p:spPr>
      </p:pic>
      <p:pic>
        <p:nvPicPr>
          <p:cNvPr id="16" name="object 7">
            <a:extLst>
              <a:ext uri="{FF2B5EF4-FFF2-40B4-BE49-F238E27FC236}">
                <a16:creationId xmlns:a16="http://schemas.microsoft.com/office/drawing/2014/main" id="{E5077568-A103-381B-B399-00548D25DEC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94743" y="6539936"/>
            <a:ext cx="6781800" cy="2719537"/>
          </a:xfrm>
          <a:prstGeom prst="rect">
            <a:avLst/>
          </a:prstGeom>
        </p:spPr>
      </p:pic>
      <p:pic>
        <p:nvPicPr>
          <p:cNvPr id="17" name="object 8">
            <a:extLst>
              <a:ext uri="{FF2B5EF4-FFF2-40B4-BE49-F238E27FC236}">
                <a16:creationId xmlns:a16="http://schemas.microsoft.com/office/drawing/2014/main" id="{3CB8373D-5E4F-F50A-C9E2-70C6FAE5C12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77307" y="6539936"/>
            <a:ext cx="4787957" cy="27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48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946803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456554" y="2591530"/>
            <a:ext cx="11092077" cy="73837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2400" b="1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Grocery</a:t>
            </a:r>
            <a:r>
              <a:rPr lang="en-IN" sz="2400" b="1" spc="4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b="1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Store</a:t>
            </a:r>
            <a:r>
              <a:rPr lang="en-IN" sz="2400" b="1" spc="4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b="1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Management</a:t>
            </a:r>
            <a:r>
              <a:rPr lang="en-IN" sz="2400" b="1" spc="4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b="1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System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Introduction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40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Objectives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35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</a:t>
            </a:r>
            <a:r>
              <a:rPr lang="en-IN" sz="24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Description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40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ER</a:t>
            </a:r>
            <a:r>
              <a:rPr lang="en-IN" sz="2400" spc="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Diagram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40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DDL</a:t>
            </a:r>
            <a:r>
              <a:rPr lang="en-IN" sz="24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-</a:t>
            </a:r>
            <a:r>
              <a:rPr lang="en-IN" sz="24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24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Structures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35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DML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-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Inserting</a:t>
            </a:r>
            <a:r>
              <a:rPr lang="en-IN" sz="24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into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Tables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40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Quick</a:t>
            </a:r>
            <a:r>
              <a:rPr lang="en-IN" sz="2400" spc="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Overview</a:t>
            </a:r>
            <a:r>
              <a:rPr lang="en-IN" sz="2400" spc="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of</a:t>
            </a:r>
            <a:r>
              <a:rPr lang="en-IN" sz="2400" spc="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IN" sz="2400" spc="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318770">
              <a:lnSpc>
                <a:spcPct val="100000"/>
              </a:lnSpc>
              <a:spcBef>
                <a:spcPts val="535"/>
              </a:spcBef>
              <a:buSzPct val="65384"/>
              <a:buFont typeface="Segoe UI Symbol"/>
              <a:buChar char="❑"/>
              <a:tabLst>
                <a:tab pos="46926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DQL</a:t>
            </a:r>
            <a:r>
              <a:rPr lang="en-IN" sz="24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-</a:t>
            </a:r>
            <a:r>
              <a:rPr lang="en-IN" sz="2400" spc="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Analytical</a:t>
            </a:r>
            <a:r>
              <a:rPr lang="en-IN" sz="24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Insights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1382395" lvl="1" indent="-300355">
              <a:lnSpc>
                <a:spcPct val="100000"/>
              </a:lnSpc>
              <a:spcBef>
                <a:spcPts val="540"/>
              </a:spcBef>
              <a:buSzPct val="65384"/>
              <a:buFont typeface="Microsoft Sans Serif"/>
              <a:buChar char="●"/>
              <a:tabLst>
                <a:tab pos="138239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</a:t>
            </a:r>
            <a:r>
              <a:rPr lang="en-IN" sz="2400" spc="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Insights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1382395" lvl="1" indent="-300355">
              <a:lnSpc>
                <a:spcPct val="100000"/>
              </a:lnSpc>
              <a:spcBef>
                <a:spcPts val="535"/>
              </a:spcBef>
              <a:buSzPct val="65384"/>
              <a:buFont typeface="Microsoft Sans Serif"/>
              <a:buChar char="●"/>
              <a:tabLst>
                <a:tab pos="138239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Performance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1382395" lvl="1" indent="-300355">
              <a:lnSpc>
                <a:spcPct val="100000"/>
              </a:lnSpc>
              <a:spcBef>
                <a:spcPts val="540"/>
              </a:spcBef>
              <a:buSzPct val="65384"/>
              <a:buFont typeface="Microsoft Sans Serif"/>
              <a:buChar char="●"/>
              <a:tabLst>
                <a:tab pos="138239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Sales</a:t>
            </a:r>
            <a:r>
              <a:rPr lang="en-IN" sz="24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IN" sz="24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IN" sz="24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Trends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1382395" lvl="1" indent="-300355">
              <a:lnSpc>
                <a:spcPct val="100000"/>
              </a:lnSpc>
              <a:spcBef>
                <a:spcPts val="535"/>
              </a:spcBef>
              <a:buSzPct val="65384"/>
              <a:buFont typeface="Microsoft Sans Serif"/>
              <a:buChar char="●"/>
              <a:tabLst>
                <a:tab pos="138239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</a:t>
            </a:r>
            <a:r>
              <a:rPr lang="en-IN" sz="2400" spc="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Contribution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1382395" lvl="1" indent="-300355">
              <a:lnSpc>
                <a:spcPct val="100000"/>
              </a:lnSpc>
              <a:spcBef>
                <a:spcPts val="540"/>
              </a:spcBef>
              <a:buSzPct val="65384"/>
              <a:buFont typeface="Microsoft Sans Serif"/>
              <a:buChar char="●"/>
              <a:tabLst>
                <a:tab pos="138239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</a:t>
            </a:r>
            <a:r>
              <a:rPr lang="en-IN" sz="24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Performance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1382395" lvl="1" indent="-300355">
              <a:lnSpc>
                <a:spcPct val="100000"/>
              </a:lnSpc>
              <a:spcBef>
                <a:spcPts val="540"/>
              </a:spcBef>
              <a:buSzPct val="65384"/>
              <a:buFont typeface="Microsoft Sans Serif"/>
              <a:buChar char="●"/>
              <a:tabLst>
                <a:tab pos="1382395" algn="l"/>
              </a:tabLst>
            </a:pP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Details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Deep</a:t>
            </a:r>
            <a:r>
              <a:rPr lang="en-IN" sz="24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24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Dive</a:t>
            </a:r>
            <a:endParaRPr lang="en-IN" sz="24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algn="just">
              <a:lnSpc>
                <a:spcPts val="4899"/>
              </a:lnSpc>
            </a:pPr>
            <a:endParaRPr lang="en-US" sz="3499" dirty="0">
              <a:solidFill>
                <a:srgbClr val="000000"/>
              </a:solidFill>
              <a:latin typeface="Dynapuff Condensed"/>
              <a:ea typeface="Dynapuff Condensed"/>
              <a:cs typeface="Dynapuff Condensed"/>
              <a:sym typeface="Dynapuff Condense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924696" y="1871268"/>
            <a:ext cx="8438608" cy="7202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US" sz="6346" spc="63" dirty="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Agenda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748CC-76E5-5EBE-6118-B25A10D83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2EDDDC98-B440-2EF8-FBE5-571752D7B56B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A41FC70-4DB4-9FA9-8B75-3209600D76DB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534CF-E462-3B3C-E618-212EB99C4C81}"/>
              </a:ext>
            </a:extLst>
          </p:cNvPr>
          <p:cNvSpPr txBox="1"/>
          <p:nvPr/>
        </p:nvSpPr>
        <p:spPr>
          <a:xfrm>
            <a:off x="2657682" y="988336"/>
            <a:ext cx="120541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Product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Performance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IN" sz="6600" dirty="0">
              <a:latin typeface="Dynapuff Condensed" panose="020B0604020202020204" charset="0"/>
              <a:ea typeface="Dynapuff Condense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D61B7-42CA-D059-4CF1-A8F456B2C281}"/>
              </a:ext>
            </a:extLst>
          </p:cNvPr>
          <p:cNvSpPr txBox="1"/>
          <p:nvPr/>
        </p:nvSpPr>
        <p:spPr>
          <a:xfrm>
            <a:off x="2664939" y="2833807"/>
            <a:ext cx="11749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highest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sales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volume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(by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quantity)?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4FFF4FED-95C0-1B3E-7629-56D44F533C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50457" y="4070682"/>
            <a:ext cx="7315200" cy="4802671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41DA60F3-6FEF-D64B-BFA3-8E3D4849FE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29992" y="4070682"/>
            <a:ext cx="4866586" cy="2381494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1A1FCAB2-18E3-0A8C-0628-B6F27F82390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82821" y="6642446"/>
            <a:ext cx="4866586" cy="222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76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478E77-0249-E34A-299E-7DC609B25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307D44CF-4338-9A7C-22D6-02FFB0C546F0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C77976A-559A-0EAD-B818-834EFF880E8C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F4FCE-4C0B-DACF-CCE8-84AAA83431F1}"/>
              </a:ext>
            </a:extLst>
          </p:cNvPr>
          <p:cNvSpPr txBox="1"/>
          <p:nvPr/>
        </p:nvSpPr>
        <p:spPr>
          <a:xfrm>
            <a:off x="2235984" y="914933"/>
            <a:ext cx="126637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Product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Performance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IN" sz="6600" dirty="0">
              <a:latin typeface="Dynapuff Condensed" panose="020B0604020202020204" charset="0"/>
              <a:ea typeface="Dynapuff Condensed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4EC3E-8CC2-0C95-3282-A43222C22E76}"/>
              </a:ext>
            </a:extLst>
          </p:cNvPr>
          <p:cNvSpPr txBox="1"/>
          <p:nvPr/>
        </p:nvSpPr>
        <p:spPr>
          <a:xfrm>
            <a:off x="2235984" y="2527012"/>
            <a:ext cx="1053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revenue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generated</a:t>
            </a:r>
            <a:r>
              <a:rPr lang="en-US" sz="3200" spc="-8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by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each</a:t>
            </a:r>
            <a:r>
              <a:rPr lang="en-US" sz="3200" spc="-7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0E78517F-FFD6-11A8-E6B8-414D6CDF82F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35984" y="3540203"/>
            <a:ext cx="7086600" cy="4689397"/>
          </a:xfrm>
          <a:prstGeom prst="rect">
            <a:avLst/>
          </a:prstGeom>
        </p:spPr>
      </p:pic>
      <p:pic>
        <p:nvPicPr>
          <p:cNvPr id="12" name="object 5">
            <a:extLst>
              <a:ext uri="{FF2B5EF4-FFF2-40B4-BE49-F238E27FC236}">
                <a16:creationId xmlns:a16="http://schemas.microsoft.com/office/drawing/2014/main" id="{6ADA7609-B500-66C2-C691-1BBB1BB094E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06429" y="3540203"/>
            <a:ext cx="4718710" cy="2286001"/>
          </a:xfrm>
          <a:prstGeom prst="rect">
            <a:avLst/>
          </a:prstGeom>
        </p:spPr>
      </p:pic>
      <p:pic>
        <p:nvPicPr>
          <p:cNvPr id="13" name="object 6">
            <a:extLst>
              <a:ext uri="{FF2B5EF4-FFF2-40B4-BE49-F238E27FC236}">
                <a16:creationId xmlns:a16="http://schemas.microsoft.com/office/drawing/2014/main" id="{C47B1AAE-E07F-410F-C012-F8C6620CBF7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706429" y="6131004"/>
            <a:ext cx="4718710" cy="209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0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51ADD-9AAE-8CA0-7D60-F6A34B6BD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07A6D28-80BD-0DC9-E3EB-CBDB8A62B3BB}"/>
              </a:ext>
            </a:extLst>
          </p:cNvPr>
          <p:cNvSpPr txBox="1"/>
          <p:nvPr/>
        </p:nvSpPr>
        <p:spPr>
          <a:xfrm>
            <a:off x="2286000" y="2095500"/>
            <a:ext cx="180594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do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sales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vary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by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category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DACADA3-2477-57C3-3E29-D883C54AE687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3473479-84C8-1DC2-9D04-7A68E388E27D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EBD5F645-7275-659D-AB5F-D37F8E63539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43200" y="3017537"/>
            <a:ext cx="7797862" cy="5490938"/>
          </a:xfrm>
          <a:prstGeom prst="rect">
            <a:avLst/>
          </a:prstGeom>
        </p:spPr>
      </p:pic>
      <p:pic>
        <p:nvPicPr>
          <p:cNvPr id="10" name="object 2">
            <a:extLst>
              <a:ext uri="{FF2B5EF4-FFF2-40B4-BE49-F238E27FC236}">
                <a16:creationId xmlns:a16="http://schemas.microsoft.com/office/drawing/2014/main" id="{62267EA1-FB20-2DF5-A5C2-8B54EEE2386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24523" y="2997579"/>
            <a:ext cx="5558016" cy="55108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0A21AF3-D6B2-CCEA-2744-7E072E5F519C}"/>
              </a:ext>
            </a:extLst>
          </p:cNvPr>
          <p:cNvSpPr txBox="1"/>
          <p:nvPr/>
        </p:nvSpPr>
        <p:spPr>
          <a:xfrm>
            <a:off x="2743200" y="493752"/>
            <a:ext cx="1207219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IN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Product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Performance</a:t>
            </a:r>
            <a:r>
              <a:rPr lang="en-IN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IN" sz="6600" dirty="0">
              <a:latin typeface="Dynapuff Condensed" panose="020B0604020202020204" charset="0"/>
              <a:ea typeface="Dynapuff Condense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58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22B8E2-A468-CC98-CD9A-B5E2452E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E6C1997-5423-8824-B97D-0CA1B3C28587}"/>
              </a:ext>
            </a:extLst>
          </p:cNvPr>
          <p:cNvSpPr txBox="1"/>
          <p:nvPr/>
        </p:nvSpPr>
        <p:spPr>
          <a:xfrm>
            <a:off x="2496053" y="495300"/>
            <a:ext cx="119436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Sales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Trends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26E3D14-8BB4-C9E8-8F52-C3F13890B802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9CA9E55-9518-B3B4-EE04-E38C42ECA717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82629-8C79-B1AA-DBDE-73459EC17076}"/>
              </a:ext>
            </a:extLst>
          </p:cNvPr>
          <p:cNvSpPr txBox="1"/>
          <p:nvPr/>
        </p:nvSpPr>
        <p:spPr>
          <a:xfrm>
            <a:off x="1600200" y="2220411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many</a:t>
            </a:r>
            <a:r>
              <a:rPr lang="en-US" sz="32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been</a:t>
            </a:r>
            <a:r>
              <a:rPr lang="en-US" sz="32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placed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667C9EE4-74B2-12DA-D894-60479C1CBD9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1561" y="3104172"/>
            <a:ext cx="7188201" cy="851699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36D6EAE4-5256-67E7-AF44-B271F5C48E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12553" y="3104172"/>
            <a:ext cx="1910033" cy="851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88D336-1643-AE95-D9D2-57758572CAC9}"/>
              </a:ext>
            </a:extLst>
          </p:cNvPr>
          <p:cNvSpPr txBox="1"/>
          <p:nvPr/>
        </p:nvSpPr>
        <p:spPr>
          <a:xfrm>
            <a:off x="2071914" y="4842631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 is the average value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per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3" name="object 7">
            <a:extLst>
              <a:ext uri="{FF2B5EF4-FFF2-40B4-BE49-F238E27FC236}">
                <a16:creationId xmlns:a16="http://schemas.microsoft.com/office/drawing/2014/main" id="{52CCBCA5-66E5-7935-CE25-627E71D2477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31026" y="5728493"/>
            <a:ext cx="7518400" cy="3188784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3B9490A6-47E6-B9BB-B9E5-4B0D2AF77416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08543" y="6429524"/>
            <a:ext cx="2841174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15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C66186-395F-23BD-6F00-E69721EC8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F9E4D77-8DE4-24D9-B362-7ED59047C0AE}"/>
              </a:ext>
            </a:extLst>
          </p:cNvPr>
          <p:cNvSpPr txBox="1"/>
          <p:nvPr/>
        </p:nvSpPr>
        <p:spPr>
          <a:xfrm>
            <a:off x="2496052" y="495300"/>
            <a:ext cx="126677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Sales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Trends(Contd.)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470DA96-8B5E-8BAB-5E96-F766109B5E4A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E6BA9A5-5C85-31BE-7045-20F1AEF43C2A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97C69-478B-28D5-7020-D46B1266E797}"/>
              </a:ext>
            </a:extLst>
          </p:cNvPr>
          <p:cNvSpPr txBox="1"/>
          <p:nvPr/>
        </p:nvSpPr>
        <p:spPr>
          <a:xfrm>
            <a:off x="2456541" y="24003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On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dates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were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most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placed?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96B38E53-B884-8C98-91B0-631ABC6D0A1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3238500"/>
            <a:ext cx="7712437" cy="5226581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CB3DF457-6A86-1EE8-95C3-22B5772C0D7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25200" y="3207657"/>
            <a:ext cx="5420626" cy="525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81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5A49E-F47C-4645-37FF-1C518A347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6FB7786-0413-A6DC-D188-7244266DF6C2}"/>
              </a:ext>
            </a:extLst>
          </p:cNvPr>
          <p:cNvSpPr txBox="1"/>
          <p:nvPr/>
        </p:nvSpPr>
        <p:spPr>
          <a:xfrm>
            <a:off x="2496053" y="495300"/>
            <a:ext cx="13266894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Sales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Trends(Contd.)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57B9E6E-2579-D6A1-E58C-BF5229CEFC9D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2A280B7-8E02-DE75-8326-F07EFF89AC3F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0E79C9-21D2-1E6A-1333-BA1A27AF0BD2}"/>
              </a:ext>
            </a:extLst>
          </p:cNvPr>
          <p:cNvSpPr txBox="1"/>
          <p:nvPr/>
        </p:nvSpPr>
        <p:spPr>
          <a:xfrm>
            <a:off x="1447800" y="2512799"/>
            <a:ext cx="103777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are</a:t>
            </a:r>
            <a:r>
              <a:rPr lang="en-US" sz="32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monthly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trends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</a:t>
            </a:r>
            <a:r>
              <a:rPr lang="en-US" sz="32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volume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2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revenue?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FC746391-E46E-F043-8F91-671AB854F78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8900" y="3390900"/>
            <a:ext cx="8305800" cy="4784919"/>
          </a:xfrm>
          <a:prstGeom prst="rect">
            <a:avLst/>
          </a:prstGeom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712DF106-84B4-CDB6-9ED4-A8E5635BE5E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06200" y="3390900"/>
            <a:ext cx="4876800" cy="478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804014-C930-BC00-56C3-B72CB223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451C311-6550-E9E0-271A-A2812FD6E5D5}"/>
              </a:ext>
            </a:extLst>
          </p:cNvPr>
          <p:cNvSpPr txBox="1"/>
          <p:nvPr/>
        </p:nvSpPr>
        <p:spPr>
          <a:xfrm>
            <a:off x="2075543" y="285363"/>
            <a:ext cx="125915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Sales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Trends(Contd.)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7B5CF5F-39D3-7187-889C-24BB2AC9BC79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70E742B-F635-2E4F-685A-8F166E5533F6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76B960-D658-9E11-336C-5048CD73E2DD}"/>
              </a:ext>
            </a:extLst>
          </p:cNvPr>
          <p:cNvSpPr txBox="1"/>
          <p:nvPr/>
        </p:nvSpPr>
        <p:spPr>
          <a:xfrm>
            <a:off x="1066800" y="1765012"/>
            <a:ext cx="1053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do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patterns vary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across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weekdays and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weekends?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0742B2AE-2B58-D705-520B-E0EA0C521F6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2405743"/>
            <a:ext cx="9930557" cy="6121688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718F5B-42FB-90A1-5069-5373CC0EC8B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8756768"/>
            <a:ext cx="10820400" cy="141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1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CB1CD-893C-6809-4368-F24D1291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4E05D92-4745-D47A-0ACC-8E7D345B3869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–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Supplier Contribution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DFFFBA3-71F9-FF40-D25A-7FAC2433CED3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1B44C6C-C928-48C9-0396-53F44D652672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96D4C3-9A4C-579F-001C-51B4650DF015}"/>
              </a:ext>
            </a:extLst>
          </p:cNvPr>
          <p:cNvSpPr txBox="1"/>
          <p:nvPr/>
        </p:nvSpPr>
        <p:spPr>
          <a:xfrm>
            <a:off x="1770099" y="20574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105"/>
              </a:spcBef>
              <a:buSzPct val="64102"/>
              <a:buFont typeface="Segoe UI Symbol"/>
              <a:buChar char="❑"/>
              <a:tabLst>
                <a:tab pos="38163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many</a:t>
            </a:r>
            <a:r>
              <a:rPr lang="en-US" sz="3200" spc="-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suppliers</a:t>
            </a:r>
            <a:r>
              <a:rPr lang="en-US" sz="3200" spc="-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are</a:t>
            </a:r>
            <a:r>
              <a:rPr lang="en-US" sz="3200" spc="-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there</a:t>
            </a:r>
            <a:r>
              <a:rPr lang="en-US" sz="3200" spc="-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</a:t>
            </a:r>
            <a:r>
              <a:rPr lang="en-US" sz="3200" spc="-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3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database?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8C480-6C43-1653-436B-8E8882B617B1}"/>
              </a:ext>
            </a:extLst>
          </p:cNvPr>
          <p:cNvSpPr txBox="1"/>
          <p:nvPr/>
        </p:nvSpPr>
        <p:spPr>
          <a:xfrm>
            <a:off x="1770099" y="4168839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635" indent="-368935">
              <a:lnSpc>
                <a:spcPct val="100000"/>
              </a:lnSpc>
              <a:spcBef>
                <a:spcPts val="105"/>
              </a:spcBef>
              <a:buSzPct val="64102"/>
              <a:buFont typeface="Segoe UI Symbol"/>
              <a:buChar char="❑"/>
              <a:tabLst>
                <a:tab pos="38163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</a:t>
            </a:r>
            <a:r>
              <a:rPr lang="en-US" sz="32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provides</a:t>
            </a:r>
            <a:r>
              <a:rPr lang="en-US" sz="32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most</a:t>
            </a:r>
            <a:r>
              <a:rPr lang="en-US" sz="32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5" name="object 5">
            <a:extLst>
              <a:ext uri="{FF2B5EF4-FFF2-40B4-BE49-F238E27FC236}">
                <a16:creationId xmlns:a16="http://schemas.microsoft.com/office/drawing/2014/main" id="{6B17BFB9-70EE-2F95-3AD3-94365C7134E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2798305"/>
            <a:ext cx="7848600" cy="744995"/>
          </a:xfrm>
          <a:prstGeom prst="rect">
            <a:avLst/>
          </a:prstGeom>
        </p:spPr>
      </p:pic>
      <p:pic>
        <p:nvPicPr>
          <p:cNvPr id="16" name="object 6">
            <a:extLst>
              <a:ext uri="{FF2B5EF4-FFF2-40B4-BE49-F238E27FC236}">
                <a16:creationId xmlns:a16="http://schemas.microsoft.com/office/drawing/2014/main" id="{3790E9D7-7CC8-4F91-84E9-F5935631C41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19416" y="2668762"/>
            <a:ext cx="2666568" cy="804374"/>
          </a:xfrm>
          <a:prstGeom prst="rect">
            <a:avLst/>
          </a:prstGeom>
        </p:spPr>
      </p:pic>
      <p:pic>
        <p:nvPicPr>
          <p:cNvPr id="17" name="object 7">
            <a:extLst>
              <a:ext uri="{FF2B5EF4-FFF2-40B4-BE49-F238E27FC236}">
                <a16:creationId xmlns:a16="http://schemas.microsoft.com/office/drawing/2014/main" id="{5F523B0A-959A-2702-D4D2-8C99A2BBB9E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57098" y="4961886"/>
            <a:ext cx="7466616" cy="3657600"/>
          </a:xfrm>
          <a:prstGeom prst="rect">
            <a:avLst/>
          </a:prstGeom>
        </p:spPr>
      </p:pic>
      <p:pic>
        <p:nvPicPr>
          <p:cNvPr id="18" name="object 8">
            <a:extLst>
              <a:ext uri="{FF2B5EF4-FFF2-40B4-BE49-F238E27FC236}">
                <a16:creationId xmlns:a16="http://schemas.microsoft.com/office/drawing/2014/main" id="{55E53248-3D40-F63B-4F2C-EFC9E7A2F10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15600" y="4961886"/>
            <a:ext cx="4786427" cy="34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95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04466D-D839-CA3D-48AF-C3AD581CE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AA4BCDE-41AD-333A-A037-77B23D55CD8D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–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Supplier Contribution(Contd.)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A0E7C28-CA9C-C739-8674-F791CB679772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2C4013B-8514-602D-589B-C1CAF9FE1D55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30BFCE-E1BE-3875-E4B2-50D7C7F1AA79}"/>
              </a:ext>
            </a:extLst>
          </p:cNvPr>
          <p:cNvSpPr txBox="1"/>
          <p:nvPr/>
        </p:nvSpPr>
        <p:spPr>
          <a:xfrm>
            <a:off x="914400" y="2404538"/>
            <a:ext cx="10682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average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price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of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from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each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876C409-15BB-9872-D4FD-FA974267965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14600" y="3467100"/>
            <a:ext cx="8077200" cy="5057410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D995DD2C-578A-6E9A-CE0F-5373BBACC31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94829" y="3467100"/>
            <a:ext cx="5944909" cy="505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9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4B059F-2F33-6A8A-A1CE-6759A9D4F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B8B9F29-FEE7-3C82-FC9E-845204D04C5B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–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Supplier Contribution(Contd.)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7977321-778A-9D5F-D5AA-DB6AB2283F24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A3229D0-1B7C-F141-FDE9-7833F80E6F0B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4DAEC-5AD1-67D0-EBAB-028C2B9FC817}"/>
              </a:ext>
            </a:extLst>
          </p:cNvPr>
          <p:cNvSpPr txBox="1"/>
          <p:nvPr/>
        </p:nvSpPr>
        <p:spPr>
          <a:xfrm>
            <a:off x="609600" y="2103079"/>
            <a:ext cx="12816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180" indent="-411480">
              <a:lnSpc>
                <a:spcPct val="100000"/>
              </a:lnSpc>
              <a:spcBef>
                <a:spcPts val="135"/>
              </a:spcBef>
              <a:buSzPct val="64705"/>
              <a:buFont typeface="Segoe UI Symbol"/>
              <a:buChar char="❑"/>
              <a:tabLst>
                <a:tab pos="424180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suppliers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contribute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most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sales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(by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revenue)?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1AA33A5-E7F7-45E7-FAC6-0E076DC801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2480" y="3009900"/>
            <a:ext cx="7736114" cy="494542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AE27A9E0-A64C-FED3-EA9A-AAC163A6397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39778" y="3009899"/>
            <a:ext cx="5295742" cy="494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B42863-D1DF-A7A0-E221-FE1C7DF8B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4E4D6DD-3D28-111E-A169-988358C7C25A}"/>
              </a:ext>
            </a:extLst>
          </p:cNvPr>
          <p:cNvSpPr/>
          <p:nvPr/>
        </p:nvSpPr>
        <p:spPr>
          <a:xfrm flipH="1" flipV="1">
            <a:off x="12337292" y="-8763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5BB1839-A0EF-EB8C-CF92-0BE0663FFB1C}"/>
              </a:ext>
            </a:extLst>
          </p:cNvPr>
          <p:cNvSpPr/>
          <p:nvPr/>
        </p:nvSpPr>
        <p:spPr>
          <a:xfrm>
            <a:off x="14407223" y="-3026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7782C84-B33F-31A6-9C18-BF83521F869B}"/>
              </a:ext>
            </a:extLst>
          </p:cNvPr>
          <p:cNvSpPr/>
          <p:nvPr/>
        </p:nvSpPr>
        <p:spPr>
          <a:xfrm>
            <a:off x="-826735" y="6747939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55EACF0-B3ED-CCD9-BA86-B626D925ECCE}"/>
              </a:ext>
            </a:extLst>
          </p:cNvPr>
          <p:cNvSpPr/>
          <p:nvPr/>
        </p:nvSpPr>
        <p:spPr>
          <a:xfrm>
            <a:off x="410130" y="6114049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F3387A6-6F00-07A7-A9E9-BAF402F7049C}"/>
              </a:ext>
            </a:extLst>
          </p:cNvPr>
          <p:cNvSpPr/>
          <p:nvPr/>
        </p:nvSpPr>
        <p:spPr>
          <a:xfrm>
            <a:off x="1946803" y="738769"/>
            <a:ext cx="14111580" cy="8809462"/>
          </a:xfrm>
          <a:custGeom>
            <a:avLst/>
            <a:gdLst/>
            <a:ahLst/>
            <a:cxnLst/>
            <a:rect l="l" t="t" r="r" b="b"/>
            <a:pathLst>
              <a:path w="14111580" h="8809462">
                <a:moveTo>
                  <a:pt x="0" y="0"/>
                </a:moveTo>
                <a:lnTo>
                  <a:pt x="14111580" y="0"/>
                </a:lnTo>
                <a:lnTo>
                  <a:pt x="14111580" y="8809462"/>
                </a:lnTo>
                <a:lnTo>
                  <a:pt x="0" y="88094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A6D4C5CF-FB13-768D-7455-5C1D1B65A0A4}"/>
              </a:ext>
            </a:extLst>
          </p:cNvPr>
          <p:cNvSpPr txBox="1"/>
          <p:nvPr/>
        </p:nvSpPr>
        <p:spPr>
          <a:xfrm>
            <a:off x="3844101" y="3071805"/>
            <a:ext cx="11092077" cy="5627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700" marR="5080">
              <a:lnSpc>
                <a:spcPct val="132800"/>
              </a:lnSpc>
              <a:spcBef>
                <a:spcPts val="95"/>
              </a:spcBef>
            </a:pP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The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Retail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and Grocery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domain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involves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the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management of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inventory,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suppliers,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customer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orders,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employees, and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product categories.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Effective data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management </a:t>
            </a:r>
            <a:r>
              <a:rPr lang="en-US" sz="2800" spc="-25" dirty="0">
                <a:latin typeface="Dynapuff Condensed" panose="020B0604020202020204" charset="0"/>
                <a:ea typeface="Dynapuff Condensed" panose="020B0604020202020204" charset="0"/>
              </a:rPr>
              <a:t>in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this</a:t>
            </a:r>
            <a:r>
              <a:rPr lang="en-US" sz="2800" spc="1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domain</a:t>
            </a:r>
            <a:r>
              <a:rPr lang="en-US" sz="2800" spc="3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allows</a:t>
            </a:r>
            <a:r>
              <a:rPr lang="en-US" sz="2800" spc="2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businesses</a:t>
            </a:r>
            <a:r>
              <a:rPr lang="en-US" sz="2800" spc="3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25" dirty="0">
                <a:latin typeface="Dynapuff Condensed" panose="020B0604020202020204" charset="0"/>
                <a:ea typeface="Dynapuff Condensed" panose="020B0604020202020204" charset="0"/>
              </a:rPr>
              <a:t>to:</a:t>
            </a:r>
          </a:p>
          <a:p>
            <a:pPr marL="925830" indent="-394970">
              <a:lnSpc>
                <a:spcPct val="100000"/>
              </a:lnSpc>
              <a:spcBef>
                <a:spcPts val="925"/>
              </a:spcBef>
              <a:buSzPct val="63829"/>
              <a:buFont typeface="Segoe UI Symbol"/>
              <a:buChar char="❑"/>
              <a:tabLst>
                <a:tab pos="925830" algn="l"/>
              </a:tabLst>
            </a:pP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Track</a:t>
            </a:r>
            <a:r>
              <a:rPr lang="en-US" sz="2800" spc="-2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sales</a:t>
            </a:r>
            <a:r>
              <a:rPr lang="en-US" sz="2800" spc="-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2800" spc="-2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revenue</a:t>
            </a:r>
          </a:p>
          <a:p>
            <a:pPr marL="925830" indent="-394970">
              <a:lnSpc>
                <a:spcPct val="100000"/>
              </a:lnSpc>
              <a:spcBef>
                <a:spcPts val="925"/>
              </a:spcBef>
              <a:buSzPct val="63829"/>
              <a:buFont typeface="Segoe UI Symbol"/>
              <a:buChar char="❑"/>
              <a:tabLst>
                <a:tab pos="925830" algn="l"/>
              </a:tabLst>
            </a:pP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Monitor</a:t>
            </a:r>
            <a:r>
              <a:rPr lang="en-US" sz="2800" spc="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product</a:t>
            </a:r>
            <a:r>
              <a:rPr lang="en-US" sz="2800" spc="3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availability</a:t>
            </a:r>
          </a:p>
          <a:p>
            <a:pPr marL="925830" indent="-394970">
              <a:lnSpc>
                <a:spcPct val="100000"/>
              </a:lnSpc>
              <a:spcBef>
                <a:spcPts val="925"/>
              </a:spcBef>
              <a:buSzPct val="63829"/>
              <a:buFont typeface="Segoe UI Symbol"/>
              <a:buChar char="❑"/>
              <a:tabLst>
                <a:tab pos="925830" algn="l"/>
              </a:tabLst>
            </a:pP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Analyze</a:t>
            </a:r>
            <a:r>
              <a:rPr lang="en-US" sz="2800" spc="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customer</a:t>
            </a:r>
            <a:r>
              <a:rPr lang="en-US" sz="2800" spc="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2800" spc="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employee</a:t>
            </a:r>
            <a:r>
              <a:rPr lang="en-US" sz="2800" spc="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activity</a:t>
            </a:r>
          </a:p>
          <a:p>
            <a:pPr marL="925830" indent="-394970">
              <a:lnSpc>
                <a:spcPct val="100000"/>
              </a:lnSpc>
              <a:spcBef>
                <a:spcPts val="930"/>
              </a:spcBef>
              <a:buSzPct val="63829"/>
              <a:buFont typeface="Segoe UI Symbol"/>
              <a:buChar char="❑"/>
              <a:tabLst>
                <a:tab pos="925830" algn="l"/>
              </a:tabLst>
            </a:pP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Improve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operational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efficiency</a:t>
            </a:r>
          </a:p>
          <a:p>
            <a:pPr marL="12700" marR="147320">
              <a:lnSpc>
                <a:spcPct val="132800"/>
              </a:lnSpc>
            </a:pP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This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project simulates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 mini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grocery store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database where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various entities</a:t>
            </a:r>
            <a:r>
              <a:rPr lang="en-US" sz="2800" spc="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such </a:t>
            </a:r>
            <a:r>
              <a:rPr lang="en-US" sz="2800" spc="-25" dirty="0">
                <a:latin typeface="Dynapuff Condensed" panose="020B0604020202020204" charset="0"/>
                <a:ea typeface="Dynapuff Condensed" panose="020B0604020202020204" charset="0"/>
              </a:rPr>
              <a:t>as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products,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suppliers,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customers,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and</a:t>
            </a:r>
            <a:r>
              <a:rPr lang="en-US" sz="2800" spc="-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2800" dirty="0">
                <a:latin typeface="Dynapuff Condensed" panose="020B0604020202020204" charset="0"/>
                <a:ea typeface="Dynapuff Condensed" panose="020B0604020202020204" charset="0"/>
              </a:rPr>
              <a:t>orders</a:t>
            </a:r>
            <a:r>
              <a:rPr lang="en-US" sz="2800" spc="-10" dirty="0">
                <a:latin typeface="Dynapuff Condensed" panose="020B0604020202020204" charset="0"/>
                <a:ea typeface="Dynapuff Condensed" panose="020B0604020202020204" charset="0"/>
              </a:rPr>
              <a:t> interact.</a:t>
            </a:r>
          </a:p>
          <a:p>
            <a:pPr algn="just">
              <a:lnSpc>
                <a:spcPts val="4899"/>
              </a:lnSpc>
            </a:pPr>
            <a:r>
              <a:rPr lang="en-US" sz="3499" dirty="0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 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18B87BD-F8AC-E338-1370-291079AED13F}"/>
              </a:ext>
            </a:extLst>
          </p:cNvPr>
          <p:cNvSpPr txBox="1"/>
          <p:nvPr/>
        </p:nvSpPr>
        <p:spPr>
          <a:xfrm>
            <a:off x="4783289" y="2071091"/>
            <a:ext cx="8438608" cy="747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1"/>
              </a:lnSpc>
            </a:pP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Introduction</a:t>
            </a:r>
            <a:endParaRPr lang="en-US" sz="6346" spc="63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0654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8098A-D612-53E1-3694-E7EF0E11C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466BFE3-5807-23A9-45DD-48A95024D5C7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–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Employee performance 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EAC7924-79F8-6A34-3E7F-73D4D7ED318E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8968D3-D108-61E3-8DB3-10210CE8BDD6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8" name="object 6">
            <a:extLst>
              <a:ext uri="{FF2B5EF4-FFF2-40B4-BE49-F238E27FC236}">
                <a16:creationId xmlns:a16="http://schemas.microsoft.com/office/drawing/2014/main" id="{5861BF8C-82C4-E085-8709-9CBA0478CC0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7400" y="2837935"/>
            <a:ext cx="7239000" cy="1035564"/>
          </a:xfrm>
          <a:prstGeom prst="rect">
            <a:avLst/>
          </a:prstGeom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A7503036-FC03-6CF4-8FE8-DC96229298F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87000" y="2837934"/>
            <a:ext cx="2448526" cy="10355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32A264-18DE-9075-4DBC-0380733F35C1}"/>
              </a:ext>
            </a:extLst>
          </p:cNvPr>
          <p:cNvSpPr txBox="1"/>
          <p:nvPr/>
        </p:nvSpPr>
        <p:spPr>
          <a:xfrm>
            <a:off x="1433285" y="4558725"/>
            <a:ext cx="104627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average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value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handled</a:t>
            </a:r>
            <a:r>
              <a:rPr lang="en-US" sz="3200" spc="-7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per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6C54846D-0163-F97B-8C70-5C287E50956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7000" y="5295900"/>
            <a:ext cx="8382000" cy="3572370"/>
          </a:xfrm>
          <a:prstGeom prst="rect">
            <a:avLst/>
          </a:prstGeom>
        </p:spPr>
      </p:pic>
      <p:pic>
        <p:nvPicPr>
          <p:cNvPr id="14" name="object 2">
            <a:extLst>
              <a:ext uri="{FF2B5EF4-FFF2-40B4-BE49-F238E27FC236}">
                <a16:creationId xmlns:a16="http://schemas.microsoft.com/office/drawing/2014/main" id="{8ECF2033-CCC7-F5E3-E903-6A8262024B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34800" y="5295900"/>
            <a:ext cx="4267200" cy="35723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3E27B18-0100-0307-904E-BF0B8700D264}"/>
              </a:ext>
            </a:extLst>
          </p:cNvPr>
          <p:cNvSpPr txBox="1"/>
          <p:nvPr/>
        </p:nvSpPr>
        <p:spPr>
          <a:xfrm>
            <a:off x="1447800" y="1885991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many</a:t>
            </a:r>
            <a:r>
              <a:rPr lang="en-US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employees</a:t>
            </a:r>
            <a:r>
              <a:rPr lang="en-US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processed</a:t>
            </a:r>
            <a:r>
              <a:rPr lang="en-US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5211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08C2B-4768-7C18-2048-2657BB51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C8FBCBD-57A2-779F-AF21-A98F59AD1D4D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8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–</a:t>
            </a:r>
            <a:r>
              <a:rPr lang="en-US" sz="6600" spc="-75" dirty="0">
                <a:latin typeface="Dynapuff Condensed" panose="020B0604020202020204" charset="0"/>
                <a:ea typeface="Dynapuff Condensed" panose="020B0604020202020204" charset="0"/>
              </a:rPr>
              <a:t> Employee performance 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158C9FF-CA8F-B5EC-85AC-05981EC83679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C6429B3-AC5E-308D-C68E-5CE8F6D61FF0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B960D-54A4-1901-2510-78899F117BD9}"/>
              </a:ext>
            </a:extLst>
          </p:cNvPr>
          <p:cNvSpPr txBox="1"/>
          <p:nvPr/>
        </p:nvSpPr>
        <p:spPr>
          <a:xfrm>
            <a:off x="820893" y="1870302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95"/>
              </a:spcBef>
              <a:buSzPct val="62857"/>
              <a:buFont typeface="Segoe UI Symbol"/>
              <a:buChar char="❑"/>
              <a:tabLst>
                <a:tab pos="364490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Which</a:t>
            </a:r>
            <a:r>
              <a:rPr lang="en-US" sz="3200" spc="-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employees</a:t>
            </a:r>
            <a:r>
              <a:rPr lang="en-US" sz="3200" spc="-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have</a:t>
            </a:r>
            <a:r>
              <a:rPr lang="en-US" sz="3200" spc="-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handled</a:t>
            </a:r>
            <a:r>
              <a:rPr lang="en-US" sz="3200" spc="-5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most</a:t>
            </a:r>
            <a:r>
              <a:rPr lang="en-US" sz="3200" spc="-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028D6-CC18-512E-68DB-763ABBD8AC11}"/>
              </a:ext>
            </a:extLst>
          </p:cNvPr>
          <p:cNvSpPr txBox="1"/>
          <p:nvPr/>
        </p:nvSpPr>
        <p:spPr>
          <a:xfrm>
            <a:off x="822826" y="5395678"/>
            <a:ext cx="10820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95"/>
              </a:spcBef>
              <a:buSzPct val="62857"/>
              <a:buFont typeface="Segoe UI Symbol"/>
              <a:buChar char="❑"/>
              <a:tabLst>
                <a:tab pos="364490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sales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value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processed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by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each</a:t>
            </a:r>
            <a:r>
              <a:rPr lang="en-US" sz="3200" spc="-4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11" name="object 6">
            <a:extLst>
              <a:ext uri="{FF2B5EF4-FFF2-40B4-BE49-F238E27FC236}">
                <a16:creationId xmlns:a16="http://schemas.microsoft.com/office/drawing/2014/main" id="{47E013E1-E05E-88B4-CADD-61586ABCAE0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8109" y="2549498"/>
            <a:ext cx="6405292" cy="2594002"/>
          </a:xfrm>
          <a:prstGeom prst="rect">
            <a:avLst/>
          </a:prstGeom>
        </p:spPr>
      </p:pic>
      <p:pic>
        <p:nvPicPr>
          <p:cNvPr id="15" name="object 7">
            <a:extLst>
              <a:ext uri="{FF2B5EF4-FFF2-40B4-BE49-F238E27FC236}">
                <a16:creationId xmlns:a16="http://schemas.microsoft.com/office/drawing/2014/main" id="{E38D6177-56DD-8743-E6C2-504C773C281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1600" y="2549711"/>
            <a:ext cx="4874182" cy="2593789"/>
          </a:xfrm>
          <a:prstGeom prst="rect">
            <a:avLst/>
          </a:prstGeom>
        </p:spPr>
      </p:pic>
      <p:pic>
        <p:nvPicPr>
          <p:cNvPr id="16" name="object 8">
            <a:extLst>
              <a:ext uri="{FF2B5EF4-FFF2-40B4-BE49-F238E27FC236}">
                <a16:creationId xmlns:a16="http://schemas.microsoft.com/office/drawing/2014/main" id="{8E5609FE-57AF-F250-223D-3167FF28377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46788" y="6232631"/>
            <a:ext cx="7314446" cy="3274226"/>
          </a:xfrm>
          <a:prstGeom prst="rect">
            <a:avLst/>
          </a:prstGeom>
        </p:spPr>
      </p:pic>
      <p:pic>
        <p:nvPicPr>
          <p:cNvPr id="17" name="object 2">
            <a:extLst>
              <a:ext uri="{FF2B5EF4-FFF2-40B4-BE49-F238E27FC236}">
                <a16:creationId xmlns:a16="http://schemas.microsoft.com/office/drawing/2014/main" id="{1D5F938B-CA10-356D-DD99-7ACB60CD7FC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87200" y="6172200"/>
            <a:ext cx="4343400" cy="33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27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43E56-471B-753E-17A7-D01CE1C2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9D774F4-CB51-6435-55A2-81D839AF100E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10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Details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Deep</a:t>
            </a:r>
            <a:r>
              <a:rPr lang="en-US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20" dirty="0">
                <a:latin typeface="Dynapuff Condensed" panose="020B0604020202020204" charset="0"/>
                <a:ea typeface="Dynapuff Condensed" panose="020B0604020202020204" charset="0"/>
              </a:rPr>
              <a:t>Dive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B9ED8C9-37CA-8468-4AEC-A649E3E73831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85A23A-67B1-0FE4-A1C9-4353615BF6BD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C12F8-0D8D-5441-9691-69E576C0723D}"/>
              </a:ext>
            </a:extLst>
          </p:cNvPr>
          <p:cNvSpPr txBox="1"/>
          <p:nvPr/>
        </p:nvSpPr>
        <p:spPr>
          <a:xfrm>
            <a:off x="609600" y="1810692"/>
            <a:ext cx="11825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relationship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between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quantity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ordered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total</a:t>
            </a:r>
            <a:r>
              <a:rPr lang="en-US" sz="3200" spc="1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price?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5BF5A9C2-1FEA-26F7-4A55-8F1909583AE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86000" y="2788792"/>
            <a:ext cx="10885692" cy="5440808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8F4306F1-D44E-F017-43FF-50DC936297B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563600" y="2788792"/>
            <a:ext cx="2081149" cy="12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720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F7DD59-5D57-3078-0AB2-C5803ED8F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BF283FF-D053-F7FD-655B-83D85765E71D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10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Details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Deep</a:t>
            </a:r>
            <a:r>
              <a:rPr lang="en-US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20" dirty="0">
                <a:latin typeface="Dynapuff Condensed" panose="020B0604020202020204" charset="0"/>
                <a:ea typeface="Dynapuff Condensed" panose="020B0604020202020204" charset="0"/>
              </a:rPr>
              <a:t>Dive(Contd.)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65757AC-CF0A-EA44-D3C0-06672CCDAC40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DCEC348-30E3-D538-FFE8-4E80F1246B22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B5A76-104E-F3ED-3A83-441E6F8679FF}"/>
              </a:ext>
            </a:extLst>
          </p:cNvPr>
          <p:cNvSpPr txBox="1"/>
          <p:nvPr/>
        </p:nvSpPr>
        <p:spPr>
          <a:xfrm>
            <a:off x="1219200" y="2084614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What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is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 average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quantity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ordered per</a:t>
            </a:r>
            <a:r>
              <a:rPr lang="en-US" sz="3200" spc="-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D0D31618-B43D-B0D8-2115-5E9071FB156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0" y="3121592"/>
            <a:ext cx="7443526" cy="5450908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05EF721C-8844-E582-4187-5627B6AEC4A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22856" y="3121592"/>
            <a:ext cx="4640944" cy="2479108"/>
          </a:xfrm>
          <a:prstGeom prst="rect">
            <a:avLst/>
          </a:prstGeom>
        </p:spPr>
      </p:pic>
      <p:pic>
        <p:nvPicPr>
          <p:cNvPr id="12" name="object 2">
            <a:extLst>
              <a:ext uri="{FF2B5EF4-FFF2-40B4-BE49-F238E27FC236}">
                <a16:creationId xmlns:a16="http://schemas.microsoft.com/office/drawing/2014/main" id="{3C9318BA-8043-2A99-12CC-E3914B1EB7C7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22856" y="5975482"/>
            <a:ext cx="4640944" cy="247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004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ABCE59-AFED-9A2E-E563-0A04CCAA0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6675F17-501B-779C-B6A2-F841171B62CE}"/>
              </a:ext>
            </a:extLst>
          </p:cNvPr>
          <p:cNvSpPr txBox="1"/>
          <p:nvPr/>
        </p:nvSpPr>
        <p:spPr>
          <a:xfrm>
            <a:off x="1600200" y="260636"/>
            <a:ext cx="13124947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DQL</a:t>
            </a:r>
            <a:r>
              <a:rPr lang="en-US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Order</a:t>
            </a:r>
            <a:r>
              <a:rPr lang="en-US" sz="6600" spc="-10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Details</a:t>
            </a:r>
            <a:r>
              <a:rPr lang="en-US" sz="6600" spc="-9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Deep</a:t>
            </a:r>
            <a:r>
              <a:rPr lang="en-US" sz="6600" spc="-10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20" dirty="0">
                <a:latin typeface="Dynapuff Condensed" panose="020B0604020202020204" charset="0"/>
                <a:ea typeface="Dynapuff Condensed" panose="020B0604020202020204" charset="0"/>
              </a:rPr>
              <a:t>Dive(Contd.)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C47E054-AF3B-0EA4-E206-236FE9AC1483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9A43D04-B01D-F4E0-EABB-00F41E9E5DEE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0A1CA-E978-BA93-4463-241C8E14A9F6}"/>
              </a:ext>
            </a:extLst>
          </p:cNvPr>
          <p:cNvSpPr txBox="1"/>
          <p:nvPr/>
        </p:nvSpPr>
        <p:spPr>
          <a:xfrm>
            <a:off x="762000" y="2103079"/>
            <a:ext cx="105301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25"/>
              </a:spcBef>
              <a:buSzPct val="63829"/>
              <a:buFont typeface="Segoe UI Symbol"/>
              <a:buChar char="❑"/>
              <a:tabLst>
                <a:tab pos="407034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How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does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unit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price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vary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across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r>
              <a:rPr lang="en-US" sz="3200" spc="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200" spc="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orders?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0543373B-A782-82E8-485B-6FEBDCD264E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9400" y="2849367"/>
            <a:ext cx="9829800" cy="4749780"/>
          </a:xfrm>
          <a:prstGeom prst="rect">
            <a:avLst/>
          </a:prstGeom>
        </p:spPr>
      </p:pic>
      <p:pic>
        <p:nvPicPr>
          <p:cNvPr id="11" name="object 4">
            <a:extLst>
              <a:ext uri="{FF2B5EF4-FFF2-40B4-BE49-F238E27FC236}">
                <a16:creationId xmlns:a16="http://schemas.microsoft.com/office/drawing/2014/main" id="{DA18CF2F-12BF-489E-2D82-68671DB4D11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40284" y="7962900"/>
            <a:ext cx="10223715" cy="147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8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73816" y="3975664"/>
            <a:ext cx="8688208" cy="3601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373"/>
              </a:lnSpc>
            </a:pPr>
            <a:r>
              <a:rPr lang="en-US" sz="16716" spc="501">
                <a:solidFill>
                  <a:srgbClr val="000000"/>
                </a:solidFill>
                <a:latin typeface="Dynapuff Condensed"/>
                <a:ea typeface="Dynapuff Condensed"/>
                <a:cs typeface="Dynapuff Condensed"/>
                <a:sym typeface="Dynapuff Condense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-664261" y="6677503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0" y="0"/>
                </a:moveTo>
                <a:lnTo>
                  <a:pt x="6103109" y="0"/>
                </a:lnTo>
                <a:lnTo>
                  <a:pt x="610310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12184892" y="-1028700"/>
            <a:ext cx="6103108" cy="4114800"/>
          </a:xfrm>
          <a:custGeom>
            <a:avLst/>
            <a:gdLst/>
            <a:ahLst/>
            <a:cxnLst/>
            <a:rect l="l" t="t" r="r" b="b"/>
            <a:pathLst>
              <a:path w="6103108" h="4114800">
                <a:moveTo>
                  <a:pt x="610310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103108" y="0"/>
                </a:lnTo>
                <a:lnTo>
                  <a:pt x="6103108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54823" y="-455023"/>
            <a:ext cx="5040401" cy="4114800"/>
          </a:xfrm>
          <a:custGeom>
            <a:avLst/>
            <a:gdLst/>
            <a:ahLst/>
            <a:cxnLst/>
            <a:rect l="l" t="t" r="r" b="b"/>
            <a:pathLst>
              <a:path w="5040401" h="4114800">
                <a:moveTo>
                  <a:pt x="0" y="0"/>
                </a:moveTo>
                <a:lnTo>
                  <a:pt x="5040401" y="0"/>
                </a:lnTo>
                <a:lnTo>
                  <a:pt x="50404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2605" y="6043612"/>
            <a:ext cx="2369825" cy="2300885"/>
          </a:xfrm>
          <a:custGeom>
            <a:avLst/>
            <a:gdLst/>
            <a:ahLst/>
            <a:cxnLst/>
            <a:rect l="l" t="t" r="r" b="b"/>
            <a:pathLst>
              <a:path w="2369825" h="2300885">
                <a:moveTo>
                  <a:pt x="0" y="0"/>
                </a:moveTo>
                <a:lnTo>
                  <a:pt x="2369825" y="0"/>
                </a:lnTo>
                <a:lnTo>
                  <a:pt x="2369825" y="2300885"/>
                </a:lnTo>
                <a:lnTo>
                  <a:pt x="0" y="2300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14173200" y="628709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4384678" y="1852382"/>
            <a:ext cx="8934676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8526"/>
              </a:lnSpc>
            </a:pPr>
            <a:r>
              <a:rPr lang="en-IN" sz="8000" spc="-10" dirty="0">
                <a:latin typeface="Dynapuff Condensed" panose="020B0604020202020204" charset="0"/>
                <a:ea typeface="Dynapuff Condensed" panose="020B0604020202020204" charset="0"/>
              </a:rPr>
              <a:t>Objectives</a:t>
            </a:r>
            <a:endParaRPr lang="en-US" sz="7681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89A99FC-089B-A179-BB05-0AF47422F842}"/>
              </a:ext>
            </a:extLst>
          </p:cNvPr>
          <p:cNvSpPr txBox="1"/>
          <p:nvPr/>
        </p:nvSpPr>
        <p:spPr>
          <a:xfrm>
            <a:off x="3376139" y="3619500"/>
            <a:ext cx="13106400" cy="4502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The</a:t>
            </a:r>
            <a:r>
              <a:rPr lang="en-US" sz="3600" spc="-6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main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goals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of</a:t>
            </a:r>
            <a:r>
              <a:rPr lang="en-US" sz="3600" spc="-6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this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SQL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project</a:t>
            </a:r>
            <a:r>
              <a:rPr lang="en-US" sz="3600" spc="-6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are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5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:</a:t>
            </a:r>
            <a:endParaRPr lang="en-US" sz="360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>
              <a:lnSpc>
                <a:spcPct val="100000"/>
              </a:lnSpc>
              <a:spcBef>
                <a:spcPts val="3260"/>
              </a:spcBef>
            </a:pPr>
            <a:endParaRPr lang="en-US" sz="360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419100">
              <a:lnSpc>
                <a:spcPct val="100000"/>
              </a:lnSpc>
              <a:buSzPct val="64285"/>
              <a:buFont typeface="Segoe UI Symbol"/>
              <a:buChar char="❑"/>
              <a:tabLst>
                <a:tab pos="469265" algn="l"/>
              </a:tabLst>
            </a:pPr>
            <a:r>
              <a:rPr lang="en-US" sz="3600" spc="-1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design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implement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relational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database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for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grocery</a:t>
            </a:r>
            <a:r>
              <a:rPr lang="en-US" sz="3600" spc="-5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store.</a:t>
            </a:r>
            <a:endParaRPr lang="en-US" sz="360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indent="-419100">
              <a:lnSpc>
                <a:spcPct val="100000"/>
              </a:lnSpc>
              <a:spcBef>
                <a:spcPts val="1660"/>
              </a:spcBef>
              <a:buSzPct val="64285"/>
              <a:buFont typeface="Segoe UI Symbol"/>
              <a:buChar char="❑"/>
              <a:tabLst>
                <a:tab pos="469265" algn="l"/>
              </a:tabLst>
            </a:pPr>
            <a:r>
              <a:rPr lang="en-US" sz="3600" spc="-1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</a:t>
            </a:r>
            <a:r>
              <a:rPr lang="en-US" sz="3600" spc="-6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retrieve</a:t>
            </a:r>
            <a:r>
              <a:rPr lang="en-US" sz="3600" spc="-8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manipulate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</a:t>
            </a:r>
            <a:r>
              <a:rPr lang="en-US" sz="3600" spc="-6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using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SQL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queries.</a:t>
            </a:r>
            <a:endParaRPr lang="en-US" sz="360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69265" marR="1330325" indent="-419100">
              <a:lnSpc>
                <a:spcPct val="149400"/>
              </a:lnSpc>
              <a:buSzPct val="64285"/>
              <a:buFont typeface="Segoe UI Symbol"/>
              <a:buChar char="❑"/>
              <a:tabLst>
                <a:tab pos="469265" algn="l"/>
              </a:tabLst>
            </a:pPr>
            <a:r>
              <a:rPr lang="en-US" sz="3600" spc="-1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</a:t>
            </a:r>
            <a:r>
              <a:rPr lang="en-US" sz="3600" spc="-6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perform</a:t>
            </a:r>
            <a:r>
              <a:rPr lang="en-US" sz="3600" spc="-10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data</a:t>
            </a:r>
            <a:r>
              <a:rPr lang="en-US" sz="3600" spc="-8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analysis</a:t>
            </a:r>
            <a:r>
              <a:rPr lang="en-US" sz="3600" spc="-8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for</a:t>
            </a:r>
            <a:r>
              <a:rPr lang="en-US" sz="3600" spc="-8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business</a:t>
            </a:r>
            <a:r>
              <a:rPr lang="en-US" sz="3600" spc="-8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insights</a:t>
            </a:r>
            <a:r>
              <a:rPr lang="en-US" sz="3600" spc="-8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such</a:t>
            </a:r>
            <a:r>
              <a:rPr lang="en-US" sz="3600" spc="-8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as</a:t>
            </a:r>
            <a:r>
              <a:rPr lang="en-US" sz="3600" spc="-8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2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top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customers,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4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best-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selling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products,</a:t>
            </a:r>
            <a:r>
              <a:rPr lang="en-US" sz="3600" spc="-6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and</a:t>
            </a:r>
            <a:r>
              <a:rPr lang="en-US" sz="3600" spc="-7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revenue</a:t>
            </a:r>
            <a:r>
              <a:rPr lang="en-US" sz="3600" spc="-65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600" spc="-1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trends.</a:t>
            </a:r>
            <a:endParaRPr lang="en-US" sz="36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23E27-ACCA-2028-14B8-192296CD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>
            <a:extLst>
              <a:ext uri="{FF2B5EF4-FFF2-40B4-BE49-F238E27FC236}">
                <a16:creationId xmlns:a16="http://schemas.microsoft.com/office/drawing/2014/main" id="{D2E2F144-14DD-EADD-3796-D81C4BD69B9F}"/>
              </a:ext>
            </a:extLst>
          </p:cNvPr>
          <p:cNvSpPr txBox="1"/>
          <p:nvPr/>
        </p:nvSpPr>
        <p:spPr>
          <a:xfrm>
            <a:off x="4114800" y="571500"/>
            <a:ext cx="8934676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8526"/>
              </a:lnSpc>
            </a:pPr>
            <a:r>
              <a:rPr lang="en-IN" sz="8000" dirty="0">
                <a:latin typeface="Dynapuff Condensed" panose="020B0604020202020204" charset="0"/>
                <a:ea typeface="Dynapuff Condensed" panose="020B0604020202020204" charset="0"/>
              </a:rPr>
              <a:t>Data</a:t>
            </a:r>
            <a:r>
              <a:rPr lang="en-IN" sz="8000" spc="-19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8000" spc="-10" dirty="0">
                <a:latin typeface="Dynapuff Condensed" panose="020B0604020202020204" charset="0"/>
                <a:ea typeface="Dynapuff Condensed" panose="020B0604020202020204" charset="0"/>
              </a:rPr>
              <a:t>Description</a:t>
            </a:r>
            <a:endParaRPr lang="en-US" sz="7681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id="{28BF0756-044E-81E6-44C8-8CB9D5848160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3154A707-EFC6-C83A-61F8-D7ACABD200BB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CFC4C189-5B6B-115C-F356-60666AB1CF98}"/>
              </a:ext>
            </a:extLst>
          </p:cNvPr>
          <p:cNvPicPr/>
          <p:nvPr/>
        </p:nvPicPr>
        <p:blipFill>
          <a:blip r:embed="rId4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2971800" y="1943100"/>
            <a:ext cx="11811000" cy="699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59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505200" y="785958"/>
            <a:ext cx="10399079" cy="908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algn="ctr">
              <a:lnSpc>
                <a:spcPts val="6694"/>
              </a:lnSpc>
              <a:spcBef>
                <a:spcPct val="0"/>
              </a:spcBef>
            </a:pPr>
            <a:r>
              <a:rPr lang="en-IN" sz="8000" dirty="0">
                <a:latin typeface="Dynapuff Condensed" panose="020B0604020202020204" charset="0"/>
                <a:ea typeface="Dynapuff Condensed" panose="020B0604020202020204" charset="0"/>
              </a:rPr>
              <a:t>ER</a:t>
            </a:r>
            <a:r>
              <a:rPr lang="en-IN" sz="8000" spc="-6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8000" spc="-10" dirty="0">
                <a:latin typeface="Dynapuff Condensed" panose="020B0604020202020204" charset="0"/>
                <a:ea typeface="Dynapuff Condensed" panose="020B0604020202020204" charset="0"/>
              </a:rPr>
              <a:t>Diagram</a:t>
            </a:r>
            <a:endParaRPr lang="en-US" sz="7438" u="none" strike="noStrike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B1E7749D-24BA-6383-E502-8ED3D2EA9B4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694797"/>
            <a:ext cx="15697200" cy="8294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5600" y="266700"/>
            <a:ext cx="114102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DDL</a:t>
            </a:r>
            <a:r>
              <a:rPr lang="en-IN" sz="6600" spc="-12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IN" sz="6600" spc="-1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dirty="0">
                <a:latin typeface="Dynapuff Condensed" panose="020B0604020202020204" charset="0"/>
                <a:ea typeface="Dynapuff Condensed" panose="020B0604020202020204" charset="0"/>
              </a:rPr>
              <a:t>Creating</a:t>
            </a:r>
            <a:r>
              <a:rPr lang="en-IN" sz="6600" spc="-12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40" dirty="0">
                <a:latin typeface="Dynapuff Condensed" panose="020B0604020202020204" charset="0"/>
                <a:ea typeface="Dynapuff Condensed" panose="020B0604020202020204" charset="0"/>
              </a:rPr>
              <a:t>Table</a:t>
            </a:r>
            <a:r>
              <a:rPr lang="en-IN" sz="6600" spc="-12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IN" sz="6600" spc="-10" dirty="0">
                <a:latin typeface="Dynapuff Condensed" panose="020B0604020202020204" charset="0"/>
                <a:ea typeface="Dynapuff Condensed" panose="020B0604020202020204" charset="0"/>
              </a:rPr>
              <a:t>Structures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631199" y="2719711"/>
            <a:ext cx="6969501" cy="1202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1760"/>
              </a:spcBef>
              <a:buSzPct val="64285"/>
              <a:buFont typeface="Segoe UI Symbol"/>
              <a:buChar char="❑"/>
              <a:tabLst>
                <a:tab pos="431165" algn="l"/>
                <a:tab pos="294830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US" sz="3200" spc="-6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our</a:t>
            </a:r>
            <a:r>
              <a:rPr lang="en-US" sz="3200" spc="-6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2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DB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</a:t>
            </a:r>
            <a:r>
              <a:rPr lang="en-US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  <a:p>
            <a:pPr marL="431165" indent="-418465">
              <a:lnSpc>
                <a:spcPct val="100000"/>
              </a:lnSpc>
              <a:spcBef>
                <a:spcPts val="1660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US" sz="3200" spc="-1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Supplier</a:t>
            </a:r>
            <a:r>
              <a:rPr lang="en-US" sz="3200" spc="-1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US" sz="3200" spc="-1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US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US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US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E4BDD9-B24C-0E5C-8042-321D849B8597}"/>
              </a:ext>
            </a:extLst>
          </p:cNvPr>
          <p:cNvSpPr txBox="1"/>
          <p:nvPr/>
        </p:nvSpPr>
        <p:spPr>
          <a:xfrm>
            <a:off x="1371600" y="6972300"/>
            <a:ext cx="8839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3200" spc="-1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Categories</a:t>
            </a:r>
            <a:r>
              <a:rPr lang="en-IN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3200" spc="-10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5">
            <a:extLst>
              <a:ext uri="{FF2B5EF4-FFF2-40B4-BE49-F238E27FC236}">
                <a16:creationId xmlns:a16="http://schemas.microsoft.com/office/drawing/2014/main" id="{497877D2-684D-FEF2-132F-487D53CD017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32204" y="2368977"/>
            <a:ext cx="7315200" cy="867970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EBDA615D-76F2-F39A-3B71-E3378B6CE77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50347" y="3389204"/>
            <a:ext cx="7297057" cy="3125895"/>
          </a:xfrm>
          <a:prstGeom prst="rect">
            <a:avLst/>
          </a:prstGeom>
        </p:spPr>
      </p:pic>
      <p:pic>
        <p:nvPicPr>
          <p:cNvPr id="11" name="object 7">
            <a:extLst>
              <a:ext uri="{FF2B5EF4-FFF2-40B4-BE49-F238E27FC236}">
                <a16:creationId xmlns:a16="http://schemas.microsoft.com/office/drawing/2014/main" id="{9FE22DA1-430F-1F79-EAE2-B7AA9D8CDF1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50348" y="6667356"/>
            <a:ext cx="7297056" cy="3125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B4179-7580-ACE6-84C0-C198F4AA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1BC1805-B1D7-D00B-6309-4D6E6D4CD448}"/>
              </a:ext>
            </a:extLst>
          </p:cNvPr>
          <p:cNvSpPr txBox="1"/>
          <p:nvPr/>
        </p:nvSpPr>
        <p:spPr>
          <a:xfrm>
            <a:off x="228600" y="342900"/>
            <a:ext cx="148590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DDL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Creating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40" dirty="0">
                <a:latin typeface="Dynapuff Condensed" panose="020B0604020202020204" charset="0"/>
                <a:ea typeface="Dynapuff Condensed" panose="020B0604020202020204" charset="0"/>
              </a:rPr>
              <a:t>Table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Structures</a:t>
            </a:r>
            <a:r>
              <a:rPr lang="en-US" sz="6600" spc="-13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88095D4-D9C2-B7AC-F117-0B44A93AE024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932DD54-D64D-9BEF-62AC-8FA1716E37BC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859E4-7E39-9ABA-E8AD-4E92ECB6CF01}"/>
              </a:ext>
            </a:extLst>
          </p:cNvPr>
          <p:cNvSpPr txBox="1"/>
          <p:nvPr/>
        </p:nvSpPr>
        <p:spPr>
          <a:xfrm>
            <a:off x="2057400" y="26289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  <a:tab pos="4149725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3200" spc="-12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Products</a:t>
            </a:r>
            <a:r>
              <a:rPr lang="en-IN" sz="3200" spc="-114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</a:t>
            </a:r>
            <a:r>
              <a:rPr lang="en-IN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9A305C53-CB16-D437-5E2B-C0D562FD516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05200" y="3390900"/>
            <a:ext cx="13246272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8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FD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D33A77-45E6-BA4C-B6FB-F36A33A3A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AAAB96B-5572-0A50-6C72-DB64464C7C81}"/>
              </a:ext>
            </a:extLst>
          </p:cNvPr>
          <p:cNvSpPr txBox="1"/>
          <p:nvPr/>
        </p:nvSpPr>
        <p:spPr>
          <a:xfrm>
            <a:off x="228600" y="342900"/>
            <a:ext cx="148590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>
              <a:lnSpc>
                <a:spcPts val="7800"/>
              </a:lnSpc>
            </a:pP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DDL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-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Creating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40" dirty="0">
                <a:latin typeface="Dynapuff Condensed" panose="020B0604020202020204" charset="0"/>
                <a:ea typeface="Dynapuff Condensed" panose="020B0604020202020204" charset="0"/>
              </a:rPr>
              <a:t>Table</a:t>
            </a:r>
            <a:r>
              <a:rPr lang="en-US" sz="6600" spc="-140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dirty="0">
                <a:latin typeface="Dynapuff Condensed" panose="020B0604020202020204" charset="0"/>
                <a:ea typeface="Dynapuff Condensed" panose="020B0604020202020204" charset="0"/>
              </a:rPr>
              <a:t>Structures</a:t>
            </a:r>
            <a:r>
              <a:rPr lang="en-US" sz="6600" spc="-135" dirty="0">
                <a:latin typeface="Dynapuff Condensed" panose="020B0604020202020204" charset="0"/>
                <a:ea typeface="Dynapuff Condensed" panose="020B0604020202020204" charset="0"/>
              </a:rPr>
              <a:t> </a:t>
            </a:r>
            <a:r>
              <a:rPr lang="en-US" sz="6600" spc="-10" dirty="0">
                <a:latin typeface="Dynapuff Condensed" panose="020B0604020202020204" charset="0"/>
                <a:ea typeface="Dynapuff Condensed" panose="020B0604020202020204" charset="0"/>
              </a:rPr>
              <a:t>(Contd.)</a:t>
            </a:r>
            <a:endParaRPr lang="en-US" sz="6500" dirty="0">
              <a:solidFill>
                <a:srgbClr val="000000"/>
              </a:solidFill>
              <a:latin typeface="Dynapuff Condensed" panose="020B0604020202020204" charset="0"/>
              <a:ea typeface="Dynapuff Condensed" panose="020B0604020202020204" charset="0"/>
              <a:cs typeface="Dynapuff Condensed"/>
              <a:sym typeface="Dynapuff Condensed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4FF4E8F-BDCF-769B-4D22-4070A1586B4E}"/>
              </a:ext>
            </a:extLst>
          </p:cNvPr>
          <p:cNvSpPr/>
          <p:nvPr/>
        </p:nvSpPr>
        <p:spPr>
          <a:xfrm>
            <a:off x="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503A866-17FC-5247-14F8-BCDEF0F193BF}"/>
              </a:ext>
            </a:extLst>
          </p:cNvPr>
          <p:cNvSpPr/>
          <p:nvPr/>
        </p:nvSpPr>
        <p:spPr>
          <a:xfrm flipH="1" flipV="1">
            <a:off x="14425139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14DE9C-4B3E-FC1F-6E68-1E28FBA689D1}"/>
              </a:ext>
            </a:extLst>
          </p:cNvPr>
          <p:cNvSpPr txBox="1"/>
          <p:nvPr/>
        </p:nvSpPr>
        <p:spPr>
          <a:xfrm>
            <a:off x="2057400" y="26289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  <a:tab pos="4439285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3200" spc="-114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Employees</a:t>
            </a:r>
            <a:r>
              <a:rPr lang="en-IN" sz="3200" spc="-114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</a:t>
            </a:r>
            <a:r>
              <a:rPr lang="en-IN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8904BF-76AD-81BF-B5B8-953D5623B8BE}"/>
              </a:ext>
            </a:extLst>
          </p:cNvPr>
          <p:cNvSpPr txBox="1"/>
          <p:nvPr/>
        </p:nvSpPr>
        <p:spPr>
          <a:xfrm>
            <a:off x="1905000" y="6286500"/>
            <a:ext cx="9267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165" indent="-418465">
              <a:lnSpc>
                <a:spcPct val="100000"/>
              </a:lnSpc>
              <a:spcBef>
                <a:spcPts val="95"/>
              </a:spcBef>
              <a:buSzPct val="64285"/>
              <a:buFont typeface="Segoe UI Symbol"/>
              <a:buChar char="❑"/>
              <a:tabLst>
                <a:tab pos="431165" algn="l"/>
                <a:tab pos="4410710" algn="l"/>
              </a:tabLst>
            </a:pP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Creating</a:t>
            </a:r>
            <a:r>
              <a:rPr lang="en-IN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Customers</a:t>
            </a:r>
            <a:r>
              <a:rPr lang="en-IN" sz="3200" spc="-9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 </a:t>
            </a:r>
            <a:r>
              <a:rPr lang="en-IN" sz="3200" spc="-1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Table</a:t>
            </a:r>
            <a:r>
              <a:rPr lang="en-IN" sz="320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	</a:t>
            </a:r>
            <a:r>
              <a:rPr lang="en-IN" sz="3200" spc="-35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—</a:t>
            </a:r>
            <a:r>
              <a:rPr lang="en-IN" sz="3200" spc="-50" dirty="0">
                <a:latin typeface="Dynapuff Condensed" panose="020B0604020202020204" charset="0"/>
                <a:ea typeface="Dynapuff Condensed" panose="020B0604020202020204" charset="0"/>
                <a:cs typeface="Calibri"/>
              </a:rPr>
              <a:t>&gt;</a:t>
            </a:r>
            <a:endParaRPr lang="en-IN" sz="3200" dirty="0">
              <a:latin typeface="Dynapuff Condensed" panose="020B0604020202020204" charset="0"/>
              <a:ea typeface="Dynapuff Condensed" panose="020B0604020202020204" charset="0"/>
              <a:cs typeface="Calibri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0F4435C3-459C-0853-610A-93BD114273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8200" y="2057400"/>
            <a:ext cx="7387166" cy="3600845"/>
          </a:xfrm>
          <a:prstGeom prst="rect">
            <a:avLst/>
          </a:prstGeom>
        </p:spPr>
      </p:pic>
      <p:pic>
        <p:nvPicPr>
          <p:cNvPr id="10" name="object 6">
            <a:extLst>
              <a:ext uri="{FF2B5EF4-FFF2-40B4-BE49-F238E27FC236}">
                <a16:creationId xmlns:a16="http://schemas.microsoft.com/office/drawing/2014/main" id="{E33D3118-26E3-A64E-8233-4E085F6EC76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58200" y="6054716"/>
            <a:ext cx="7532309" cy="38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138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723</Words>
  <Application>Microsoft Office PowerPoint</Application>
  <PresentationFormat>Custom</PresentationFormat>
  <Paragraphs>106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Dynapuff Condensed</vt:lpstr>
      <vt:lpstr>Segoe UI Symbol</vt:lpstr>
      <vt:lpstr>Microsoft Sans 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 Dark Brown Aesthetic Abstract Corner Project Presentation</dc:title>
  <dc:creator>lokeswarreddy nagur</dc:creator>
  <cp:lastModifiedBy>lokeswarreddy nagur</cp:lastModifiedBy>
  <cp:revision>2</cp:revision>
  <dcterms:created xsi:type="dcterms:W3CDTF">2006-08-16T00:00:00Z</dcterms:created>
  <dcterms:modified xsi:type="dcterms:W3CDTF">2025-09-26T10:30:46Z</dcterms:modified>
  <dc:identifier>DAG0D756frI</dc:identifier>
</cp:coreProperties>
</file>