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5C347-3D49-46FF-A024-7C9BD42AD7D3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44AFEB-52A5-4BF6-8960-98C85428F072}">
      <dgm:prSet phldrT="[Text]"/>
      <dgm:spPr/>
      <dgm:t>
        <a:bodyPr/>
        <a:lstStyle/>
        <a:p>
          <a:r>
            <a:rPr lang="en-US" dirty="0"/>
            <a:t>Enhance Direct Booking</a:t>
          </a:r>
        </a:p>
      </dgm:t>
    </dgm:pt>
    <dgm:pt modelId="{DF74ECF3-1BD6-4D5C-81FD-9201A68A00B9}" type="parTrans" cxnId="{D6ED9DDD-190B-4858-9024-CB1292F814FD}">
      <dgm:prSet/>
      <dgm:spPr/>
      <dgm:t>
        <a:bodyPr/>
        <a:lstStyle/>
        <a:p>
          <a:endParaRPr lang="en-US"/>
        </a:p>
      </dgm:t>
    </dgm:pt>
    <dgm:pt modelId="{2512F655-46EE-4710-9E72-E7B22F3F2C3E}" type="sibTrans" cxnId="{D6ED9DDD-190B-4858-9024-CB1292F814FD}">
      <dgm:prSet/>
      <dgm:spPr/>
      <dgm:t>
        <a:bodyPr/>
        <a:lstStyle/>
        <a:p>
          <a:endParaRPr lang="en-US"/>
        </a:p>
      </dgm:t>
    </dgm:pt>
    <dgm:pt modelId="{B21ABD36-1AD7-40F1-A6F3-E0DCCAB319B9}">
      <dgm:prSet phldrT="[Text]"/>
      <dgm:spPr/>
      <dgm:t>
        <a:bodyPr/>
        <a:lstStyle/>
        <a:p>
          <a:r>
            <a:rPr lang="en-US" dirty="0"/>
            <a:t>Foster</a:t>
          </a:r>
        </a:p>
        <a:p>
          <a:r>
            <a:rPr lang="en-US" dirty="0"/>
            <a:t>Guest</a:t>
          </a:r>
        </a:p>
        <a:p>
          <a:r>
            <a:rPr lang="en-US" dirty="0"/>
            <a:t>Retention</a:t>
          </a:r>
        </a:p>
      </dgm:t>
    </dgm:pt>
    <dgm:pt modelId="{2CEAE352-2409-42AF-8C98-99A9A06C3077}" type="parTrans" cxnId="{D4348044-D876-4B6C-B316-C2F053129FE4}">
      <dgm:prSet/>
      <dgm:spPr/>
      <dgm:t>
        <a:bodyPr/>
        <a:lstStyle/>
        <a:p>
          <a:endParaRPr lang="en-US"/>
        </a:p>
      </dgm:t>
    </dgm:pt>
    <dgm:pt modelId="{39706309-B5BA-4009-BA54-19DF2B8B9FB1}" type="sibTrans" cxnId="{D4348044-D876-4B6C-B316-C2F053129FE4}">
      <dgm:prSet/>
      <dgm:spPr/>
      <dgm:t>
        <a:bodyPr/>
        <a:lstStyle/>
        <a:p>
          <a:endParaRPr lang="en-US"/>
        </a:p>
      </dgm:t>
    </dgm:pt>
    <dgm:pt modelId="{818B6E0E-9456-465C-B583-598DB55067C9}">
      <dgm:prSet phldrT="[Text]" phldr="1"/>
      <dgm:spPr/>
      <dgm:t>
        <a:bodyPr/>
        <a:lstStyle/>
        <a:p>
          <a:endParaRPr lang="en-US" dirty="0"/>
        </a:p>
      </dgm:t>
    </dgm:pt>
    <dgm:pt modelId="{F82AD631-4CF8-49C0-AD5E-62B5BD6EFD85}" type="parTrans" cxnId="{41D920E7-D3CC-499C-85E2-132C96714D40}">
      <dgm:prSet/>
      <dgm:spPr/>
      <dgm:t>
        <a:bodyPr/>
        <a:lstStyle/>
        <a:p>
          <a:endParaRPr lang="en-US"/>
        </a:p>
      </dgm:t>
    </dgm:pt>
    <dgm:pt modelId="{B7D55F3E-A262-48F5-9048-54DF5457C53C}" type="sibTrans" cxnId="{41D920E7-D3CC-499C-85E2-132C96714D40}">
      <dgm:prSet/>
      <dgm:spPr/>
      <dgm:t>
        <a:bodyPr/>
        <a:lstStyle/>
        <a:p>
          <a:endParaRPr lang="en-US"/>
        </a:p>
      </dgm:t>
    </dgm:pt>
    <dgm:pt modelId="{3B2C3254-5564-4FE1-B17E-812C43549DD6}">
      <dgm:prSet phldrT="[Text]"/>
      <dgm:spPr/>
      <dgm:t>
        <a:bodyPr/>
        <a:lstStyle/>
        <a:p>
          <a:r>
            <a:rPr lang="en-US" dirty="0"/>
            <a:t>Optimize Pricing</a:t>
          </a:r>
        </a:p>
        <a:p>
          <a:r>
            <a:rPr lang="en-US" dirty="0"/>
            <a:t>Strategies</a:t>
          </a:r>
        </a:p>
      </dgm:t>
    </dgm:pt>
    <dgm:pt modelId="{3EB15670-2F4E-4329-8BF9-2DD712813DDC}" type="parTrans" cxnId="{57B988A9-E27D-4561-842A-F94E3CBA2A3A}">
      <dgm:prSet/>
      <dgm:spPr/>
      <dgm:t>
        <a:bodyPr/>
        <a:lstStyle/>
        <a:p>
          <a:endParaRPr lang="en-US"/>
        </a:p>
      </dgm:t>
    </dgm:pt>
    <dgm:pt modelId="{2F2525C7-9B4C-48E8-8AB5-2A37A593450D}" type="sibTrans" cxnId="{57B988A9-E27D-4561-842A-F94E3CBA2A3A}">
      <dgm:prSet/>
      <dgm:spPr/>
      <dgm:t>
        <a:bodyPr/>
        <a:lstStyle/>
        <a:p>
          <a:endParaRPr lang="en-US"/>
        </a:p>
      </dgm:t>
    </dgm:pt>
    <dgm:pt modelId="{5F2B4B8B-E438-4BBC-B9F4-AE2BA71B9884}">
      <dgm:prSet phldrT="[Text]" phldr="1"/>
      <dgm:spPr/>
      <dgm:t>
        <a:bodyPr/>
        <a:lstStyle/>
        <a:p>
          <a:endParaRPr lang="en-US" dirty="0"/>
        </a:p>
      </dgm:t>
    </dgm:pt>
    <dgm:pt modelId="{1699A33B-FFC7-45EA-A98D-CCA8524995C1}" type="parTrans" cxnId="{9B00251E-AAA5-43DA-A798-7384EA1CA5DB}">
      <dgm:prSet/>
      <dgm:spPr/>
      <dgm:t>
        <a:bodyPr/>
        <a:lstStyle/>
        <a:p>
          <a:endParaRPr lang="en-US"/>
        </a:p>
      </dgm:t>
    </dgm:pt>
    <dgm:pt modelId="{A595BBDC-69E7-44F5-9011-EE162275B988}" type="sibTrans" cxnId="{9B00251E-AAA5-43DA-A798-7384EA1CA5DB}">
      <dgm:prSet/>
      <dgm:spPr/>
      <dgm:t>
        <a:bodyPr/>
        <a:lstStyle/>
        <a:p>
          <a:endParaRPr lang="en-US"/>
        </a:p>
      </dgm:t>
    </dgm:pt>
    <dgm:pt modelId="{CC5926BE-D617-4049-8BCE-404ED6D1EC7C}">
      <dgm:prSet phldrT="[Text]"/>
      <dgm:spPr/>
      <dgm:t>
        <a:bodyPr/>
        <a:lstStyle/>
        <a:p>
          <a:endParaRPr lang="en-US" dirty="0"/>
        </a:p>
      </dgm:t>
    </dgm:pt>
    <dgm:pt modelId="{44F9DCC4-175C-465D-A066-A8EC655139FF}" type="sibTrans" cxnId="{D6284903-82DF-4F7A-BC42-7629B8E07F89}">
      <dgm:prSet/>
      <dgm:spPr/>
      <dgm:t>
        <a:bodyPr/>
        <a:lstStyle/>
        <a:p>
          <a:endParaRPr lang="en-US"/>
        </a:p>
      </dgm:t>
    </dgm:pt>
    <dgm:pt modelId="{A13FFD06-15D0-465C-803A-FE3F80432BB0}" type="parTrans" cxnId="{D6284903-82DF-4F7A-BC42-7629B8E07F89}">
      <dgm:prSet/>
      <dgm:spPr/>
      <dgm:t>
        <a:bodyPr/>
        <a:lstStyle/>
        <a:p>
          <a:endParaRPr lang="en-US"/>
        </a:p>
      </dgm:t>
    </dgm:pt>
    <dgm:pt modelId="{F1CF7D9F-23BA-4E81-BB60-B9E810C44466}" type="pres">
      <dgm:prSet presAssocID="{2B65C347-3D49-46FF-A024-7C9BD42AD7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248B208-0D44-4EB4-95A1-8E613F8582EB}" type="pres">
      <dgm:prSet presAssocID="{2B65C347-3D49-46FF-A024-7C9BD42AD7D3}" presName="cycle" presStyleCnt="0"/>
      <dgm:spPr/>
    </dgm:pt>
    <dgm:pt modelId="{7392D01D-2FDA-4375-93BE-1CFF4C5205B5}" type="pres">
      <dgm:prSet presAssocID="{2B65C347-3D49-46FF-A024-7C9BD42AD7D3}" presName="centerShape" presStyleCnt="0"/>
      <dgm:spPr/>
    </dgm:pt>
    <dgm:pt modelId="{5EF891B3-7692-451B-BEF4-384856730232}" type="pres">
      <dgm:prSet presAssocID="{2B65C347-3D49-46FF-A024-7C9BD42AD7D3}" presName="connSite" presStyleLbl="node1" presStyleIdx="0" presStyleCnt="4"/>
      <dgm:spPr/>
    </dgm:pt>
    <dgm:pt modelId="{0ED29DE3-0A0F-4B98-BC60-70942F3F84A6}" type="pres">
      <dgm:prSet presAssocID="{2B65C347-3D49-46FF-A024-7C9BD42AD7D3}" presName="visible" presStyleLbl="node1" presStyleIdx="0" presStyleCnt="4"/>
      <dgm:spPr/>
    </dgm:pt>
    <dgm:pt modelId="{DE7F34CD-99CE-45CE-8DE8-46F275F19807}" type="pres">
      <dgm:prSet presAssocID="{DF74ECF3-1BD6-4D5C-81FD-9201A68A00B9}" presName="Name25" presStyleLbl="parChTrans1D1" presStyleIdx="0" presStyleCnt="3"/>
      <dgm:spPr/>
    </dgm:pt>
    <dgm:pt modelId="{69E03232-D926-48FA-B4E4-C2A8B8F4991C}" type="pres">
      <dgm:prSet presAssocID="{C444AFEB-52A5-4BF6-8960-98C85428F072}" presName="node" presStyleCnt="0"/>
      <dgm:spPr/>
    </dgm:pt>
    <dgm:pt modelId="{45C4D139-4A94-4831-A9D4-9817E975B3B5}" type="pres">
      <dgm:prSet presAssocID="{C444AFEB-52A5-4BF6-8960-98C85428F072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F9B21FF6-7554-4074-BDD7-7060D9F77378}" type="pres">
      <dgm:prSet presAssocID="{C444AFEB-52A5-4BF6-8960-98C85428F072}" presName="childNode" presStyleLbl="revTx" presStyleIdx="0" presStyleCnt="3">
        <dgm:presLayoutVars>
          <dgm:bulletEnabled val="1"/>
        </dgm:presLayoutVars>
      </dgm:prSet>
      <dgm:spPr/>
    </dgm:pt>
    <dgm:pt modelId="{CE74F262-4E4E-469A-A4D5-BA8BA9E06D23}" type="pres">
      <dgm:prSet presAssocID="{2CEAE352-2409-42AF-8C98-99A9A06C3077}" presName="Name25" presStyleLbl="parChTrans1D1" presStyleIdx="1" presStyleCnt="3"/>
      <dgm:spPr/>
    </dgm:pt>
    <dgm:pt modelId="{4E426D61-912A-4A00-B833-FD240B56239A}" type="pres">
      <dgm:prSet presAssocID="{B21ABD36-1AD7-40F1-A6F3-E0DCCAB319B9}" presName="node" presStyleCnt="0"/>
      <dgm:spPr/>
    </dgm:pt>
    <dgm:pt modelId="{EEFE711D-4B3C-446C-A755-4CDB85262E24}" type="pres">
      <dgm:prSet presAssocID="{B21ABD36-1AD7-40F1-A6F3-E0DCCAB319B9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790672FB-ABAD-4B8B-AC87-A8E2AF6B9211}" type="pres">
      <dgm:prSet presAssocID="{B21ABD36-1AD7-40F1-A6F3-E0DCCAB319B9}" presName="childNode" presStyleLbl="revTx" presStyleIdx="1" presStyleCnt="3">
        <dgm:presLayoutVars>
          <dgm:bulletEnabled val="1"/>
        </dgm:presLayoutVars>
      </dgm:prSet>
      <dgm:spPr/>
    </dgm:pt>
    <dgm:pt modelId="{5CE298D8-ABAA-47C3-87AB-FDE46FAF706D}" type="pres">
      <dgm:prSet presAssocID="{3EB15670-2F4E-4329-8BF9-2DD712813DDC}" presName="Name25" presStyleLbl="parChTrans1D1" presStyleIdx="2" presStyleCnt="3"/>
      <dgm:spPr/>
    </dgm:pt>
    <dgm:pt modelId="{BC79AE77-3D15-4E46-94B6-A8913750855D}" type="pres">
      <dgm:prSet presAssocID="{3B2C3254-5564-4FE1-B17E-812C43549DD6}" presName="node" presStyleCnt="0"/>
      <dgm:spPr/>
    </dgm:pt>
    <dgm:pt modelId="{8C01986C-68D3-497C-B16D-B669F19BCDFE}" type="pres">
      <dgm:prSet presAssocID="{3B2C3254-5564-4FE1-B17E-812C43549DD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7EC73452-6E32-427A-AFA1-A00D46FD461F}" type="pres">
      <dgm:prSet presAssocID="{3B2C3254-5564-4FE1-B17E-812C43549DD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D6284903-82DF-4F7A-BC42-7629B8E07F89}" srcId="{C444AFEB-52A5-4BF6-8960-98C85428F072}" destId="{CC5926BE-D617-4049-8BCE-404ED6D1EC7C}" srcOrd="0" destOrd="0" parTransId="{A13FFD06-15D0-465C-803A-FE3F80432BB0}" sibTransId="{44F9DCC4-175C-465D-A066-A8EC655139FF}"/>
    <dgm:cxn modelId="{9B00251E-AAA5-43DA-A798-7384EA1CA5DB}" srcId="{3B2C3254-5564-4FE1-B17E-812C43549DD6}" destId="{5F2B4B8B-E438-4BBC-B9F4-AE2BA71B9884}" srcOrd="0" destOrd="0" parTransId="{1699A33B-FFC7-45EA-A98D-CCA8524995C1}" sibTransId="{A595BBDC-69E7-44F5-9011-EE162275B988}"/>
    <dgm:cxn modelId="{FF23A537-6B49-4E58-A3CE-59F47B0DB532}" type="presOf" srcId="{C444AFEB-52A5-4BF6-8960-98C85428F072}" destId="{45C4D139-4A94-4831-A9D4-9817E975B3B5}" srcOrd="0" destOrd="0" presId="urn:microsoft.com/office/officeart/2005/8/layout/radial2"/>
    <dgm:cxn modelId="{85314961-E949-4BC3-BA21-5D4750452408}" type="presOf" srcId="{3B2C3254-5564-4FE1-B17E-812C43549DD6}" destId="{8C01986C-68D3-497C-B16D-B669F19BCDFE}" srcOrd="0" destOrd="0" presId="urn:microsoft.com/office/officeart/2005/8/layout/radial2"/>
    <dgm:cxn modelId="{E59B7B44-6F8C-4D1C-B7E2-7E0D1361B2F2}" type="presOf" srcId="{3EB15670-2F4E-4329-8BF9-2DD712813DDC}" destId="{5CE298D8-ABAA-47C3-87AB-FDE46FAF706D}" srcOrd="0" destOrd="0" presId="urn:microsoft.com/office/officeart/2005/8/layout/radial2"/>
    <dgm:cxn modelId="{D4348044-D876-4B6C-B316-C2F053129FE4}" srcId="{2B65C347-3D49-46FF-A024-7C9BD42AD7D3}" destId="{B21ABD36-1AD7-40F1-A6F3-E0DCCAB319B9}" srcOrd="1" destOrd="0" parTransId="{2CEAE352-2409-42AF-8C98-99A9A06C3077}" sibTransId="{39706309-B5BA-4009-BA54-19DF2B8B9FB1}"/>
    <dgm:cxn modelId="{230F5151-AF40-4B16-A2A4-BBB899B1F240}" type="presOf" srcId="{DF74ECF3-1BD6-4D5C-81FD-9201A68A00B9}" destId="{DE7F34CD-99CE-45CE-8DE8-46F275F19807}" srcOrd="0" destOrd="0" presId="urn:microsoft.com/office/officeart/2005/8/layout/radial2"/>
    <dgm:cxn modelId="{62AFF79D-83A8-45EE-90C1-5A3A54529A0A}" type="presOf" srcId="{5F2B4B8B-E438-4BBC-B9F4-AE2BA71B9884}" destId="{7EC73452-6E32-427A-AFA1-A00D46FD461F}" srcOrd="0" destOrd="0" presId="urn:microsoft.com/office/officeart/2005/8/layout/radial2"/>
    <dgm:cxn modelId="{881D9FA7-E04A-48DC-804A-45C4A5C5F0D5}" type="presOf" srcId="{2B65C347-3D49-46FF-A024-7C9BD42AD7D3}" destId="{F1CF7D9F-23BA-4E81-BB60-B9E810C44466}" srcOrd="0" destOrd="0" presId="urn:microsoft.com/office/officeart/2005/8/layout/radial2"/>
    <dgm:cxn modelId="{57B988A9-E27D-4561-842A-F94E3CBA2A3A}" srcId="{2B65C347-3D49-46FF-A024-7C9BD42AD7D3}" destId="{3B2C3254-5564-4FE1-B17E-812C43549DD6}" srcOrd="2" destOrd="0" parTransId="{3EB15670-2F4E-4329-8BF9-2DD712813DDC}" sibTransId="{2F2525C7-9B4C-48E8-8AB5-2A37A593450D}"/>
    <dgm:cxn modelId="{5EDD53B7-D2A4-4B4A-AA1D-00F4AA2C2DDF}" type="presOf" srcId="{818B6E0E-9456-465C-B583-598DB55067C9}" destId="{790672FB-ABAD-4B8B-AC87-A8E2AF6B9211}" srcOrd="0" destOrd="0" presId="urn:microsoft.com/office/officeart/2005/8/layout/radial2"/>
    <dgm:cxn modelId="{D6ED9DDD-190B-4858-9024-CB1292F814FD}" srcId="{2B65C347-3D49-46FF-A024-7C9BD42AD7D3}" destId="{C444AFEB-52A5-4BF6-8960-98C85428F072}" srcOrd="0" destOrd="0" parTransId="{DF74ECF3-1BD6-4D5C-81FD-9201A68A00B9}" sibTransId="{2512F655-46EE-4710-9E72-E7B22F3F2C3E}"/>
    <dgm:cxn modelId="{41E2FCE1-979F-45B4-A6A8-9155672EE375}" type="presOf" srcId="{B21ABD36-1AD7-40F1-A6F3-E0DCCAB319B9}" destId="{EEFE711D-4B3C-446C-A755-4CDB85262E24}" srcOrd="0" destOrd="0" presId="urn:microsoft.com/office/officeart/2005/8/layout/radial2"/>
    <dgm:cxn modelId="{41D920E7-D3CC-499C-85E2-132C96714D40}" srcId="{B21ABD36-1AD7-40F1-A6F3-E0DCCAB319B9}" destId="{818B6E0E-9456-465C-B583-598DB55067C9}" srcOrd="0" destOrd="0" parTransId="{F82AD631-4CF8-49C0-AD5E-62B5BD6EFD85}" sibTransId="{B7D55F3E-A262-48F5-9048-54DF5457C53C}"/>
    <dgm:cxn modelId="{1F32BBFA-BD2E-447E-B8A3-2FC52B25E55D}" type="presOf" srcId="{CC5926BE-D617-4049-8BCE-404ED6D1EC7C}" destId="{F9B21FF6-7554-4074-BDD7-7060D9F77378}" srcOrd="0" destOrd="0" presId="urn:microsoft.com/office/officeart/2005/8/layout/radial2"/>
    <dgm:cxn modelId="{94F5D3FB-CF23-4873-A777-7791D5357D65}" type="presOf" srcId="{2CEAE352-2409-42AF-8C98-99A9A06C3077}" destId="{CE74F262-4E4E-469A-A4D5-BA8BA9E06D23}" srcOrd="0" destOrd="0" presId="urn:microsoft.com/office/officeart/2005/8/layout/radial2"/>
    <dgm:cxn modelId="{442CFAA3-21BA-4AB9-A931-E18351DF3BE1}" type="presParOf" srcId="{F1CF7D9F-23BA-4E81-BB60-B9E810C44466}" destId="{2248B208-0D44-4EB4-95A1-8E613F8582EB}" srcOrd="0" destOrd="0" presId="urn:microsoft.com/office/officeart/2005/8/layout/radial2"/>
    <dgm:cxn modelId="{65AAEB6D-5A24-46B6-A612-A01FE1FD6170}" type="presParOf" srcId="{2248B208-0D44-4EB4-95A1-8E613F8582EB}" destId="{7392D01D-2FDA-4375-93BE-1CFF4C5205B5}" srcOrd="0" destOrd="0" presId="urn:microsoft.com/office/officeart/2005/8/layout/radial2"/>
    <dgm:cxn modelId="{AB6CED1C-C957-4F18-A3E1-BC32DBD58616}" type="presParOf" srcId="{7392D01D-2FDA-4375-93BE-1CFF4C5205B5}" destId="{5EF891B3-7692-451B-BEF4-384856730232}" srcOrd="0" destOrd="0" presId="urn:microsoft.com/office/officeart/2005/8/layout/radial2"/>
    <dgm:cxn modelId="{A0B6A066-716D-4459-979A-8B375A4C746F}" type="presParOf" srcId="{7392D01D-2FDA-4375-93BE-1CFF4C5205B5}" destId="{0ED29DE3-0A0F-4B98-BC60-70942F3F84A6}" srcOrd="1" destOrd="0" presId="urn:microsoft.com/office/officeart/2005/8/layout/radial2"/>
    <dgm:cxn modelId="{ECACD6F4-B4FE-4EDA-A70E-CE2517F81B25}" type="presParOf" srcId="{2248B208-0D44-4EB4-95A1-8E613F8582EB}" destId="{DE7F34CD-99CE-45CE-8DE8-46F275F19807}" srcOrd="1" destOrd="0" presId="urn:microsoft.com/office/officeart/2005/8/layout/radial2"/>
    <dgm:cxn modelId="{404B3C5B-8BF2-4C21-8835-6186F7C94073}" type="presParOf" srcId="{2248B208-0D44-4EB4-95A1-8E613F8582EB}" destId="{69E03232-D926-48FA-B4E4-C2A8B8F4991C}" srcOrd="2" destOrd="0" presId="urn:microsoft.com/office/officeart/2005/8/layout/radial2"/>
    <dgm:cxn modelId="{F225D37C-D9FE-4F06-BE86-7C03638A6DB2}" type="presParOf" srcId="{69E03232-D926-48FA-B4E4-C2A8B8F4991C}" destId="{45C4D139-4A94-4831-A9D4-9817E975B3B5}" srcOrd="0" destOrd="0" presId="urn:microsoft.com/office/officeart/2005/8/layout/radial2"/>
    <dgm:cxn modelId="{FEFC2AA9-E649-45DA-A1BC-B6C8219E8E16}" type="presParOf" srcId="{69E03232-D926-48FA-B4E4-C2A8B8F4991C}" destId="{F9B21FF6-7554-4074-BDD7-7060D9F77378}" srcOrd="1" destOrd="0" presId="urn:microsoft.com/office/officeart/2005/8/layout/radial2"/>
    <dgm:cxn modelId="{BE46BA76-F420-4BC1-A786-A0320083FECF}" type="presParOf" srcId="{2248B208-0D44-4EB4-95A1-8E613F8582EB}" destId="{CE74F262-4E4E-469A-A4D5-BA8BA9E06D23}" srcOrd="3" destOrd="0" presId="urn:microsoft.com/office/officeart/2005/8/layout/radial2"/>
    <dgm:cxn modelId="{8D4A0638-16F8-4AC1-A468-85F9AB65E960}" type="presParOf" srcId="{2248B208-0D44-4EB4-95A1-8E613F8582EB}" destId="{4E426D61-912A-4A00-B833-FD240B56239A}" srcOrd="4" destOrd="0" presId="urn:microsoft.com/office/officeart/2005/8/layout/radial2"/>
    <dgm:cxn modelId="{6ACC7F62-A21A-4FE7-8469-E4472A054A10}" type="presParOf" srcId="{4E426D61-912A-4A00-B833-FD240B56239A}" destId="{EEFE711D-4B3C-446C-A755-4CDB85262E24}" srcOrd="0" destOrd="0" presId="urn:microsoft.com/office/officeart/2005/8/layout/radial2"/>
    <dgm:cxn modelId="{45BCA887-9855-4630-BB98-1A21C1D57DDE}" type="presParOf" srcId="{4E426D61-912A-4A00-B833-FD240B56239A}" destId="{790672FB-ABAD-4B8B-AC87-A8E2AF6B9211}" srcOrd="1" destOrd="0" presId="urn:microsoft.com/office/officeart/2005/8/layout/radial2"/>
    <dgm:cxn modelId="{C5C5E5B7-7220-49D3-9ACB-3DEA3789AB68}" type="presParOf" srcId="{2248B208-0D44-4EB4-95A1-8E613F8582EB}" destId="{5CE298D8-ABAA-47C3-87AB-FDE46FAF706D}" srcOrd="5" destOrd="0" presId="urn:microsoft.com/office/officeart/2005/8/layout/radial2"/>
    <dgm:cxn modelId="{CB8E029E-DDD6-49DF-A912-2A162B72E26B}" type="presParOf" srcId="{2248B208-0D44-4EB4-95A1-8E613F8582EB}" destId="{BC79AE77-3D15-4E46-94B6-A8913750855D}" srcOrd="6" destOrd="0" presId="urn:microsoft.com/office/officeart/2005/8/layout/radial2"/>
    <dgm:cxn modelId="{4021577E-5532-400D-A503-91C80F904238}" type="presParOf" srcId="{BC79AE77-3D15-4E46-94B6-A8913750855D}" destId="{8C01986C-68D3-497C-B16D-B669F19BCDFE}" srcOrd="0" destOrd="0" presId="urn:microsoft.com/office/officeart/2005/8/layout/radial2"/>
    <dgm:cxn modelId="{CA88763E-B746-4A95-8C76-BA0D2248983C}" type="presParOf" srcId="{BC79AE77-3D15-4E46-94B6-A8913750855D}" destId="{7EC73452-6E32-427A-AFA1-A00D46FD461F}" srcOrd="1" destOrd="0" presId="urn:microsoft.com/office/officeart/2005/8/layout/radial2"/>
  </dgm:cxnLst>
  <dgm:bg>
    <a:pattFill prst="pct5">
      <a:fgClr>
        <a:schemeClr val="dk2">
          <a:hueOff val="0"/>
          <a:satOff val="0"/>
          <a:lumOff val="0"/>
        </a:schemeClr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298D8-ABAA-47C3-87AB-FDE46FAF706D}">
      <dsp:nvSpPr>
        <dsp:cNvPr id="0" name=""/>
        <dsp:cNvSpPr/>
      </dsp:nvSpPr>
      <dsp:spPr>
        <a:xfrm rot="2562843">
          <a:off x="4571558" y="3421828"/>
          <a:ext cx="734980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734980" y="1781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4F262-4E4E-469A-A4D5-BA8BA9E06D23}">
      <dsp:nvSpPr>
        <dsp:cNvPr id="0" name=""/>
        <dsp:cNvSpPr/>
      </dsp:nvSpPr>
      <dsp:spPr>
        <a:xfrm>
          <a:off x="4669036" y="2416514"/>
          <a:ext cx="817590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817590" y="1781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F34CD-99CE-45CE-8DE8-46F275F19807}">
      <dsp:nvSpPr>
        <dsp:cNvPr id="0" name=""/>
        <dsp:cNvSpPr/>
      </dsp:nvSpPr>
      <dsp:spPr>
        <a:xfrm rot="19037157">
          <a:off x="4571558" y="1411199"/>
          <a:ext cx="734980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734980" y="1781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29DE3-0A0F-4B98-BC60-70942F3F84A6}">
      <dsp:nvSpPr>
        <dsp:cNvPr id="0" name=""/>
        <dsp:cNvSpPr/>
      </dsp:nvSpPr>
      <dsp:spPr>
        <a:xfrm>
          <a:off x="2680278" y="1264476"/>
          <a:ext cx="2339715" cy="23397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4D139-4A94-4831-A9D4-9817E975B3B5}">
      <dsp:nvSpPr>
        <dsp:cNvPr id="0" name=""/>
        <dsp:cNvSpPr/>
      </dsp:nvSpPr>
      <dsp:spPr>
        <a:xfrm>
          <a:off x="5022877" y="1685"/>
          <a:ext cx="1403829" cy="140382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 Direct Booking</a:t>
          </a:r>
        </a:p>
      </dsp:txBody>
      <dsp:txXfrm>
        <a:off x="5228463" y="207271"/>
        <a:ext cx="992657" cy="992657"/>
      </dsp:txXfrm>
    </dsp:sp>
    <dsp:sp modelId="{F9B21FF6-7554-4074-BDD7-7060D9F77378}">
      <dsp:nvSpPr>
        <dsp:cNvPr id="0" name=""/>
        <dsp:cNvSpPr/>
      </dsp:nvSpPr>
      <dsp:spPr>
        <a:xfrm>
          <a:off x="6567089" y="1685"/>
          <a:ext cx="2105743" cy="140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000" kern="1200" dirty="0"/>
        </a:p>
      </dsp:txBody>
      <dsp:txXfrm>
        <a:off x="6567089" y="1685"/>
        <a:ext cx="2105743" cy="1403829"/>
      </dsp:txXfrm>
    </dsp:sp>
    <dsp:sp modelId="{EEFE711D-4B3C-446C-A755-4CDB85262E24}">
      <dsp:nvSpPr>
        <dsp:cNvPr id="0" name=""/>
        <dsp:cNvSpPr/>
      </dsp:nvSpPr>
      <dsp:spPr>
        <a:xfrm>
          <a:off x="5486626" y="1732419"/>
          <a:ext cx="1403829" cy="140382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Foster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Guest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Retention</a:t>
          </a:r>
        </a:p>
      </dsp:txBody>
      <dsp:txXfrm>
        <a:off x="5692212" y="1938005"/>
        <a:ext cx="992657" cy="992657"/>
      </dsp:txXfrm>
    </dsp:sp>
    <dsp:sp modelId="{790672FB-ABAD-4B8B-AC87-A8E2AF6B9211}">
      <dsp:nvSpPr>
        <dsp:cNvPr id="0" name=""/>
        <dsp:cNvSpPr/>
      </dsp:nvSpPr>
      <dsp:spPr>
        <a:xfrm>
          <a:off x="7030838" y="1732419"/>
          <a:ext cx="2105743" cy="140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000" kern="1200" dirty="0"/>
        </a:p>
      </dsp:txBody>
      <dsp:txXfrm>
        <a:off x="7030838" y="1732419"/>
        <a:ext cx="2105743" cy="1403829"/>
      </dsp:txXfrm>
    </dsp:sp>
    <dsp:sp modelId="{8C01986C-68D3-497C-B16D-B669F19BCDFE}">
      <dsp:nvSpPr>
        <dsp:cNvPr id="0" name=""/>
        <dsp:cNvSpPr/>
      </dsp:nvSpPr>
      <dsp:spPr>
        <a:xfrm>
          <a:off x="5022877" y="3463153"/>
          <a:ext cx="1403829" cy="140382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Pricing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Strategies</a:t>
          </a:r>
        </a:p>
      </dsp:txBody>
      <dsp:txXfrm>
        <a:off x="5228463" y="3668739"/>
        <a:ext cx="992657" cy="992657"/>
      </dsp:txXfrm>
    </dsp:sp>
    <dsp:sp modelId="{7EC73452-6E32-427A-AFA1-A00D46FD461F}">
      <dsp:nvSpPr>
        <dsp:cNvPr id="0" name=""/>
        <dsp:cNvSpPr/>
      </dsp:nvSpPr>
      <dsp:spPr>
        <a:xfrm>
          <a:off x="6567089" y="3463153"/>
          <a:ext cx="2105743" cy="1403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000" kern="1200" dirty="0"/>
        </a:p>
      </dsp:txBody>
      <dsp:txXfrm>
        <a:off x="6567089" y="3463153"/>
        <a:ext cx="2105743" cy="1403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1729-472C-40AF-A472-6230AA2FCA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0E36-1F00-4A62-AAB1-3C8A539A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4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97EA-1780-D7CF-79F8-737B09408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440B-8939-8752-B15F-5DCC7337F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52AA-8BE5-362C-D374-A5A37D626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2724AA-690B-E347-C237-CB1ACC4063E0}"/>
              </a:ext>
            </a:extLst>
          </p:cNvPr>
          <p:cNvSpPr/>
          <p:nvPr/>
        </p:nvSpPr>
        <p:spPr>
          <a:xfrm>
            <a:off x="3684104" y="0"/>
            <a:ext cx="6453809" cy="12987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HOTEL RESERVATION ANALYSIS</a:t>
            </a:r>
          </a:p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B97A6-F8CF-9380-43AE-10D546945B19}"/>
              </a:ext>
            </a:extLst>
          </p:cNvPr>
          <p:cNvSpPr/>
          <p:nvPr/>
        </p:nvSpPr>
        <p:spPr>
          <a:xfrm>
            <a:off x="6414052" y="5036516"/>
            <a:ext cx="5777948" cy="1404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spc="-5" dirty="0">
                <a:solidFill>
                  <a:srgbClr val="00AAE6"/>
                </a:solidFill>
                <a:latin typeface="Arial Black"/>
                <a:cs typeface="Arial Black"/>
              </a:rPr>
              <a:t>MENTOR</a:t>
            </a:r>
            <a:r>
              <a:rPr lang="en-GB" sz="1800" b="1" spc="-5" dirty="0">
                <a:solidFill>
                  <a:srgbClr val="99CCFF"/>
                </a:solidFill>
                <a:latin typeface="Arial Black"/>
                <a:cs typeface="Arial Black"/>
              </a:rPr>
              <a:t>NESS</a:t>
            </a:r>
            <a:endParaRPr lang="en-GB" sz="1800" b="1" dirty="0">
              <a:solidFill>
                <a:srgbClr val="99CCFF"/>
              </a:solidFill>
              <a:latin typeface="Arial Black"/>
              <a:cs typeface="Arial Black"/>
            </a:endParaRPr>
          </a:p>
          <a:p>
            <a:pPr algn="ctr"/>
            <a:r>
              <a:rPr lang="en-US" b="1" dirty="0"/>
              <a:t>MIP-DA-04Batch</a:t>
            </a:r>
          </a:p>
          <a:p>
            <a:pPr algn="ctr"/>
            <a:r>
              <a:rPr lang="en-US" b="1" dirty="0"/>
              <a:t>By: Trapti Nagwanshi</a:t>
            </a:r>
          </a:p>
        </p:txBody>
      </p:sp>
    </p:spTree>
    <p:extLst>
      <p:ext uri="{BB962C8B-B14F-4D97-AF65-F5344CB8AC3E}">
        <p14:creationId xmlns:p14="http://schemas.microsoft.com/office/powerpoint/2010/main" val="322116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7371-6D8D-C84B-F9CC-D9B1EF2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BC6AC9-5C4A-410A-9A47-2184EE8A1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24838"/>
              </p:ext>
            </p:extLst>
          </p:nvPr>
        </p:nvGraphicFramePr>
        <p:xfrm>
          <a:off x="239151" y="1308296"/>
          <a:ext cx="11816861" cy="486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593CA14-FAA2-682F-1DD7-1526990F3A68}"/>
              </a:ext>
            </a:extLst>
          </p:cNvPr>
          <p:cNvSpPr/>
          <p:nvPr/>
        </p:nvSpPr>
        <p:spPr>
          <a:xfrm>
            <a:off x="7076049" y="1491175"/>
            <a:ext cx="4909625" cy="1223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loyalty initiatives and provide exclusive deals to attract customers.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5A69E-50B0-552F-7A36-902A26D2F23D}"/>
              </a:ext>
            </a:extLst>
          </p:cNvPr>
          <p:cNvSpPr/>
          <p:nvPr/>
        </p:nvSpPr>
        <p:spPr>
          <a:xfrm>
            <a:off x="7301132" y="3179298"/>
            <a:ext cx="4651717" cy="1223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Programs offering perks to returning guests.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4E93B-8B39-4E74-3568-F72D59E3444A}"/>
              </a:ext>
            </a:extLst>
          </p:cNvPr>
          <p:cNvSpPr/>
          <p:nvPr/>
        </p:nvSpPr>
        <p:spPr>
          <a:xfrm>
            <a:off x="6822831" y="4851401"/>
            <a:ext cx="5130018" cy="1223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pc="13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spc="114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spc="5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ange  prices </a:t>
            </a:r>
            <a:r>
              <a:rPr lang="en-US" sz="1800" spc="7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1800" spc="8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800" spc="8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7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</a:t>
            </a:r>
            <a:r>
              <a:rPr lang="en-US" sz="1800" spc="6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spc="1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spc="-114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3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spc="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spc="1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spc="8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spc="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spc="-1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8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spc="6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  </a:t>
            </a:r>
            <a:r>
              <a:rPr lang="en-US" sz="1800" spc="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800" spc="3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</a:t>
            </a:r>
            <a:r>
              <a:rPr lang="en-US" sz="1800" spc="4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lang="en-US" sz="1800" spc="-5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r>
              <a:rPr lang="en-US" sz="1800" spc="-10" dirty="0">
                <a:solidFill>
                  <a:schemeClr val="accent6"/>
                </a:solidFill>
                <a:latin typeface="Tahoma"/>
                <a:cs typeface="Tahoma"/>
              </a:rPr>
              <a:t>.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AF8E6D-EB9B-01D5-1511-6213B445D051}"/>
              </a:ext>
            </a:extLst>
          </p:cNvPr>
          <p:cNvSpPr/>
          <p:nvPr/>
        </p:nvSpPr>
        <p:spPr>
          <a:xfrm>
            <a:off x="3849860" y="3530991"/>
            <a:ext cx="426718" cy="4220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1E35E1-E9FE-53DB-67D8-9B5DD2437583}"/>
              </a:ext>
            </a:extLst>
          </p:cNvPr>
          <p:cNvSpPr/>
          <p:nvPr/>
        </p:nvSpPr>
        <p:spPr>
          <a:xfrm>
            <a:off x="3319975" y="3077627"/>
            <a:ext cx="1570894" cy="1325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 RESERVATION</a:t>
            </a:r>
          </a:p>
          <a:p>
            <a:pPr 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2672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57FC0-4C6C-593D-FC47-6F8768851D59}"/>
              </a:ext>
            </a:extLst>
          </p:cNvPr>
          <p:cNvSpPr/>
          <p:nvPr/>
        </p:nvSpPr>
        <p:spPr>
          <a:xfrm>
            <a:off x="1561514" y="1322363"/>
            <a:ext cx="8454683" cy="4614204"/>
          </a:xfrm>
          <a:prstGeom prst="rect">
            <a:avLst/>
          </a:prstGeom>
          <a:pattFill prst="pct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You……</a:t>
            </a:r>
          </a:p>
        </p:txBody>
      </p:sp>
    </p:spTree>
    <p:extLst>
      <p:ext uri="{BB962C8B-B14F-4D97-AF65-F5344CB8AC3E}">
        <p14:creationId xmlns:p14="http://schemas.microsoft.com/office/powerpoint/2010/main" val="22361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C1D2-EA70-1FAE-79AC-95995B2A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dirty="0"/>
              <a:t>                  </a:t>
            </a:r>
            <a:r>
              <a:rPr lang="en-US" b="1" dirty="0">
                <a:latin typeface="+mn-lt"/>
              </a:rPr>
              <a:t>Presentation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2199-41A0-4502-5BB0-4FDB0EF8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73DDB-34EC-62E0-20B3-9555C2F855D7}"/>
              </a:ext>
            </a:extLst>
          </p:cNvPr>
          <p:cNvSpPr txBox="1"/>
          <p:nvPr/>
        </p:nvSpPr>
        <p:spPr>
          <a:xfrm>
            <a:off x="838200" y="2152357"/>
            <a:ext cx="9895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Management in SQL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Source Code using PostgreSQL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Result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Thank 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462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BE46-BD5A-62B2-8808-29F29534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+mn-lt"/>
              </a:rPr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27C8-A927-6EED-993A-CE40EA3C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This presentation is dedicated to an in-depth examination of hotel reservation data analysis. Through meticulous exploration of trends and guest </a:t>
            </a:r>
            <a:r>
              <a:rPr lang="en-US" dirty="0" err="1"/>
              <a:t>behaviours</a:t>
            </a:r>
            <a:r>
              <a:rPr lang="en-US" dirty="0"/>
              <a:t>, the aim is to uncover valuable insights to drive the hotel's strategic endeavors forward.</a:t>
            </a:r>
          </a:p>
          <a:p>
            <a:endParaRPr lang="en-US" dirty="0"/>
          </a:p>
          <a:p>
            <a:r>
              <a:rPr lang="en-US" dirty="0"/>
              <a:t>Scope: Following thorough analysis of the dataset, insights have been extracted to address the specified query, contributing to a deeper understanding of relevant patterns and dynamics.</a:t>
            </a:r>
          </a:p>
        </p:txBody>
      </p:sp>
    </p:spTree>
    <p:extLst>
      <p:ext uri="{BB962C8B-B14F-4D97-AF65-F5344CB8AC3E}">
        <p14:creationId xmlns:p14="http://schemas.microsoft.com/office/powerpoint/2010/main" val="78086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F1DE-D46A-A141-4359-FB1F9416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Collection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B81B-EA9A-1974-0DFA-21C2FB5E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Origin: The analysis is grounded in a dataset sourced from </a:t>
            </a:r>
            <a:r>
              <a:rPr lang="en-US" dirty="0" err="1"/>
              <a:t>MentorNess</a:t>
            </a:r>
            <a:r>
              <a:rPr lang="en-US" dirty="0"/>
              <a:t>, publicly available in CSV format on Google Drive. This approach ensures the transparency and reproducibility of the findings.</a:t>
            </a:r>
          </a:p>
          <a:p>
            <a:endParaRPr lang="en-US" dirty="0"/>
          </a:p>
          <a:p>
            <a:r>
              <a:rPr lang="en-US" dirty="0"/>
              <a:t>Criteria for Inclusion: The dataset was selected due to its comprehensive nature and relevance, offering a solid foundation for exploring reservation trends and guest preferences in detail.</a:t>
            </a:r>
          </a:p>
        </p:txBody>
      </p:sp>
    </p:spTree>
    <p:extLst>
      <p:ext uri="{BB962C8B-B14F-4D97-AF65-F5344CB8AC3E}">
        <p14:creationId xmlns:p14="http://schemas.microsoft.com/office/powerpoint/2010/main" val="373879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9CB3-7BF9-3F12-9810-BB64F95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Management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22AF-C975-4D3C-089B-3C28777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8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sz="2800" b="1" spc="-45" dirty="0">
                <a:latin typeface="Tahoma"/>
                <a:cs typeface="Tahoma"/>
              </a:rPr>
              <a:t>:</a:t>
            </a:r>
            <a:r>
              <a:rPr lang="en-US" sz="2800" b="1" spc="-50" dirty="0">
                <a:latin typeface="Tahoma"/>
                <a:cs typeface="Tahoma"/>
              </a:rPr>
              <a:t>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Utilizing</a:t>
            </a:r>
            <a:r>
              <a:rPr lang="en-US" sz="28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sz="28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6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8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6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 spc="-1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intuitive</a:t>
            </a:r>
            <a:r>
              <a:rPr lang="en-US" sz="28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spc="-5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pgAdmin4,</a:t>
            </a:r>
            <a:r>
              <a:rPr lang="en-US" spc="-175" dirty="0">
                <a:latin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28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70" dirty="0"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8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65" dirty="0">
                <a:latin typeface="Calibri" panose="020F0502020204030204" pitchFamily="34" charset="0"/>
                <a:cs typeface="Calibri" panose="020F0502020204030204" pitchFamily="34" charset="0"/>
              </a:rPr>
              <a:t>prepared</a:t>
            </a:r>
            <a:r>
              <a:rPr lang="en-US" sz="28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28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8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en-US" sz="28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95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8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environment.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r>
              <a:rPr lang="en-US" sz="28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Schema </a:t>
            </a:r>
            <a:r>
              <a:rPr lang="en-US" sz="28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2800" b="1" spc="-25" dirty="0">
                <a:latin typeface="Tahoma"/>
                <a:cs typeface="Tahoma"/>
              </a:rPr>
              <a:t>: </a:t>
            </a:r>
            <a:r>
              <a:rPr lang="en-US" sz="2800" spc="-22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crafted 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schema 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mirrors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complexities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hotel </a:t>
            </a:r>
            <a:r>
              <a:rPr lang="en-US"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5" dirty="0">
                <a:latin typeface="Calibri" panose="020F0502020204030204" pitchFamily="34" charset="0"/>
                <a:cs typeface="Calibri" panose="020F0502020204030204" pitchFamily="34" charset="0"/>
              </a:rPr>
              <a:t>operations, </a:t>
            </a:r>
            <a:r>
              <a:rPr lang="en-US" sz="2800" spc="60" dirty="0">
                <a:latin typeface="Calibri" panose="020F0502020204030204" pitchFamily="34" charset="0"/>
                <a:cs typeface="Calibri" panose="020F0502020204030204" pitchFamily="34" charset="0"/>
              </a:rPr>
              <a:t>encompassing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tables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reservations, 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market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segments,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distribution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channels,</a:t>
            </a:r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6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meals,</a:t>
            </a:r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70" dirty="0"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en-US" sz="28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z="28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en-US"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5" dirty="0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sz="28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6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foreign </a:t>
            </a:r>
            <a:r>
              <a:rPr lang="en-US" sz="2800" spc="-5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keys.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spc="-6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r>
              <a:rPr lang="en-US" sz="2800" b="1" spc="-70" dirty="0">
                <a:latin typeface="Tahoma"/>
                <a:cs typeface="Tahoma"/>
              </a:rPr>
              <a:t>: </a:t>
            </a:r>
            <a:r>
              <a:rPr lang="en-US"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spc="95" dirty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US"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queries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800" spc="60" dirty="0">
                <a:latin typeface="Calibri" panose="020F0502020204030204" pitchFamily="34" charset="0"/>
                <a:cs typeface="Calibri" panose="020F0502020204030204" pitchFamily="34" charset="0"/>
              </a:rPr>
              <a:t>organized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the data </a:t>
            </a:r>
            <a:r>
              <a:rPr lang="en-US"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spc="35" dirty="0"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transformed</a:t>
            </a:r>
            <a:r>
              <a:rPr lang="en-US" sz="28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28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800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80" dirty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800" spc="-1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800" spc="-1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0" dirty="0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z="2800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sz="2800" spc="-150" dirty="0">
                <a:latin typeface="Tahoma"/>
                <a:cs typeface="Tahoma"/>
              </a:rPr>
              <a:t>.</a:t>
            </a: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1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15F5-15CA-67F6-A80C-B9C166F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Diagram</a:t>
            </a:r>
            <a:r>
              <a:rPr lang="en-US" dirty="0"/>
              <a:t>: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716DE9EF-A1A6-4461-95FF-17C8CD006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23" y="647114"/>
            <a:ext cx="8404026" cy="5845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46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DA1-707B-3E7B-460B-18E1EB77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Source Code Using </a:t>
            </a:r>
            <a:r>
              <a:rPr lang="en-US" dirty="0" err="1"/>
              <a:t>Postgre</a:t>
            </a:r>
            <a:r>
              <a:rPr lang="en-US" dirty="0"/>
              <a:t> SQL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A66BAF-BCE4-5845-03E1-7AB15632A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" t="-4689" r="38484" b="21882"/>
          <a:stretch/>
        </p:blipFill>
        <p:spPr>
          <a:xfrm>
            <a:off x="0" y="1209822"/>
            <a:ext cx="5430129" cy="4332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5424E-FA5A-673F-EC36-5AF5A0210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75" b="22370"/>
          <a:stretch/>
        </p:blipFill>
        <p:spPr>
          <a:xfrm>
            <a:off x="5430128" y="1463040"/>
            <a:ext cx="6761872" cy="4079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ED6F86-06AA-1690-DF91-D039641A2C23}"/>
              </a:ext>
            </a:extLst>
          </p:cNvPr>
          <p:cNvSpPr/>
          <p:nvPr/>
        </p:nvSpPr>
        <p:spPr>
          <a:xfrm>
            <a:off x="838200" y="5922498"/>
            <a:ext cx="3663462" cy="570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Reservation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EEB0B-163F-D08C-1BB8-082A71E24263}"/>
              </a:ext>
            </a:extLst>
          </p:cNvPr>
          <p:cNvSpPr/>
          <p:nvPr/>
        </p:nvSpPr>
        <p:spPr>
          <a:xfrm>
            <a:off x="7554352" y="5922498"/>
            <a:ext cx="3545058" cy="570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Meal Plan</a:t>
            </a:r>
          </a:p>
        </p:txBody>
      </p:sp>
    </p:spTree>
    <p:extLst>
      <p:ext uri="{BB962C8B-B14F-4D97-AF65-F5344CB8AC3E}">
        <p14:creationId xmlns:p14="http://schemas.microsoft.com/office/powerpoint/2010/main" val="409909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BE9B-9C61-FD58-FA4E-B1349834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dirty="0">
                <a:latin typeface="+mn-lt"/>
              </a:rPr>
              <a:t>Source Code Using </a:t>
            </a:r>
            <a:r>
              <a:rPr lang="en-US" dirty="0" err="1">
                <a:latin typeface="+mn-lt"/>
              </a:rPr>
              <a:t>Postgre</a:t>
            </a:r>
            <a:r>
              <a:rPr lang="en-US" dirty="0">
                <a:latin typeface="+mn-lt"/>
              </a:rPr>
              <a:t>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16D09F-058C-AD21-3BCB-66BE8E8E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65" y="1505243"/>
            <a:ext cx="8651630" cy="4079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5CB968-6BB4-2DB8-6852-BB5F9E7DADF2}"/>
              </a:ext>
            </a:extLst>
          </p:cNvPr>
          <p:cNvSpPr/>
          <p:nvPr/>
        </p:nvSpPr>
        <p:spPr>
          <a:xfrm>
            <a:off x="2968283" y="5964702"/>
            <a:ext cx="6217920" cy="661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Room Reserved</a:t>
            </a:r>
          </a:p>
        </p:txBody>
      </p:sp>
    </p:spTree>
    <p:extLst>
      <p:ext uri="{BB962C8B-B14F-4D97-AF65-F5344CB8AC3E}">
        <p14:creationId xmlns:p14="http://schemas.microsoft.com/office/powerpoint/2010/main" val="5394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E2B8-DE28-181A-C4D1-7290C6D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</a:t>
            </a:r>
            <a:r>
              <a:rPr lang="en-US" b="1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18CE-AD92-235B-F214-8BCE67A4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</a:t>
            </a:r>
            <a:r>
              <a:rPr lang="en-US" sz="2800" b="1" spc="-1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Hote</a:t>
            </a:r>
            <a:r>
              <a:rPr lang="en-US" sz="28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800" b="1" spc="-1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2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b="1" spc="-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eserv</a:t>
            </a:r>
            <a:r>
              <a:rPr lang="en-US" sz="2800" b="1" spc="-9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b="1" spc="-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</a:t>
            </a:r>
            <a:r>
              <a:rPr lang="en-US" sz="2800" b="1" spc="-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b="1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800" b="1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b="1" spc="-6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lysis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755"/>
              </a:lnSpc>
              <a:spcBef>
                <a:spcPts val="100"/>
              </a:spcBef>
              <a:buFont typeface="Tahoma"/>
              <a:buChar char="•"/>
              <a:tabLst>
                <a:tab pos="241300" algn="l"/>
              </a:tabLst>
            </a:pPr>
            <a:endParaRPr lang="en-US" sz="2800" b="1" spc="-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755"/>
              </a:lnSpc>
              <a:spcBef>
                <a:spcPts val="100"/>
              </a:spcBef>
              <a:buFont typeface="Tahoma"/>
              <a:buChar char="•"/>
              <a:tabLst>
                <a:tab pos="241300" algn="l"/>
              </a:tabLst>
            </a:pPr>
            <a:r>
              <a:rPr lang="en-US" sz="2800" b="1" spc="-100" dirty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sz="28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Reservations: </a:t>
            </a:r>
            <a:r>
              <a:rPr lang="en-US" sz="2800" spc="24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robust</a:t>
            </a:r>
            <a:r>
              <a:rPr lang="en-US" sz="28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en-US" sz="28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8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700</a:t>
            </a:r>
            <a:r>
              <a:rPr lang="en-US" sz="2800" b="1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100" dirty="0">
                <a:latin typeface="Calibri" panose="020F0502020204030204" pitchFamily="34" charset="0"/>
                <a:cs typeface="Calibri" panose="020F0502020204030204" pitchFamily="34" charset="0"/>
              </a:rPr>
              <a:t>bookings</a:t>
            </a:r>
            <a:r>
              <a:rPr lang="en-US" sz="28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indicates</a:t>
            </a:r>
            <a:r>
              <a:rPr lang="en-US" sz="28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25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en-US" sz="28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80" dirty="0">
                <a:latin typeface="Calibri" panose="020F0502020204030204" pitchFamily="34" charset="0"/>
                <a:cs typeface="Calibri" panose="020F0502020204030204" pitchFamily="34" charset="0"/>
              </a:rPr>
              <a:t>demand.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173990" indent="-228600">
              <a:lnSpc>
                <a:spcPts val="2620"/>
              </a:lnSpc>
              <a:spcBef>
                <a:spcPts val="630"/>
              </a:spcBef>
              <a:buFont typeface="Tahoma"/>
              <a:buChar char="•"/>
              <a:tabLst>
                <a:tab pos="241300" algn="l"/>
              </a:tabLst>
            </a:pPr>
            <a:endParaRPr lang="en-US" sz="2800" b="1" spc="-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173990" indent="-228600">
              <a:lnSpc>
                <a:spcPts val="2620"/>
              </a:lnSpc>
              <a:spcBef>
                <a:spcPts val="630"/>
              </a:spcBef>
              <a:buFont typeface="Tahoma"/>
              <a:buChar char="•"/>
              <a:tabLst>
                <a:tab pos="241300" algn="l"/>
              </a:tabLst>
            </a:pPr>
            <a:r>
              <a:rPr lang="en-US" sz="2800" b="1" spc="-80" dirty="0">
                <a:latin typeface="Calibri" panose="020F0502020204030204" pitchFamily="34" charset="0"/>
                <a:cs typeface="Calibri" panose="020F0502020204030204" pitchFamily="34" charset="0"/>
              </a:rPr>
              <a:t>Meal Plan</a:t>
            </a:r>
            <a:r>
              <a:rPr lang="en-US" sz="2800" b="1" spc="-3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Popular meal plan among guest is</a:t>
            </a:r>
            <a:r>
              <a:rPr lang="en-US" sz="2800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Meal Plan 1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spc="-2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75" dirty="0">
                <a:latin typeface="Calibri" panose="020F0502020204030204" pitchFamily="34" charset="0"/>
                <a:cs typeface="Calibri" panose="020F0502020204030204" pitchFamily="34" charset="0"/>
              </a:rPr>
              <a:t>with the highest count of </a:t>
            </a:r>
            <a:r>
              <a:rPr lang="en-US" sz="2800" b="1" spc="75" dirty="0">
                <a:latin typeface="Calibri" panose="020F0502020204030204" pitchFamily="34" charset="0"/>
                <a:cs typeface="Calibri" panose="020F0502020204030204" pitchFamily="34" charset="0"/>
              </a:rPr>
              <a:t>527</a:t>
            </a:r>
            <a:r>
              <a:rPr lang="en-US" sz="2800" spc="7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8600">
              <a:lnSpc>
                <a:spcPts val="2620"/>
              </a:lnSpc>
              <a:spcBef>
                <a:spcPts val="580"/>
              </a:spcBef>
              <a:buFont typeface="Tahoma"/>
              <a:buChar char="•"/>
              <a:tabLst>
                <a:tab pos="241300" algn="l"/>
              </a:tabLst>
            </a:pPr>
            <a:endParaRPr lang="en-US" sz="2800" b="1" spc="-2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8600">
              <a:lnSpc>
                <a:spcPts val="2620"/>
              </a:lnSpc>
              <a:spcBef>
                <a:spcPts val="580"/>
              </a:spcBef>
              <a:buFont typeface="Tahoma"/>
              <a:buChar char="•"/>
              <a:tabLst>
                <a:tab pos="241300" algn="l"/>
              </a:tabLst>
            </a:pPr>
            <a:r>
              <a:rPr lang="en-US" sz="2800" b="1" spc="-25" dirty="0">
                <a:latin typeface="Calibri" panose="020F0502020204030204" pitchFamily="34" charset="0"/>
                <a:cs typeface="Calibri" panose="020F0502020204030204" pitchFamily="34" charset="0"/>
              </a:rPr>
              <a:t>Common Room Reserved</a:t>
            </a:r>
            <a:r>
              <a:rPr lang="en-US"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90" dirty="0">
                <a:latin typeface="Calibri" panose="020F0502020204030204" pitchFamily="34" charset="0"/>
                <a:cs typeface="Calibri" panose="020F0502020204030204" pitchFamily="34" charset="0"/>
              </a:rPr>
              <a:t>The most commonly used reserved room type is</a:t>
            </a:r>
            <a:r>
              <a:rPr lang="en-US" sz="28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10" dirty="0" err="1">
                <a:latin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US" sz="2800" b="1" spc="10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sz="2800" b="1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with the highest count of 534.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389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Tahoma</vt:lpstr>
      <vt:lpstr>Office Theme</vt:lpstr>
      <vt:lpstr>PowerPoint Presentation</vt:lpstr>
      <vt:lpstr>                  Presentation Overview </vt:lpstr>
      <vt:lpstr> Introduction:</vt:lpstr>
      <vt:lpstr>Data Collection:</vt:lpstr>
      <vt:lpstr>Data Management in SQL</vt:lpstr>
      <vt:lpstr>Diagram:</vt:lpstr>
      <vt:lpstr>              Source Code Using Postgre SQL</vt:lpstr>
      <vt:lpstr>          Source Code Using Postgre SQL</vt:lpstr>
      <vt:lpstr>                                  Results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2024-03-17T08:54:53Z</dcterms:created>
  <dcterms:modified xsi:type="dcterms:W3CDTF">2024-03-18T14:33:20Z</dcterms:modified>
</cp:coreProperties>
</file>