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0883-6608-5D36-E7BD-0A7AFAC4B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F27997-60F5-F3F5-72AA-2D54A7612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5687E-21B1-96E0-A6DF-438E7EEAD2FF}"/>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48EF3889-FE45-0791-B6CE-2711EFC2B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858A-1CE9-9A3F-98E5-A438CBCF8732}"/>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285685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F34A-3C08-A872-58ED-CE6F2FF33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91A4E-74B0-E05B-5C06-74D8E8269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F3A08-80D5-2EE4-9668-7448A19FC016}"/>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29369F6E-D1F4-2509-BB13-E72916D71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85D04-D604-E3B2-FE85-4A83E47D0CAC}"/>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73325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A2411-6435-0C3C-7EF0-56DB1008D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BEC52-75FB-D461-1894-3D1C8288CB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20FE9-B94A-582D-19D0-0F92AFF50091}"/>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93E8D569-F6BA-F0A5-AC8B-77017C6F7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53C0-5CF9-F063-41B2-86B4D8104120}"/>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116929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9BC-1927-B21E-5E05-085635A7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92EB2-45F1-7DF9-6281-98EFCC632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E9022-C3E7-51A1-25DA-90ACB1FC339A}"/>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6DC374BB-7DFD-1338-196B-D713F0F5C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49627-ABBA-5E25-FE80-30E0598E4CDE}"/>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232550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07ED-0D50-8DD9-FF07-B39CBB1CF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FF29A-B26F-0313-C487-76E25360F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6F222-77A2-ECD1-07BB-06065EAE72A8}"/>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9C42AE5B-7730-A820-987D-22C645C89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1904A-C5E0-6F19-46E6-9DCD85A9CF76}"/>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406522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6B1F-B51A-F738-46A3-174103583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8D33-9048-B660-D048-F10D3A524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40F2C-EAE0-8575-95DA-B33C8FC43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C956AE-484D-FC21-D704-6E08C19E8B57}"/>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6" name="Footer Placeholder 5">
            <a:extLst>
              <a:ext uri="{FF2B5EF4-FFF2-40B4-BE49-F238E27FC236}">
                <a16:creationId xmlns:a16="http://schemas.microsoft.com/office/drawing/2014/main" id="{F7395D26-C47D-BC70-8A3B-8440A8452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05A94-133C-DD9D-2638-1CE1CC363329}"/>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100584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EDB9-AB87-17D3-1BD8-9AACB6C99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2889A-27D4-8009-8F24-DBE2E7D2D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3C376-2933-92EF-B1B8-2672A68B1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5B2FE-2D06-D970-B6E5-7F900E9AB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B6C58-0AFE-2223-D0C3-87BFA5419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01A7C1-777A-EF3C-2161-55D3EC8290A1}"/>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8" name="Footer Placeholder 7">
            <a:extLst>
              <a:ext uri="{FF2B5EF4-FFF2-40B4-BE49-F238E27FC236}">
                <a16:creationId xmlns:a16="http://schemas.microsoft.com/office/drawing/2014/main" id="{928C1918-BA83-0DD8-FABB-7181A6036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A8FCF-FF37-9DD9-3C62-3D8B4BC1DB50}"/>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323828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B485-11AD-568B-9728-393D3A370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78E670-2B45-C195-37D6-4F282657ECC9}"/>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4" name="Footer Placeholder 3">
            <a:extLst>
              <a:ext uri="{FF2B5EF4-FFF2-40B4-BE49-F238E27FC236}">
                <a16:creationId xmlns:a16="http://schemas.microsoft.com/office/drawing/2014/main" id="{FEFF64C4-06AA-D891-FB63-4AEA0009D0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19414F-7E83-C63A-84FC-5124C31EF057}"/>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299890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76611-12DE-EE95-3035-019C7BB80FD8}"/>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3" name="Footer Placeholder 2">
            <a:extLst>
              <a:ext uri="{FF2B5EF4-FFF2-40B4-BE49-F238E27FC236}">
                <a16:creationId xmlns:a16="http://schemas.microsoft.com/office/drawing/2014/main" id="{798AB8E9-5132-9352-D836-B8C6550AE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25F6D-BCB4-20A1-A165-F74935FB0329}"/>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259043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D445-A35F-B384-DD39-018926073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98F86-F708-14CF-3879-2F64BA8B6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AA139-AFD1-9975-5224-58BEA7D34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1D517-BACF-CF9A-ACF3-2DB9262682DB}"/>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6" name="Footer Placeholder 5">
            <a:extLst>
              <a:ext uri="{FF2B5EF4-FFF2-40B4-BE49-F238E27FC236}">
                <a16:creationId xmlns:a16="http://schemas.microsoft.com/office/drawing/2014/main" id="{B8ACA4AD-F3B3-92D8-D8FE-D149E139E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17B0E-AD2E-6C85-6C06-EA3852C52881}"/>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35268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957A-C67F-40C1-E051-9EF6FE20B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8E6E6A-4E4A-2015-D86E-10EF13425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C9DA4-EFA7-943F-73E2-6A7DC17E0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8E522-E702-02EE-D2F5-4B147D9CB70F}"/>
              </a:ext>
            </a:extLst>
          </p:cNvPr>
          <p:cNvSpPr>
            <a:spLocks noGrp="1"/>
          </p:cNvSpPr>
          <p:nvPr>
            <p:ph type="dt" sz="half" idx="10"/>
          </p:nvPr>
        </p:nvSpPr>
        <p:spPr/>
        <p:txBody>
          <a:bodyPr/>
          <a:lstStyle/>
          <a:p>
            <a:fld id="{1E7D6DC1-D11E-4D7D-BBDF-F8472899E0BF}" type="datetimeFigureOut">
              <a:rPr lang="en-US" smtClean="0"/>
              <a:t>3/29/2024</a:t>
            </a:fld>
            <a:endParaRPr lang="en-US"/>
          </a:p>
        </p:txBody>
      </p:sp>
      <p:sp>
        <p:nvSpPr>
          <p:cNvPr id="6" name="Footer Placeholder 5">
            <a:extLst>
              <a:ext uri="{FF2B5EF4-FFF2-40B4-BE49-F238E27FC236}">
                <a16:creationId xmlns:a16="http://schemas.microsoft.com/office/drawing/2014/main" id="{8CBB404D-A26A-5961-CD98-24DD05BB0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1F8E4-4BAF-9BB5-53EA-86F4D1871825}"/>
              </a:ext>
            </a:extLst>
          </p:cNvPr>
          <p:cNvSpPr>
            <a:spLocks noGrp="1"/>
          </p:cNvSpPr>
          <p:nvPr>
            <p:ph type="sldNum" sz="quarter" idx="12"/>
          </p:nvPr>
        </p:nvSpPr>
        <p:spPr/>
        <p:txBody>
          <a:bodyPr/>
          <a:lstStyle/>
          <a:p>
            <a:fld id="{A6DA2EDE-A24D-4C55-8179-B025AA4BA23F}" type="slidenum">
              <a:rPr lang="en-US" smtClean="0"/>
              <a:t>‹#›</a:t>
            </a:fld>
            <a:endParaRPr lang="en-US"/>
          </a:p>
        </p:txBody>
      </p:sp>
    </p:spTree>
    <p:extLst>
      <p:ext uri="{BB962C8B-B14F-4D97-AF65-F5344CB8AC3E}">
        <p14:creationId xmlns:p14="http://schemas.microsoft.com/office/powerpoint/2010/main" val="310094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3579D-87EE-85A8-5F77-003268508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A270DA-736C-3DB9-F1E7-D790E22C2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3FF6F-B281-323F-EEE5-818D85036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D6DC1-D11E-4D7D-BBDF-F8472899E0BF}" type="datetimeFigureOut">
              <a:rPr lang="en-US" smtClean="0"/>
              <a:t>3/29/2024</a:t>
            </a:fld>
            <a:endParaRPr lang="en-US"/>
          </a:p>
        </p:txBody>
      </p:sp>
      <p:sp>
        <p:nvSpPr>
          <p:cNvPr id="5" name="Footer Placeholder 4">
            <a:extLst>
              <a:ext uri="{FF2B5EF4-FFF2-40B4-BE49-F238E27FC236}">
                <a16:creationId xmlns:a16="http://schemas.microsoft.com/office/drawing/2014/main" id="{19F5C07F-6EAC-15D5-EDF8-0CC487520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F71F8D-3AD9-028F-E4F0-FBB5B5E81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A2EDE-A24D-4C55-8179-B025AA4BA23F}" type="slidenum">
              <a:rPr lang="en-US" smtClean="0"/>
              <a:t>‹#›</a:t>
            </a:fld>
            <a:endParaRPr lang="en-US"/>
          </a:p>
        </p:txBody>
      </p:sp>
    </p:spTree>
    <p:extLst>
      <p:ext uri="{BB962C8B-B14F-4D97-AF65-F5344CB8AC3E}">
        <p14:creationId xmlns:p14="http://schemas.microsoft.com/office/powerpoint/2010/main" val="231288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7189CB-FD31-874B-4475-30C4018200D9}"/>
              </a:ext>
            </a:extLst>
          </p:cNvPr>
          <p:cNvSpPr txBox="1"/>
          <p:nvPr/>
        </p:nvSpPr>
        <p:spPr>
          <a:xfrm>
            <a:off x="1420836" y="590843"/>
            <a:ext cx="6414869" cy="769441"/>
          </a:xfrm>
          <a:prstGeom prst="rect">
            <a:avLst/>
          </a:prstGeom>
          <a:noFill/>
        </p:spPr>
        <p:txBody>
          <a:bodyPr wrap="square">
            <a:spAutoFit/>
          </a:bodyPr>
          <a:lstStyle/>
          <a:p>
            <a:pPr algn="ctr"/>
            <a:r>
              <a:rPr kumimoji="0" lang="en-US" sz="44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Data Analytics- Power BI</a:t>
            </a:r>
          </a:p>
        </p:txBody>
      </p:sp>
      <p:pic>
        <p:nvPicPr>
          <p:cNvPr id="6" name="Picture 5">
            <a:extLst>
              <a:ext uri="{FF2B5EF4-FFF2-40B4-BE49-F238E27FC236}">
                <a16:creationId xmlns:a16="http://schemas.microsoft.com/office/drawing/2014/main" id="{D1E6AB07-F0FA-D855-BDD1-00995B149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681" y="0"/>
            <a:ext cx="2286319" cy="1298946"/>
          </a:xfrm>
          <a:prstGeom prst="rect">
            <a:avLst/>
          </a:prstGeom>
        </p:spPr>
      </p:pic>
      <p:sp>
        <p:nvSpPr>
          <p:cNvPr id="8" name="TextBox 7">
            <a:extLst>
              <a:ext uri="{FF2B5EF4-FFF2-40B4-BE49-F238E27FC236}">
                <a16:creationId xmlns:a16="http://schemas.microsoft.com/office/drawing/2014/main" id="{665F1B0F-90D5-B45B-60F7-1CDE05B64682}"/>
              </a:ext>
            </a:extLst>
          </p:cNvPr>
          <p:cNvSpPr txBox="1"/>
          <p:nvPr/>
        </p:nvSpPr>
        <p:spPr>
          <a:xfrm>
            <a:off x="9397218" y="1522810"/>
            <a:ext cx="2794782"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MIP-DA-04Batch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By: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Trapti</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Nagwanshi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D6801CB-F67D-78DD-3BE8-E8916AACB0B2}"/>
              </a:ext>
            </a:extLst>
          </p:cNvPr>
          <p:cNvSpPr txBox="1"/>
          <p:nvPr/>
        </p:nvSpPr>
        <p:spPr>
          <a:xfrm>
            <a:off x="5641144" y="296828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AB0E3A29-DC1C-2594-FAE8-D724DD1124BB}"/>
              </a:ext>
            </a:extLst>
          </p:cNvPr>
          <p:cNvSpPr txBox="1"/>
          <p:nvPr/>
        </p:nvSpPr>
        <p:spPr>
          <a:xfrm>
            <a:off x="773722" y="1702191"/>
            <a:ext cx="7610623" cy="329320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Aim</a:t>
            </a:r>
            <a:r>
              <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Using Power BI to</a:t>
            </a:r>
            <a:r>
              <a:rPr kumimoji="0" lang="en-US" sz="2000" b="0" i="0" u="none" strike="noStrike" kern="1200" cap="none" spc="0" normalizeH="0" baseline="0" noProof="0" dirty="0">
                <a:ln>
                  <a:noFill/>
                </a:ln>
                <a:solidFill>
                  <a:srgbClr val="FFFFFF"/>
                </a:solidFill>
                <a:effectLst/>
                <a:uLnTx/>
                <a:uFillTx/>
                <a:latin typeface="Century Schoolbook" panose="02040604050505020304"/>
                <a:ea typeface="+mn-ea"/>
                <a:cs typeface="+mn-cs"/>
              </a:rPr>
              <a:t> conduct a comprehensive analysis of Indian agriculture.</a:t>
            </a:r>
            <a:endPar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Description</a:t>
            </a:r>
            <a:r>
              <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The following project is a part of  MENTORNESS Data Analyst Internship which will help to develop data analysis skills in a practical context. By using various visualizations, filters and modelling features. So, herby creating a PPT presentation which includes all the findings and statistics related to the dataset.</a:t>
            </a:r>
          </a:p>
          <a:p>
            <a:endParaRPr lang="en-US" dirty="0"/>
          </a:p>
        </p:txBody>
      </p:sp>
    </p:spTree>
    <p:extLst>
      <p:ext uri="{BB962C8B-B14F-4D97-AF65-F5344CB8AC3E}">
        <p14:creationId xmlns:p14="http://schemas.microsoft.com/office/powerpoint/2010/main" val="312891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F1248D-3520-4005-A083-86986FFEAEA4}"/>
              </a:ext>
            </a:extLst>
          </p:cNvPr>
          <p:cNvSpPr txBox="1"/>
          <p:nvPr/>
        </p:nvSpPr>
        <p:spPr>
          <a:xfrm>
            <a:off x="295421" y="701661"/>
            <a:ext cx="11633981" cy="5139869"/>
          </a:xfrm>
          <a:prstGeom prst="rect">
            <a:avLst/>
          </a:prstGeom>
          <a:noFill/>
        </p:spPr>
        <p:txBody>
          <a:bodyPr wrap="square">
            <a:spAutoFit/>
          </a:bodyPr>
          <a:lstStyle/>
          <a:p>
            <a:pPr marL="0" indent="0">
              <a:buNone/>
            </a:pPr>
            <a:r>
              <a:rPr lang="en-US" sz="2400" b="1" dirty="0"/>
              <a:t>Description:</a:t>
            </a:r>
          </a:p>
          <a:p>
            <a:pPr marL="0" indent="0">
              <a:buNone/>
            </a:pPr>
            <a:r>
              <a:rPr lang="en-US" sz="2000" dirty="0"/>
              <a:t>The above slide gives us an idea of Pearl Millet which are particularly sown after the monsoon and involves less water. The crops which we included are wheat, barley, chickpea and rabi sorghum. The pie Chart clearly shows that wheat has the highest overall yield whereas rabi sorghum has the lowest overall yield. We can also select the state, district and year according to the need and view the statistics</a:t>
            </a:r>
            <a:r>
              <a:rPr lang="en-US" sz="1800" dirty="0"/>
              <a:t>.</a:t>
            </a:r>
          </a:p>
          <a:p>
            <a:pPr marL="0" indent="0">
              <a:buNone/>
            </a:pPr>
            <a:endParaRPr lang="en-US" sz="2000" b="1" dirty="0"/>
          </a:p>
          <a:p>
            <a:pPr marL="0" indent="0">
              <a:buNone/>
            </a:pPr>
            <a:r>
              <a:rPr lang="en-US" sz="2400" b="1" dirty="0"/>
              <a:t>Features used:</a:t>
            </a:r>
          </a:p>
          <a:p>
            <a:pPr marL="342900" indent="-342900">
              <a:buFont typeface="Arial" panose="020B0604020202020204" pitchFamily="34" charset="0"/>
              <a:buChar char="•"/>
            </a:pPr>
            <a:r>
              <a:rPr lang="en-US" sz="2000" dirty="0"/>
              <a:t>Advanced slicer</a:t>
            </a:r>
          </a:p>
          <a:p>
            <a:endParaRPr lang="en-US" sz="2000" dirty="0"/>
          </a:p>
          <a:p>
            <a:pPr marL="342900" indent="-342900">
              <a:buFont typeface="Arial" panose="020B0604020202020204" pitchFamily="34" charset="0"/>
              <a:buChar char="•"/>
            </a:pPr>
            <a:r>
              <a:rPr lang="en-US" sz="2000" dirty="0"/>
              <a:t>Donut Chart</a:t>
            </a:r>
          </a:p>
          <a:p>
            <a:endParaRPr lang="en-US" sz="2000" dirty="0"/>
          </a:p>
          <a:p>
            <a:pPr marL="342900" indent="-342900">
              <a:buFont typeface="Arial" panose="020B0604020202020204" pitchFamily="34" charset="0"/>
              <a:buChar char="•"/>
            </a:pPr>
            <a:r>
              <a:rPr lang="en-US" sz="2000" dirty="0"/>
              <a:t>Card</a:t>
            </a:r>
          </a:p>
          <a:p>
            <a:endParaRPr lang="en-US" sz="2000" dirty="0"/>
          </a:p>
          <a:p>
            <a:pPr marL="342900" indent="-342900">
              <a:buFont typeface="Arial" panose="020B0604020202020204" pitchFamily="34" charset="0"/>
              <a:buChar char="•"/>
            </a:pPr>
            <a:r>
              <a:rPr lang="en-US" sz="2000" dirty="0"/>
              <a:t>Measure</a:t>
            </a:r>
          </a:p>
          <a:p>
            <a:endParaRPr lang="en-US" sz="2000" dirty="0"/>
          </a:p>
          <a:p>
            <a:pPr marL="342900" indent="-342900">
              <a:buFont typeface="Arial" panose="020B0604020202020204" pitchFamily="34" charset="0"/>
              <a:buChar char="•"/>
            </a:pPr>
            <a:r>
              <a:rPr lang="en-US" sz="2000" dirty="0"/>
              <a:t>Page navigation(buttons)</a:t>
            </a:r>
          </a:p>
        </p:txBody>
      </p:sp>
    </p:spTree>
    <p:extLst>
      <p:ext uri="{BB962C8B-B14F-4D97-AF65-F5344CB8AC3E}">
        <p14:creationId xmlns:p14="http://schemas.microsoft.com/office/powerpoint/2010/main" val="192409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24B54-603B-DBC7-6D46-A9257BA9A4FA}"/>
              </a:ext>
            </a:extLst>
          </p:cNvPr>
          <p:cNvSpPr txBox="1"/>
          <p:nvPr/>
        </p:nvSpPr>
        <p:spPr>
          <a:xfrm>
            <a:off x="576775" y="609328"/>
            <a:ext cx="10775853" cy="4985980"/>
          </a:xfrm>
          <a:prstGeom prst="rect">
            <a:avLst/>
          </a:prstGeom>
          <a:noFill/>
        </p:spPr>
        <p:txBody>
          <a:bodyPr wrap="square">
            <a:spAutoFit/>
          </a:bodyPr>
          <a:lstStyle/>
          <a:p>
            <a:pPr algn="l"/>
            <a:r>
              <a:rPr lang="en-US" sz="2000" b="0" i="0" dirty="0">
                <a:solidFill>
                  <a:srgbClr val="0D0D0D"/>
                </a:solidFill>
                <a:effectLst/>
                <a:latin typeface="Söhne"/>
              </a:rPr>
              <a:t>Suggestions for policymakers and stakeholders in the agriculture sector:</a:t>
            </a:r>
          </a:p>
          <a:p>
            <a:pPr algn="l"/>
            <a:endParaRPr lang="en-US" sz="2000"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a:t>
            </a:r>
            <a:r>
              <a:rPr lang="en-US" sz="2000" b="0" i="0" dirty="0">
                <a:solidFill>
                  <a:srgbClr val="0D0D0D"/>
                </a:solidFill>
                <a:effectLst/>
                <a:latin typeface="Söhne"/>
              </a:rPr>
              <a:t>Emphasize Sustainable Practices</a:t>
            </a:r>
            <a:r>
              <a:rPr lang="en-US" b="0" i="0" dirty="0">
                <a:solidFill>
                  <a:srgbClr val="0D0D0D"/>
                </a:solidFill>
                <a:effectLst/>
                <a:latin typeface="Söhne"/>
              </a:rPr>
              <a:t>: Encourage investments in sustainable agricultural methods like organic farming, agroforestry, and precision agriculture. Financial incentives such as grants and subsidies can incentivize farmers to adopt these practices.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a:t>
            </a:r>
            <a:r>
              <a:rPr lang="en-US" sz="2000" b="0" i="0" dirty="0">
                <a:solidFill>
                  <a:srgbClr val="0D0D0D"/>
                </a:solidFill>
                <a:effectLst/>
                <a:latin typeface="Söhne"/>
              </a:rPr>
              <a:t>Foster Technology Adoption: </a:t>
            </a:r>
            <a:r>
              <a:rPr lang="en-US" b="0" i="0" dirty="0">
                <a:solidFill>
                  <a:srgbClr val="0D0D0D"/>
                </a:solidFill>
                <a:effectLst/>
                <a:latin typeface="Söhne"/>
              </a:rPr>
              <a:t>Advocate for the adoption of modern agricultural technologies such as precision farming, IoT devices, drones, and genetic engineering. These technologies can boost productivity, reduce resource usage, and mitigate environmental impacts.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a:t>
            </a:r>
            <a:r>
              <a:rPr lang="en-US" sz="2000" b="0" i="0" dirty="0">
                <a:solidFill>
                  <a:srgbClr val="0D0D0D"/>
                </a:solidFill>
                <a:effectLst/>
                <a:latin typeface="Söhne"/>
              </a:rPr>
              <a:t>Prioritize Education and Training</a:t>
            </a:r>
            <a:r>
              <a:rPr lang="en-US" b="0" i="0" dirty="0">
                <a:solidFill>
                  <a:srgbClr val="0D0D0D"/>
                </a:solidFill>
                <a:effectLst/>
                <a:latin typeface="Söhne"/>
              </a:rPr>
              <a:t>: Develop training programs and educational resources to educate farmers on sustainable farming practices and modern technologies. This can enhance adoption rates and overall productivity.</a:t>
            </a:r>
          </a:p>
          <a:p>
            <a:pPr algn="l"/>
            <a:endParaRPr lang="en-US" b="0" i="0" dirty="0">
              <a:solidFill>
                <a:srgbClr val="0D0D0D"/>
              </a:solidFill>
              <a:effectLst/>
              <a:latin typeface="Söhne"/>
            </a:endParaRPr>
          </a:p>
          <a:p>
            <a:pPr algn="l"/>
            <a:r>
              <a:rPr lang="en-US" b="0" i="0" dirty="0">
                <a:solidFill>
                  <a:srgbClr val="0D0D0D"/>
                </a:solidFill>
                <a:effectLst/>
                <a:latin typeface="Söhne"/>
              </a:rPr>
              <a:t>4. </a:t>
            </a:r>
            <a:r>
              <a:rPr lang="en-US" sz="2000" b="0" i="0" dirty="0">
                <a:solidFill>
                  <a:srgbClr val="0D0D0D"/>
                </a:solidFill>
                <a:effectLst/>
                <a:latin typeface="Söhne"/>
              </a:rPr>
              <a:t>Promote Diversification</a:t>
            </a:r>
            <a:r>
              <a:rPr lang="en-US" b="0" i="0" dirty="0">
                <a:solidFill>
                  <a:srgbClr val="0D0D0D"/>
                </a:solidFill>
                <a:effectLst/>
                <a:latin typeface="Söhne"/>
              </a:rPr>
              <a:t>: Encourage farmers to diversify their crops and livestock to mitigate risks from climate change, pests, and diseases. This could involve promoting climate-resilient crops and integrating livestock into crop production systems.</a:t>
            </a:r>
          </a:p>
        </p:txBody>
      </p:sp>
    </p:spTree>
    <p:extLst>
      <p:ext uri="{BB962C8B-B14F-4D97-AF65-F5344CB8AC3E}">
        <p14:creationId xmlns:p14="http://schemas.microsoft.com/office/powerpoint/2010/main" val="287726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E2C32-9A90-DB9C-0CED-C43F5969844B}"/>
              </a:ext>
            </a:extLst>
          </p:cNvPr>
          <p:cNvSpPr txBox="1"/>
          <p:nvPr/>
        </p:nvSpPr>
        <p:spPr>
          <a:xfrm>
            <a:off x="436098" y="712913"/>
            <a:ext cx="10930597" cy="4406976"/>
          </a:xfrm>
          <a:prstGeom prst="rect">
            <a:avLst/>
          </a:prstGeom>
          <a:noFill/>
        </p:spPr>
        <p:txBody>
          <a:bodyPr wrap="square">
            <a:sp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Policy Coherence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Ensure coherence and coordination across different policy areas relevant to agriculture, including environmental protection, rural development, trade, and food security. This can help avoid conflicting policies and maximize the synergies between different policy objectives.</a:t>
            </a:r>
          </a:p>
          <a:p>
            <a:pPr marL="0" indent="0">
              <a:lnSpc>
                <a:spcPct val="107000"/>
              </a:lnSpc>
              <a:spcAft>
                <a:spcPts val="800"/>
              </a:spcAft>
              <a:buNone/>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kern="100" dirty="0">
                <a:latin typeface="Calibri" panose="020F0502020204030204" pitchFamily="34" charset="0"/>
                <a:ea typeface="Calibri" panose="020F0502020204030204" pitchFamily="34" charset="0"/>
                <a:cs typeface="Times New Roman" panose="02020603050405020304" pitchFamily="18" charset="0"/>
              </a:rPr>
              <a:t>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Research and Innovation: Invest in agricultural research and innovation to develop new technologies, practices, and crop varieties that can address emerging challenges such as climate change, pests, and diseases. This could involve collaboration between government agencies, research institutions, and private sector stakeholders.</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By implementing these recommendations, policymakers and stakeholders can promote sustainable agriculture, enhance food security, and support the livelihoods of farmers while also addressing environmental challenges and promoting economic development in rural areas.</a:t>
            </a:r>
          </a:p>
        </p:txBody>
      </p:sp>
    </p:spTree>
    <p:extLst>
      <p:ext uri="{BB962C8B-B14F-4D97-AF65-F5344CB8AC3E}">
        <p14:creationId xmlns:p14="http://schemas.microsoft.com/office/powerpoint/2010/main" val="82694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D60BA7-DB44-F73C-E063-6F8EE4451EF9}"/>
              </a:ext>
            </a:extLst>
          </p:cNvPr>
          <p:cNvSpPr/>
          <p:nvPr/>
        </p:nvSpPr>
        <p:spPr>
          <a:xfrm>
            <a:off x="3657600" y="2591972"/>
            <a:ext cx="5444197" cy="16740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400" dirty="0"/>
              <a:t>THANKS</a:t>
            </a:r>
          </a:p>
        </p:txBody>
      </p:sp>
    </p:spTree>
    <p:extLst>
      <p:ext uri="{BB962C8B-B14F-4D97-AF65-F5344CB8AC3E}">
        <p14:creationId xmlns:p14="http://schemas.microsoft.com/office/powerpoint/2010/main" val="197372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DE97-DF70-AC95-76DC-76EA95122BEF}"/>
              </a:ext>
            </a:extLst>
          </p:cNvPr>
          <p:cNvSpPr>
            <a:spLocks noGrp="1"/>
          </p:cNvSpPr>
          <p:nvPr>
            <p:ph type="title"/>
          </p:nvPr>
        </p:nvSpPr>
        <p:spPr/>
        <p:txBody>
          <a:bodyPr/>
          <a:lstStyle/>
          <a:p>
            <a:r>
              <a:rPr lang="en-US" sz="4400" b="1" dirty="0"/>
              <a:t>Project 2: Indian Agriculture Analysis</a:t>
            </a:r>
            <a:endParaRPr lang="en-US" dirty="0"/>
          </a:p>
        </p:txBody>
      </p:sp>
      <p:sp>
        <p:nvSpPr>
          <p:cNvPr id="3" name="Content Placeholder 2">
            <a:extLst>
              <a:ext uri="{FF2B5EF4-FFF2-40B4-BE49-F238E27FC236}">
                <a16:creationId xmlns:a16="http://schemas.microsoft.com/office/drawing/2014/main" id="{F41676AD-BA2E-43EE-7280-7932A1A67F2E}"/>
              </a:ext>
            </a:extLst>
          </p:cNvPr>
          <p:cNvSpPr>
            <a:spLocks noGrp="1"/>
          </p:cNvSpPr>
          <p:nvPr>
            <p:ph idx="1"/>
          </p:nvPr>
        </p:nvSpPr>
        <p:spPr>
          <a:xfrm>
            <a:off x="773908" y="1690688"/>
            <a:ext cx="10515600" cy="4500343"/>
          </a:xfrm>
        </p:spPr>
        <p:txBody>
          <a:bodyPr/>
          <a:lstStyle/>
          <a:p>
            <a:pPr marL="0" indent="0">
              <a:buNone/>
            </a:pPr>
            <a:r>
              <a:rPr lang="en-US" sz="2400" dirty="0"/>
              <a:t>  </a:t>
            </a:r>
            <a:r>
              <a:rPr lang="en-US" sz="2400" u="sng" dirty="0"/>
              <a:t>Problem Statement</a:t>
            </a:r>
            <a:r>
              <a:rPr lang="en-US" u="sng" dirty="0"/>
              <a:t>: </a:t>
            </a:r>
          </a:p>
          <a:p>
            <a:pPr marL="0" indent="0">
              <a:buNone/>
            </a:pPr>
            <a:r>
              <a:rPr lang="en-US" sz="2000" b="0" i="0" dirty="0">
                <a:solidFill>
                  <a:srgbClr val="0D0D0D"/>
                </a:solidFill>
                <a:effectLst/>
              </a:rPr>
              <a:t>                                         The internship project aims to delve deep into the realm of Indian agriculture, focusing on analyzing data from different districts and years. This dataset provides extensive information on various crops, including their cultivation areas, production quantities, and yields across diverse regions and time periods. Using Power BI, the goal is to create dynamic visualizations that uncover valuable insights into agricultural trends, patterns, and disparities. By doing so, stakeholders will be equipped with the knowledge needed to make informed decisions regarding sustainable farming practices and resource allocation.</a:t>
            </a:r>
            <a:endParaRPr lang="en-US" sz="2000" dirty="0"/>
          </a:p>
        </p:txBody>
      </p:sp>
      <p:sp>
        <p:nvSpPr>
          <p:cNvPr id="4" name="Rectangle 1">
            <a:extLst>
              <a:ext uri="{FF2B5EF4-FFF2-40B4-BE49-F238E27FC236}">
                <a16:creationId xmlns:a16="http://schemas.microsoft.com/office/drawing/2014/main" id="{4E5AA60A-36A9-CC7D-31DF-276BAA9F0B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1FD4755-6AF3-E979-0CE0-EA132B10FE19}"/>
              </a:ext>
            </a:extLst>
          </p:cNvPr>
          <p:cNvSpPr>
            <a:spLocks noChangeArrowheads="1"/>
          </p:cNvSpPr>
          <p:nvPr/>
        </p:nvSpPr>
        <p:spPr bwMode="auto">
          <a:xfrm>
            <a:off x="0" y="0"/>
            <a:ext cx="5426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1632115-3B45-EACA-1867-BFE1010C9220}"/>
              </a:ext>
            </a:extLst>
          </p:cNvPr>
          <p:cNvSpPr>
            <a:spLocks noChangeArrowheads="1"/>
          </p:cNvSpPr>
          <p:nvPr/>
        </p:nvSpPr>
        <p:spPr bwMode="auto">
          <a:xfrm>
            <a:off x="88108" y="166468"/>
            <a:ext cx="5426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A33B227-2F81-D965-A305-A2709F77B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5906"/>
            <a:ext cx="12192000" cy="2722094"/>
          </a:xfrm>
          <a:prstGeom prst="rect">
            <a:avLst/>
          </a:prstGeom>
        </p:spPr>
      </p:pic>
    </p:spTree>
    <p:extLst>
      <p:ext uri="{BB962C8B-B14F-4D97-AF65-F5344CB8AC3E}">
        <p14:creationId xmlns:p14="http://schemas.microsoft.com/office/powerpoint/2010/main" val="28669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224-8D82-4A8C-A3F9-7A552C97091C}"/>
              </a:ext>
            </a:extLst>
          </p:cNvPr>
          <p:cNvSpPr>
            <a:spLocks noGrp="1"/>
          </p:cNvSpPr>
          <p:nvPr>
            <p:ph type="title"/>
          </p:nvPr>
        </p:nvSpPr>
        <p:spPr>
          <a:xfrm>
            <a:off x="838200" y="365125"/>
            <a:ext cx="10515600" cy="915035"/>
          </a:xfrm>
        </p:spPr>
        <p:txBody>
          <a:bodyPr>
            <a:normAutofit/>
          </a:bodyPr>
          <a:lstStyle/>
          <a:p>
            <a:r>
              <a:rPr lang="en-US" sz="2400" b="1" u="sng" dirty="0"/>
              <a:t>Project Objectives:</a:t>
            </a:r>
          </a:p>
        </p:txBody>
      </p:sp>
      <p:sp>
        <p:nvSpPr>
          <p:cNvPr id="3" name="Content Placeholder 2">
            <a:extLst>
              <a:ext uri="{FF2B5EF4-FFF2-40B4-BE49-F238E27FC236}">
                <a16:creationId xmlns:a16="http://schemas.microsoft.com/office/drawing/2014/main" id="{773CCA0C-0050-335D-DB6D-8CA51CCD675F}"/>
              </a:ext>
            </a:extLst>
          </p:cNvPr>
          <p:cNvSpPr>
            <a:spLocks noGrp="1"/>
          </p:cNvSpPr>
          <p:nvPr>
            <p:ph idx="1"/>
          </p:nvPr>
        </p:nvSpPr>
        <p:spPr>
          <a:xfrm>
            <a:off x="838200" y="1153551"/>
            <a:ext cx="10515600" cy="5023412"/>
          </a:xfrm>
        </p:spPr>
        <p:txBody>
          <a:bodyPr>
            <a:normAutofit/>
          </a:bodyPr>
          <a:lstStyle/>
          <a:p>
            <a:pPr marL="342900" indent="-342900">
              <a:buFont typeface="+mj-lt"/>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Data Exploration</a:t>
            </a:r>
            <a:r>
              <a:rPr lang="en-US" sz="2000" dirty="0">
                <a:latin typeface="Calibri" panose="020F0502020204030204" pitchFamily="34" charset="0"/>
                <a:ea typeface="Calibri" panose="020F0502020204030204" pitchFamily="34" charset="0"/>
                <a:cs typeface="Calibri" panose="020F0502020204030204" pitchFamily="34" charset="0"/>
              </a:rPr>
              <a:t>:  Explore the dataset to understand the distribution of agricultural variables across districts and years. </a:t>
            </a:r>
          </a:p>
          <a:p>
            <a:pPr marL="342900" indent="-342900">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Crop-specific Analysis</a:t>
            </a:r>
            <a:r>
              <a:rPr lang="en-US" sz="2000" dirty="0">
                <a:latin typeface="Calibri" panose="020F0502020204030204" pitchFamily="34" charset="0"/>
                <a:ea typeface="Calibri" panose="020F0502020204030204" pitchFamily="34" charset="0"/>
                <a:cs typeface="Calibri" panose="020F0502020204030204" pitchFamily="34" charset="0"/>
              </a:rPr>
              <a:t>:  Analyze the trends in the cultivation of major crops, including rice, wheat, and pulses, focusing on changes in area, production, and yield. </a:t>
            </a:r>
          </a:p>
          <a:p>
            <a:pPr marL="342900" indent="-342900">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Regional Disparities</a:t>
            </a:r>
            <a:r>
              <a:rPr lang="en-US" sz="2000" dirty="0">
                <a:latin typeface="Calibri" panose="020F0502020204030204" pitchFamily="34" charset="0"/>
                <a:ea typeface="Calibri" panose="020F0502020204030204" pitchFamily="34" charset="0"/>
                <a:cs typeface="Calibri" panose="020F0502020204030204" pitchFamily="34" charset="0"/>
              </a:rPr>
              <a:t>:  Identify disparities and variations in agricultural practices and outcomes across different districts and states. </a:t>
            </a:r>
          </a:p>
          <a:p>
            <a:pPr marL="342900" indent="-342900">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Seasonal Patterns</a:t>
            </a:r>
            <a:r>
              <a:rPr lang="en-US" sz="2000" dirty="0">
                <a:latin typeface="Calibri" panose="020F0502020204030204" pitchFamily="34" charset="0"/>
                <a:ea typeface="Calibri" panose="020F0502020204030204" pitchFamily="34" charset="0"/>
                <a:cs typeface="Calibri" panose="020F0502020204030204" pitchFamily="34" charset="0"/>
              </a:rPr>
              <a:t>:  Explore seasonal patterns in crop cultivation, considering kharif and rabi seasons. </a:t>
            </a:r>
          </a:p>
          <a:p>
            <a:pPr marL="342900" indent="-342900">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Impact of External Factors</a:t>
            </a:r>
            <a:r>
              <a:rPr lang="en-US" sz="2000" dirty="0">
                <a:latin typeface="Calibri" panose="020F0502020204030204" pitchFamily="34" charset="0"/>
                <a:ea typeface="Calibri" panose="020F0502020204030204" pitchFamily="34" charset="0"/>
                <a:cs typeface="Calibri" panose="020F0502020204030204" pitchFamily="34" charset="0"/>
              </a:rPr>
              <a:t>:  Investigate the impact of external factors like weather conditions on crop performance. </a:t>
            </a:r>
          </a:p>
          <a:p>
            <a:pPr marL="342900" indent="-3429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Fruits and Vegetables Analysis:  Analyze the cultivation trends of fruits, vegetables, and their overall contribution to agricultural practices. </a:t>
            </a:r>
          </a:p>
          <a:p>
            <a:pPr marL="342900" indent="-342900">
              <a:buAutoNum type="arabicPeriod"/>
            </a:pPr>
            <a:r>
              <a:rPr lang="en-US" sz="2000" u="sng" dirty="0">
                <a:latin typeface="Calibri" panose="020F0502020204030204" pitchFamily="34" charset="0"/>
                <a:ea typeface="Calibri" panose="020F0502020204030204" pitchFamily="34" charset="0"/>
                <a:cs typeface="Calibri" panose="020F0502020204030204" pitchFamily="34" charset="0"/>
              </a:rPr>
              <a:t>Sustainable Farming Insights</a:t>
            </a:r>
            <a:r>
              <a:rPr lang="en-US" sz="2000" dirty="0">
                <a:latin typeface="Calibri" panose="020F0502020204030204" pitchFamily="34" charset="0"/>
                <a:ea typeface="Calibri" panose="020F0502020204030204" pitchFamily="34" charset="0"/>
                <a:cs typeface="Calibri" panose="020F0502020204030204" pitchFamily="34" charset="0"/>
              </a:rPr>
              <a:t>:  Derive insights that can contribute to promoting sustainable farming practices and optimizing resource allocation.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endParaRPr lang="en-US" sz="2000" dirty="0"/>
          </a:p>
        </p:txBody>
      </p:sp>
    </p:spTree>
    <p:extLst>
      <p:ext uri="{BB962C8B-B14F-4D97-AF65-F5344CB8AC3E}">
        <p14:creationId xmlns:p14="http://schemas.microsoft.com/office/powerpoint/2010/main" val="262376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C5F-9FF1-5927-B568-397E04E74D34}"/>
              </a:ext>
            </a:extLst>
          </p:cNvPr>
          <p:cNvSpPr>
            <a:spLocks noGrp="1"/>
          </p:cNvSpPr>
          <p:nvPr>
            <p:ph type="title"/>
          </p:nvPr>
        </p:nvSpPr>
        <p:spPr>
          <a:xfrm>
            <a:off x="838200" y="365125"/>
            <a:ext cx="10515600" cy="1460500"/>
          </a:xfrm>
        </p:spPr>
        <p:txBody>
          <a:bodyPr>
            <a:normAutofit/>
          </a:bodyPr>
          <a:lstStyle/>
          <a:p>
            <a:r>
              <a:rPr lang="en-US" sz="2400" b="1" dirty="0"/>
              <a:t>Dataset Description </a:t>
            </a:r>
            <a:r>
              <a:rPr lang="en-US" sz="2000" b="1" dirty="0">
                <a:latin typeface="+mn-lt"/>
              </a:rPr>
              <a:t>: </a:t>
            </a:r>
            <a:r>
              <a:rPr lang="en-US" sz="2000" b="0" i="0" dirty="0">
                <a:solidFill>
                  <a:srgbClr val="0D0D0D"/>
                </a:solidFill>
                <a:effectLst/>
                <a:latin typeface="+mn-lt"/>
              </a:rPr>
              <a:t>The dataset contains a wide array of agricultural data, covering key variables such as the areas dedicated to crop cultivation, the quantities of crops produced, and the resulting yields. It includes information on a diverse range of crops, including staples like rice and wheat, as well as sorghum, millets, pulses, oilseeds, sugarcane, and more.</a:t>
            </a:r>
            <a:endParaRPr lang="en-US" sz="2000" b="1" dirty="0">
              <a:latin typeface="+mn-lt"/>
            </a:endParaRPr>
          </a:p>
        </p:txBody>
      </p:sp>
      <p:sp>
        <p:nvSpPr>
          <p:cNvPr id="3" name="Content Placeholder 2">
            <a:extLst>
              <a:ext uri="{FF2B5EF4-FFF2-40B4-BE49-F238E27FC236}">
                <a16:creationId xmlns:a16="http://schemas.microsoft.com/office/drawing/2014/main" id="{71FBE18B-BDF4-F4F0-2284-5D8C1798FC64}"/>
              </a:ext>
            </a:extLst>
          </p:cNvPr>
          <p:cNvSpPr>
            <a:spLocks noGrp="1"/>
          </p:cNvSpPr>
          <p:nvPr>
            <p:ph idx="1"/>
          </p:nvPr>
        </p:nvSpPr>
        <p:spPr/>
        <p:txBody>
          <a:bodyPr>
            <a:normAutofit/>
          </a:bodyPr>
          <a:lstStyle/>
          <a:p>
            <a:pPr marL="0" indent="0">
              <a:buNone/>
            </a:pPr>
            <a:r>
              <a:rPr lang="en-US" sz="3600" b="1" u="sng" dirty="0">
                <a:latin typeface="Calibri" panose="020F0502020204030204" pitchFamily="34" charset="0"/>
                <a:ea typeface="Calibri" panose="020F0502020204030204" pitchFamily="34" charset="0"/>
                <a:cs typeface="Calibri" panose="020F0502020204030204" pitchFamily="34" charset="0"/>
              </a:rPr>
              <a:t>Deliverables:  </a:t>
            </a:r>
          </a:p>
          <a:p>
            <a:pPr>
              <a:spcAft>
                <a:spcPts val="100"/>
              </a:spcAft>
            </a:pPr>
            <a:r>
              <a:rPr lang="en-US" sz="2000" i="1" dirty="0">
                <a:latin typeface="Calibri" panose="020F0502020204030204" pitchFamily="34" charset="0"/>
                <a:ea typeface="Calibri" panose="020F0502020204030204" pitchFamily="34" charset="0"/>
                <a:cs typeface="Calibri" panose="020F0502020204030204" pitchFamily="34" charset="0"/>
              </a:rPr>
              <a:t> Interactive Power BI dashboards providing insights into year-wise and district-wise agricultural patterns.</a:t>
            </a:r>
          </a:p>
          <a:p>
            <a:pPr>
              <a:spcAft>
                <a:spcPts val="100"/>
              </a:spcAft>
            </a:pPr>
            <a:r>
              <a:rPr lang="en-US" sz="2000" i="1" dirty="0">
                <a:latin typeface="Calibri" panose="020F0502020204030204" pitchFamily="34" charset="0"/>
                <a:ea typeface="Calibri" panose="020F0502020204030204" pitchFamily="34" charset="0"/>
                <a:cs typeface="Calibri" panose="020F0502020204030204" pitchFamily="34" charset="0"/>
              </a:rPr>
              <a:t>Visualizations depicting trends in major crops and their variations over time. </a:t>
            </a:r>
          </a:p>
          <a:p>
            <a:pPr>
              <a:spcAft>
                <a:spcPts val="100"/>
              </a:spcAft>
            </a:pPr>
            <a:r>
              <a:rPr lang="en-US" sz="2000" i="1" dirty="0">
                <a:latin typeface="Calibri" panose="020F0502020204030204" pitchFamily="34" charset="0"/>
                <a:ea typeface="Calibri" panose="020F0502020204030204" pitchFamily="34" charset="0"/>
                <a:cs typeface="Calibri" panose="020F0502020204030204" pitchFamily="34" charset="0"/>
              </a:rPr>
              <a:t>Reports on regional disparities, seasonal patterns, and the impact of external factors.</a:t>
            </a:r>
          </a:p>
          <a:p>
            <a:pPr>
              <a:spcAft>
                <a:spcPts val="100"/>
              </a:spcAft>
            </a:pPr>
            <a:r>
              <a:rPr lang="en-US" sz="2000" i="1" dirty="0">
                <a:latin typeface="Calibri" panose="020F0502020204030204" pitchFamily="34" charset="0"/>
                <a:ea typeface="Calibri" panose="020F0502020204030204" pitchFamily="34" charset="0"/>
                <a:cs typeface="Calibri" panose="020F0502020204030204" pitchFamily="34" charset="0"/>
              </a:rPr>
              <a:t>Recommendations for policymakers and stakeholders in the agriculture sector. </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This project provides interns with an opportunity to gain hands-on experience in agricultural data analysis and visualization using Power BI, contributing valuable insights to enhance agricultural practices and decision-making in India</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4974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FD14AA-796A-D721-0B49-4DD6BB215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 y="351692"/>
            <a:ext cx="11549575" cy="6400799"/>
          </a:xfrm>
          <a:prstGeom prst="rect">
            <a:avLst/>
          </a:prstGeom>
        </p:spPr>
      </p:pic>
    </p:spTree>
    <p:extLst>
      <p:ext uri="{BB962C8B-B14F-4D97-AF65-F5344CB8AC3E}">
        <p14:creationId xmlns:p14="http://schemas.microsoft.com/office/powerpoint/2010/main" val="383159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8CFE5-AE1C-1832-D227-F33C0CA2AF00}"/>
              </a:ext>
            </a:extLst>
          </p:cNvPr>
          <p:cNvSpPr txBox="1"/>
          <p:nvPr/>
        </p:nvSpPr>
        <p:spPr>
          <a:xfrm>
            <a:off x="393895" y="436098"/>
            <a:ext cx="11268222" cy="5693866"/>
          </a:xfrm>
          <a:prstGeom prst="rect">
            <a:avLst/>
          </a:prstGeom>
          <a:noFill/>
        </p:spPr>
        <p:txBody>
          <a:bodyPr wrap="square">
            <a:spAutoFit/>
          </a:bodyPr>
          <a:lstStyle/>
          <a:p>
            <a:pPr marL="0" indent="0">
              <a:buNone/>
            </a:pPr>
            <a:r>
              <a:rPr lang="en-US" sz="2400" b="1" dirty="0"/>
              <a:t>Description:</a:t>
            </a:r>
          </a:p>
          <a:p>
            <a:pPr marL="0" indent="0">
              <a:buNone/>
            </a:pPr>
            <a:endParaRPr lang="en-US" dirty="0"/>
          </a:p>
          <a:p>
            <a:pPr marL="0" indent="0">
              <a:buNone/>
            </a:pPr>
            <a:r>
              <a:rPr lang="en-US" sz="2000" dirty="0"/>
              <a:t>The above slide gives us an idea of one of the major crops in India, wheat and rice. One could easily get the yield of wheat and rice of a particular region of their choice which involves the state and their respective districts. The card shows us the yield count and the area chart gives us the trend that yield is increasing yearly.</a:t>
            </a:r>
          </a:p>
          <a:p>
            <a:pPr marL="0" indent="0">
              <a:buNone/>
            </a:pPr>
            <a:endParaRPr lang="en-US" sz="2000" b="1" dirty="0"/>
          </a:p>
          <a:p>
            <a:pPr marL="0" indent="0">
              <a:buNone/>
            </a:pPr>
            <a:r>
              <a:rPr lang="en-US" sz="2400" b="1" dirty="0"/>
              <a:t>Features used</a:t>
            </a:r>
            <a:r>
              <a:rPr lang="en-US" b="1"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Advanced slicer</a:t>
            </a:r>
          </a:p>
          <a:p>
            <a:endParaRPr lang="en-US" sz="2000" dirty="0"/>
          </a:p>
          <a:p>
            <a:pPr marL="285750" indent="-285750">
              <a:buFont typeface="Arial" panose="020B0604020202020204" pitchFamily="34" charset="0"/>
              <a:buChar char="•"/>
            </a:pPr>
            <a:r>
              <a:rPr lang="en-US" sz="2000" dirty="0"/>
              <a:t>Clustered Column Chart</a:t>
            </a:r>
          </a:p>
          <a:p>
            <a:endParaRPr lang="en-US" sz="2000" dirty="0"/>
          </a:p>
          <a:p>
            <a:pPr marL="285750" indent="-285750">
              <a:buFont typeface="Arial" panose="020B0604020202020204" pitchFamily="34" charset="0"/>
              <a:buChar char="•"/>
            </a:pPr>
            <a:r>
              <a:rPr lang="en-US" sz="2000" dirty="0"/>
              <a:t>Card</a:t>
            </a:r>
          </a:p>
          <a:p>
            <a:endParaRPr lang="en-US" sz="2000" dirty="0"/>
          </a:p>
          <a:p>
            <a:pPr marL="285750" indent="-285750">
              <a:buFont typeface="Arial" panose="020B0604020202020204" pitchFamily="34" charset="0"/>
              <a:buChar char="•"/>
            </a:pPr>
            <a:r>
              <a:rPr lang="en-US" sz="2000" dirty="0"/>
              <a:t>Measure</a:t>
            </a:r>
          </a:p>
          <a:p>
            <a:endParaRPr lang="en-US" sz="2000" dirty="0"/>
          </a:p>
          <a:p>
            <a:pPr marL="285750" indent="-285750">
              <a:buFont typeface="Arial" panose="020B0604020202020204" pitchFamily="34" charset="0"/>
              <a:buChar char="•"/>
            </a:pPr>
            <a:r>
              <a:rPr lang="en-US" sz="2000" dirty="0"/>
              <a:t>Page navigation(buttons)</a:t>
            </a:r>
          </a:p>
        </p:txBody>
      </p:sp>
    </p:spTree>
    <p:extLst>
      <p:ext uri="{BB962C8B-B14F-4D97-AF65-F5344CB8AC3E}">
        <p14:creationId xmlns:p14="http://schemas.microsoft.com/office/powerpoint/2010/main" val="298321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5A359-412A-A3DE-AAF8-63BC27E4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 y="337625"/>
            <a:ext cx="10058400" cy="6386731"/>
          </a:xfrm>
          <a:prstGeom prst="rect">
            <a:avLst/>
          </a:prstGeom>
        </p:spPr>
      </p:pic>
    </p:spTree>
    <p:extLst>
      <p:ext uri="{BB962C8B-B14F-4D97-AF65-F5344CB8AC3E}">
        <p14:creationId xmlns:p14="http://schemas.microsoft.com/office/powerpoint/2010/main" val="364017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C50F4-0F81-77A5-4C43-E03378E68D7C}"/>
              </a:ext>
            </a:extLst>
          </p:cNvPr>
          <p:cNvSpPr txBox="1"/>
          <p:nvPr/>
        </p:nvSpPr>
        <p:spPr>
          <a:xfrm>
            <a:off x="590843" y="393895"/>
            <a:ext cx="11029071" cy="5509200"/>
          </a:xfrm>
          <a:prstGeom prst="rect">
            <a:avLst/>
          </a:prstGeom>
          <a:noFill/>
        </p:spPr>
        <p:txBody>
          <a:bodyPr wrap="square">
            <a:spAutoFit/>
          </a:bodyPr>
          <a:lstStyle/>
          <a:p>
            <a:pPr marL="0" indent="0">
              <a:buNone/>
            </a:pPr>
            <a:r>
              <a:rPr lang="en-US" sz="2400" b="1" dirty="0"/>
              <a:t>Description:</a:t>
            </a:r>
          </a:p>
          <a:p>
            <a:pPr marL="0" indent="0">
              <a:buNone/>
            </a:pPr>
            <a:r>
              <a:rPr lang="en-US" sz="2000" dirty="0"/>
              <a:t>The above slide gives us an idea of rabi crops which are particularly sown after the monsoon and involves less water. The crops which we included are wheat, barley, chickpea and rabi sorghum. The Clustered column Chart clearly shows that wheat has the highest overall yield whereas rabi sorghum has the lowest overall yield. We can also select the state, district and year according to the need and view the statistics.</a:t>
            </a:r>
          </a:p>
          <a:p>
            <a:pPr marL="0" indent="0">
              <a:buNone/>
            </a:pPr>
            <a:endParaRPr lang="en-US" sz="2400" b="1" dirty="0"/>
          </a:p>
          <a:p>
            <a:pPr marL="0" indent="0">
              <a:buNone/>
            </a:pPr>
            <a:r>
              <a:rPr lang="en-US" sz="2400" b="1" dirty="0"/>
              <a:t>Features used:</a:t>
            </a:r>
          </a:p>
          <a:p>
            <a:pPr marL="342900" indent="-342900">
              <a:buFont typeface="Arial" panose="020B0604020202020204" pitchFamily="34" charset="0"/>
              <a:buChar char="•"/>
            </a:pPr>
            <a:r>
              <a:rPr lang="en-US" sz="2000" dirty="0"/>
              <a:t>Advanced slicer</a:t>
            </a:r>
          </a:p>
          <a:p>
            <a:endParaRPr lang="en-US" sz="2000" dirty="0"/>
          </a:p>
          <a:p>
            <a:pPr marL="342900" indent="-342900">
              <a:buFont typeface="Arial" panose="020B0604020202020204" pitchFamily="34" charset="0"/>
              <a:buChar char="•"/>
            </a:pPr>
            <a:r>
              <a:rPr lang="en-US" sz="2000" dirty="0"/>
              <a:t>Pie Chart</a:t>
            </a:r>
          </a:p>
          <a:p>
            <a:endParaRPr lang="en-US" sz="2000" dirty="0"/>
          </a:p>
          <a:p>
            <a:pPr marL="342900" indent="-342900">
              <a:buFont typeface="Arial" panose="020B0604020202020204" pitchFamily="34" charset="0"/>
              <a:buChar char="•"/>
            </a:pPr>
            <a:r>
              <a:rPr lang="en-US" sz="2000" dirty="0"/>
              <a:t>Card</a:t>
            </a:r>
          </a:p>
          <a:p>
            <a:endParaRPr lang="en-US" sz="2000" dirty="0"/>
          </a:p>
          <a:p>
            <a:pPr marL="342900" indent="-342900">
              <a:buFont typeface="Arial" panose="020B0604020202020204" pitchFamily="34" charset="0"/>
              <a:buChar char="•"/>
            </a:pPr>
            <a:r>
              <a:rPr lang="en-US" sz="2000" dirty="0"/>
              <a:t>Measure</a:t>
            </a:r>
          </a:p>
          <a:p>
            <a:endParaRPr lang="en-US" sz="2000" dirty="0"/>
          </a:p>
          <a:p>
            <a:pPr marL="342900" indent="-342900">
              <a:buFont typeface="Arial" panose="020B0604020202020204" pitchFamily="34" charset="0"/>
              <a:buChar char="•"/>
            </a:pPr>
            <a:r>
              <a:rPr lang="en-US" sz="2000" dirty="0"/>
              <a:t>Page navigation(buttons)</a:t>
            </a:r>
          </a:p>
        </p:txBody>
      </p:sp>
    </p:spTree>
    <p:extLst>
      <p:ext uri="{BB962C8B-B14F-4D97-AF65-F5344CB8AC3E}">
        <p14:creationId xmlns:p14="http://schemas.microsoft.com/office/powerpoint/2010/main" val="380425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42FB4-3DC5-F4FD-7510-25A9A071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87" y="534572"/>
            <a:ext cx="11310425" cy="6035040"/>
          </a:xfrm>
          <a:prstGeom prst="rect">
            <a:avLst/>
          </a:prstGeom>
        </p:spPr>
      </p:pic>
    </p:spTree>
    <p:extLst>
      <p:ext uri="{BB962C8B-B14F-4D97-AF65-F5344CB8AC3E}">
        <p14:creationId xmlns:p14="http://schemas.microsoft.com/office/powerpoint/2010/main" val="1378495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1055</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Schoolbook</vt:lpstr>
      <vt:lpstr>Söhne</vt:lpstr>
      <vt:lpstr>Office Theme</vt:lpstr>
      <vt:lpstr>PowerPoint Presentation</vt:lpstr>
      <vt:lpstr>Project 2: Indian Agriculture Analysis</vt:lpstr>
      <vt:lpstr>Project Objectives:</vt:lpstr>
      <vt:lpstr>Dataset Description : The dataset contains a wide array of agricultural data, covering key variables such as the areas dedicated to crop cultivation, the quantities of crops produced, and the resulting yields. It includes information on a diverse range of crops, including staples like rice and wheat, as well as sorghum, millets, pulses, oilseeds, sugarcane, and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cp:revision>
  <dcterms:created xsi:type="dcterms:W3CDTF">2024-03-29T12:09:31Z</dcterms:created>
  <dcterms:modified xsi:type="dcterms:W3CDTF">2024-03-29T12:27:06Z</dcterms:modified>
</cp:coreProperties>
</file>