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4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E8"/>
    <a:srgbClr val="E3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6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13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9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4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gonauts.csail.mit.edu/challenge.html" TargetMode="External"/><Relationship Id="rId2" Type="http://schemas.openxmlformats.org/officeDocument/2006/relationships/hyperlink" Target="https://tianyusong.com/projects/pytorch-implementation%E2%80%8B-siamese-net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onauts.csail.mit.edu/rs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965AE-FAD1-457D-AE1F-B6ECBCE30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917124"/>
            <a:ext cx="6619244" cy="1767224"/>
          </a:xfrm>
        </p:spPr>
        <p:txBody>
          <a:bodyPr/>
          <a:lstStyle/>
          <a:p>
            <a:r>
              <a:rPr lang="en-US" sz="3300" dirty="0"/>
              <a:t>Az </a:t>
            </a:r>
            <a:r>
              <a:rPr lang="hu-HU" sz="3300" noProof="1"/>
              <a:t>agyi</a:t>
            </a:r>
            <a:r>
              <a:rPr lang="en-US" sz="3300" dirty="0"/>
              <a:t> </a:t>
            </a:r>
            <a:r>
              <a:rPr lang="hu-HU" sz="3300" dirty="0"/>
              <a:t>tevékenység</a:t>
            </a:r>
            <a:r>
              <a:rPr lang="en-US" sz="3300" dirty="0"/>
              <a:t> </a:t>
            </a:r>
            <a:r>
              <a:rPr lang="hu-HU" sz="3300" dirty="0"/>
              <a:t>előrejelzése vizuális ingerekre mély tanulás segítségével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6A64BF-3B19-4F10-83E5-E5453179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65452"/>
            <a:ext cx="6805952" cy="1952126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Hallgató</a:t>
            </a:r>
            <a:r>
              <a:rPr lang="en-US" sz="1800" dirty="0"/>
              <a:t>: Nagy Miklós </a:t>
            </a:r>
            <a:r>
              <a:rPr lang="en-US" sz="1800" dirty="0" err="1"/>
              <a:t>zoltán</a:t>
            </a:r>
            <a:endParaRPr lang="en-US" sz="1800" dirty="0"/>
          </a:p>
          <a:p>
            <a:r>
              <a:rPr lang="en-US" sz="1800" dirty="0" err="1"/>
              <a:t>Konzulens</a:t>
            </a:r>
            <a:r>
              <a:rPr lang="en-US" sz="1800" dirty="0"/>
              <a:t>: dr. </a:t>
            </a:r>
            <a:r>
              <a:rPr lang="en-US" sz="1800" dirty="0" err="1"/>
              <a:t>kertész</a:t>
            </a:r>
            <a:r>
              <a:rPr lang="en-US" sz="1800" dirty="0"/>
              <a:t> </a:t>
            </a:r>
            <a:r>
              <a:rPr lang="en-US" sz="1800" dirty="0" err="1"/>
              <a:t>gábor</a:t>
            </a:r>
            <a:endParaRPr lang="en-US" sz="1800" dirty="0"/>
          </a:p>
          <a:p>
            <a:r>
              <a:rPr lang="en-US" sz="1800" dirty="0"/>
              <a:t>ÓBUDAI EGYETEM – NEUMANN JÁNOS </a:t>
            </a:r>
            <a:r>
              <a:rPr lang="en-US" sz="1800" dirty="0" err="1"/>
              <a:t>Informatikai</a:t>
            </a:r>
            <a:r>
              <a:rPr lang="en-US" sz="1800" dirty="0"/>
              <a:t> Kar</a:t>
            </a:r>
          </a:p>
          <a:p>
            <a:r>
              <a:rPr lang="en-US" sz="1800" dirty="0"/>
              <a:t>MÉRNÖKINFOTMATIKA SZAK</a:t>
            </a:r>
          </a:p>
          <a:p>
            <a:r>
              <a:rPr lang="en-US" sz="1800" dirty="0" err="1"/>
              <a:t>Szoftverrendszerek</a:t>
            </a:r>
            <a:r>
              <a:rPr lang="en-US" sz="1800" dirty="0"/>
              <a:t> </a:t>
            </a:r>
            <a:r>
              <a:rPr lang="en-US" sz="1800" dirty="0" err="1"/>
              <a:t>Fejlesztése</a:t>
            </a:r>
            <a:r>
              <a:rPr lang="en-US" sz="1800" dirty="0"/>
              <a:t> </a:t>
            </a:r>
            <a:r>
              <a:rPr lang="en-US" sz="1800" dirty="0" err="1"/>
              <a:t>Specializáció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0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BC5675-2B06-4D7D-9F9E-45AFA062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Elért Eredmények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17A4F413-55EF-4CF8-A7D4-239177A78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53175"/>
              </p:ext>
            </p:extLst>
          </p:nvPr>
        </p:nvGraphicFramePr>
        <p:xfrm>
          <a:off x="0" y="1762067"/>
          <a:ext cx="9143997" cy="5095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644">
                  <a:extLst>
                    <a:ext uri="{9D8B030D-6E8A-4147-A177-3AD203B41FA5}">
                      <a16:colId xmlns:a16="http://schemas.microsoft.com/office/drawing/2014/main" val="1277621537"/>
                    </a:ext>
                  </a:extLst>
                </a:gridCol>
                <a:gridCol w="1420061">
                  <a:extLst>
                    <a:ext uri="{9D8B030D-6E8A-4147-A177-3AD203B41FA5}">
                      <a16:colId xmlns:a16="http://schemas.microsoft.com/office/drawing/2014/main" val="3858591771"/>
                    </a:ext>
                  </a:extLst>
                </a:gridCol>
                <a:gridCol w="148680">
                  <a:extLst>
                    <a:ext uri="{9D8B030D-6E8A-4147-A177-3AD203B41FA5}">
                      <a16:colId xmlns:a16="http://schemas.microsoft.com/office/drawing/2014/main" val="2759011253"/>
                    </a:ext>
                  </a:extLst>
                </a:gridCol>
                <a:gridCol w="1661021">
                  <a:extLst>
                    <a:ext uri="{9D8B030D-6E8A-4147-A177-3AD203B41FA5}">
                      <a16:colId xmlns:a16="http://schemas.microsoft.com/office/drawing/2014/main" val="1522536443"/>
                    </a:ext>
                  </a:extLst>
                </a:gridCol>
                <a:gridCol w="1489175">
                  <a:extLst>
                    <a:ext uri="{9D8B030D-6E8A-4147-A177-3AD203B41FA5}">
                      <a16:colId xmlns:a16="http://schemas.microsoft.com/office/drawing/2014/main" val="233559626"/>
                    </a:ext>
                  </a:extLst>
                </a:gridCol>
                <a:gridCol w="1715416">
                  <a:extLst>
                    <a:ext uri="{9D8B030D-6E8A-4147-A177-3AD203B41FA5}">
                      <a16:colId xmlns:a16="http://schemas.microsoft.com/office/drawing/2014/main" val="273092092"/>
                    </a:ext>
                  </a:extLst>
                </a:gridCol>
              </a:tblGrid>
              <a:tr h="9999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Hálózat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Optimalizáló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tanító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validációs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99403"/>
                  </a:ext>
                </a:extLst>
              </a:tr>
              <a:tr h="4289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Közvetett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Euklidesz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33241"/>
                  </a:ext>
                </a:extLst>
              </a:tr>
              <a:tr h="916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Abszolút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vektorkülönbség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412694"/>
                  </a:ext>
                </a:extLst>
              </a:tr>
              <a:tr h="468497">
                <a:tc grid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4551996"/>
                  </a:ext>
                </a:extLst>
              </a:tr>
              <a:tr h="4684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Átlag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Valós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12573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Hálózat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28289"/>
                  </a:ext>
                </a:extLst>
              </a:tr>
              <a:tr h="4289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Közvetett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Euklidesz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06720"/>
                  </a:ext>
                </a:extLst>
              </a:tr>
              <a:tr h="916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Abszolút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vektorkülönbség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57BC6-C9C0-4EB5-A29F-69F8C6A3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FDB689-D450-4050-BF93-16A855C4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Sziámi</a:t>
            </a:r>
            <a:r>
              <a:rPr lang="en-GB" dirty="0"/>
              <a:t> </a:t>
            </a:r>
            <a:r>
              <a:rPr lang="en-GB" dirty="0" err="1"/>
              <a:t>hálózat</a:t>
            </a:r>
            <a:r>
              <a:rPr lang="en-GB" dirty="0"/>
              <a:t> </a:t>
            </a:r>
            <a:r>
              <a:rPr lang="en-GB" dirty="0" err="1"/>
              <a:t>kép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>
                <a:hlinkClick r:id="rId2"/>
              </a:rPr>
              <a:t>https://tianyusong.com/projects/pytorch-implementation%E2%80%8B-siamese-network/</a:t>
            </a:r>
            <a:endParaRPr lang="en-GB" dirty="0"/>
          </a:p>
          <a:p>
            <a:r>
              <a:rPr lang="en-GB" dirty="0"/>
              <a:t>Algonauts Challenge:</a:t>
            </a:r>
            <a:br>
              <a:rPr lang="en-GB" dirty="0"/>
            </a:br>
            <a:r>
              <a:rPr lang="en-GB" dirty="0">
                <a:hlinkClick r:id="rId3"/>
              </a:rPr>
              <a:t>http://algonauts.csail.mit.edu/challenge.html</a:t>
            </a:r>
            <a:endParaRPr lang="en-GB" dirty="0"/>
          </a:p>
          <a:p>
            <a:r>
              <a:rPr lang="en-GB" dirty="0" err="1"/>
              <a:t>Reprezentatív</a:t>
            </a:r>
            <a:r>
              <a:rPr lang="en-GB" dirty="0"/>
              <a:t> </a:t>
            </a:r>
            <a:r>
              <a:rPr lang="en-GB" dirty="0" err="1"/>
              <a:t>Különbségi</a:t>
            </a:r>
            <a:r>
              <a:rPr lang="en-GB" dirty="0"/>
              <a:t> </a:t>
            </a:r>
            <a:r>
              <a:rPr lang="en-GB" dirty="0" err="1"/>
              <a:t>Mátrix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4"/>
              </a:rPr>
              <a:t>http://algonauts.csail.mit.edu/rsa.html</a:t>
            </a:r>
            <a:endParaRPr lang="en-GB" dirty="0"/>
          </a:p>
          <a:p>
            <a:endParaRPr lang="en-GB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1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4CDFE-0624-4605-9A4C-11AFB4BC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549126"/>
            <a:ext cx="7053542" cy="641974"/>
          </a:xfrm>
        </p:spPr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EDCF31-AD0F-4D80-9DE9-AE963566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36" y="2497541"/>
            <a:ext cx="6711654" cy="4195481"/>
          </a:xfrm>
        </p:spPr>
        <p:txBody>
          <a:bodyPr>
            <a:normAutofit/>
          </a:bodyPr>
          <a:lstStyle/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/>
              <a:t>Algonauts Challenge: Understanding the Human Visual Brain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/>
              <a:t>A </a:t>
            </a:r>
            <a:r>
              <a:rPr lang="en-US" dirty="0" err="1"/>
              <a:t>tanítóminta</a:t>
            </a:r>
            <a:endParaRPr lang="en-US" dirty="0"/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 err="1"/>
              <a:t>Megvalósítás</a:t>
            </a:r>
            <a:endParaRPr lang="en-US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Klasszifikáció</a:t>
            </a:r>
            <a:endParaRPr lang="en-US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Transfer Learning</a:t>
            </a:r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 err="1"/>
              <a:t>Sziámi</a:t>
            </a:r>
            <a:r>
              <a:rPr lang="en-US" sz="2000" dirty="0"/>
              <a:t> </a:t>
            </a:r>
            <a:r>
              <a:rPr lang="en-US" sz="2000" dirty="0" err="1"/>
              <a:t>Hálózat</a:t>
            </a:r>
            <a:endParaRPr lang="en-US" sz="2000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 err="1"/>
              <a:t>Teljes</a:t>
            </a:r>
            <a:r>
              <a:rPr lang="en-US" sz="2000" dirty="0"/>
              <a:t> </a:t>
            </a:r>
            <a:r>
              <a:rPr lang="en-US" sz="2000" dirty="0" err="1"/>
              <a:t>Hálózati</a:t>
            </a:r>
            <a:r>
              <a:rPr lang="en-US" sz="2000" dirty="0"/>
              <a:t> Modell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sz="2200" dirty="0" err="1"/>
              <a:t>Elért</a:t>
            </a:r>
            <a:r>
              <a:rPr lang="en-US" sz="2200" dirty="0"/>
              <a:t> </a:t>
            </a:r>
            <a:r>
              <a:rPr lang="en-US" sz="2200" dirty="0" err="1"/>
              <a:t>Eredmények</a:t>
            </a:r>
            <a:endParaRPr lang="en-US" sz="2200" dirty="0"/>
          </a:p>
          <a:p>
            <a:pPr>
              <a:lnSpc>
                <a:spcPts val="1875"/>
              </a:lnSpc>
              <a:spcBef>
                <a:spcPts val="9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0BB0D-84BE-4E34-85BB-4E41D019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99" y="3872170"/>
            <a:ext cx="6862013" cy="1012892"/>
          </a:xfrm>
        </p:spPr>
        <p:txBody>
          <a:bodyPr vert="horz" lIns="68580" tIns="34290" rIns="68580" bIns="3429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50" dirty="0"/>
              <a:t>Algonauts Challenge:</a:t>
            </a:r>
            <a:br>
              <a:rPr lang="en-US" sz="1950" dirty="0"/>
            </a:br>
            <a:r>
              <a:rPr lang="en-US" sz="1950" dirty="0"/>
              <a:t>Understanding the Human Visual Brain</a:t>
            </a:r>
            <a:br>
              <a:rPr lang="en-US" sz="1950" dirty="0"/>
            </a:br>
            <a:endParaRPr lang="en-US" sz="195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37F3DBC-E843-44C7-BF19-65B0F297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88" y="857250"/>
            <a:ext cx="6598181" cy="282890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98E651F-056E-4E26-8FD3-070B12E581A5}"/>
              </a:ext>
            </a:extLst>
          </p:cNvPr>
          <p:cNvSpPr txBox="1"/>
          <p:nvPr/>
        </p:nvSpPr>
        <p:spPr>
          <a:xfrm>
            <a:off x="720393" y="4600876"/>
            <a:ext cx="84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GB" sz="1350" dirty="0"/>
              <a:t>MIT – Algonauts Project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350" dirty="0" err="1"/>
              <a:t>Cél</a:t>
            </a:r>
            <a:r>
              <a:rPr lang="en-GB" sz="1350" dirty="0"/>
              <a:t> </a:t>
            </a:r>
            <a:r>
              <a:rPr lang="en-GB" sz="1350" dirty="0" err="1"/>
              <a:t>az</a:t>
            </a:r>
            <a:r>
              <a:rPr lang="en-GB" sz="1350" dirty="0"/>
              <a:t> </a:t>
            </a:r>
            <a:r>
              <a:rPr lang="en-GB" sz="1350" dirty="0" err="1"/>
              <a:t>emberi</a:t>
            </a:r>
            <a:r>
              <a:rPr lang="en-GB" sz="1350" dirty="0"/>
              <a:t> </a:t>
            </a:r>
            <a:r>
              <a:rPr lang="en-GB" sz="1350" dirty="0" err="1"/>
              <a:t>agy</a:t>
            </a:r>
            <a:r>
              <a:rPr lang="en-GB" sz="1350" dirty="0"/>
              <a:t> </a:t>
            </a:r>
            <a:r>
              <a:rPr lang="en-GB" sz="1350" dirty="0" err="1"/>
              <a:t>működésének</a:t>
            </a:r>
            <a:r>
              <a:rPr lang="en-GB" sz="1350" dirty="0"/>
              <a:t> </a:t>
            </a:r>
            <a:r>
              <a:rPr lang="en-GB" sz="1350" dirty="0" err="1"/>
              <a:t>megértése</a:t>
            </a:r>
            <a:endParaRPr lang="en-GB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350" dirty="0" err="1"/>
              <a:t>Biológusok</a:t>
            </a:r>
            <a:r>
              <a:rPr lang="en-GB" sz="1350" dirty="0"/>
              <a:t> </a:t>
            </a:r>
            <a:r>
              <a:rPr lang="en-GB" sz="1350" dirty="0" err="1"/>
              <a:t>és</a:t>
            </a:r>
            <a:r>
              <a:rPr lang="en-GB" sz="1350" dirty="0"/>
              <a:t> a </a:t>
            </a:r>
            <a:r>
              <a:rPr lang="en-GB" sz="1350" dirty="0" err="1"/>
              <a:t>mesterséges</a:t>
            </a:r>
            <a:r>
              <a:rPr lang="en-GB" sz="1350" dirty="0"/>
              <a:t> </a:t>
            </a:r>
            <a:r>
              <a:rPr lang="en-GB" sz="1350" dirty="0" err="1"/>
              <a:t>inteligencia</a:t>
            </a:r>
            <a:r>
              <a:rPr lang="en-GB" sz="1350" dirty="0"/>
              <a:t> </a:t>
            </a:r>
            <a:r>
              <a:rPr lang="en-GB" sz="1350" dirty="0" err="1"/>
              <a:t>kutatóinak</a:t>
            </a:r>
            <a:r>
              <a:rPr lang="en-GB" sz="1350" dirty="0"/>
              <a:t> </a:t>
            </a:r>
            <a:r>
              <a:rPr lang="en-GB" sz="1350" dirty="0" err="1"/>
              <a:t>összehozása</a:t>
            </a:r>
            <a:endParaRPr lang="en-GB" sz="135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GB" sz="1350" dirty="0" err="1"/>
              <a:t>Biológiai</a:t>
            </a:r>
            <a:r>
              <a:rPr lang="en-GB" sz="1350" dirty="0"/>
              <a:t> </a:t>
            </a:r>
            <a:r>
              <a:rPr lang="en-GB" sz="1350" dirty="0" err="1"/>
              <a:t>háttér</a:t>
            </a:r>
            <a:r>
              <a:rPr lang="en-GB" sz="1350" dirty="0"/>
              <a:t> – </a:t>
            </a:r>
            <a:r>
              <a:rPr lang="en-GB" sz="1350" dirty="0" err="1"/>
              <a:t>Funkcionális</a:t>
            </a:r>
            <a:r>
              <a:rPr lang="en-GB" sz="1350" dirty="0"/>
              <a:t> </a:t>
            </a:r>
            <a:r>
              <a:rPr lang="en-GB" sz="1350" dirty="0" err="1"/>
              <a:t>Mágneses</a:t>
            </a:r>
            <a:r>
              <a:rPr lang="en-GB" sz="1350" dirty="0"/>
              <a:t> </a:t>
            </a:r>
            <a:r>
              <a:rPr lang="en-GB" sz="1350" dirty="0" err="1"/>
              <a:t>Rezonanciavizsgálat</a:t>
            </a:r>
            <a:r>
              <a:rPr lang="en-GB" sz="1350" dirty="0"/>
              <a:t> (fMRI)</a:t>
            </a:r>
          </a:p>
        </p:txBody>
      </p:sp>
    </p:spTree>
    <p:extLst>
      <p:ext uri="{BB962C8B-B14F-4D97-AF65-F5344CB8AC3E}">
        <p14:creationId xmlns:p14="http://schemas.microsoft.com/office/powerpoint/2010/main" val="9230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56097EB-DD75-4F6F-BADD-66395BF3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2" y="2605004"/>
            <a:ext cx="8414015" cy="3575957"/>
          </a:xfrm>
          <a:prstGeom prst="rect">
            <a:avLst/>
          </a:prstGeom>
          <a:effectLst/>
        </p:spPr>
      </p:pic>
      <p:sp>
        <p:nvSpPr>
          <p:cNvPr id="20" name="Tartalom helye 2">
            <a:extLst>
              <a:ext uri="{FF2B5EF4-FFF2-40B4-BE49-F238E27FC236}">
                <a16:creationId xmlns:a16="http://schemas.microsoft.com/office/drawing/2014/main" id="{C43AA228-DD5A-4F77-A672-E734FADCADDB}"/>
              </a:ext>
            </a:extLst>
          </p:cNvPr>
          <p:cNvSpPr txBox="1">
            <a:spLocks/>
          </p:cNvSpPr>
          <p:nvPr/>
        </p:nvSpPr>
        <p:spPr>
          <a:xfrm>
            <a:off x="293067" y="1571370"/>
            <a:ext cx="5626006" cy="8012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2250"/>
              </a:lnSpc>
              <a:spcBef>
                <a:spcPts val="900"/>
              </a:spcBef>
            </a:pPr>
            <a:r>
              <a:rPr lang="en-US" sz="2100" dirty="0"/>
              <a:t>Representative Similarity Analysis</a:t>
            </a:r>
          </a:p>
          <a:p>
            <a:pPr>
              <a:lnSpc>
                <a:spcPts val="2250"/>
              </a:lnSpc>
              <a:spcBef>
                <a:spcPts val="900"/>
              </a:spcBef>
            </a:pPr>
            <a:r>
              <a:rPr lang="en-US" sz="2100" dirty="0"/>
              <a:t>Representative Dissimilarity Matrix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1" name="Tartalom helye 2">
            <a:extLst>
              <a:ext uri="{FF2B5EF4-FFF2-40B4-BE49-F238E27FC236}">
                <a16:creationId xmlns:a16="http://schemas.microsoft.com/office/drawing/2014/main" id="{EC0E0BC7-5C2E-4EC9-B8C8-62249CA30502}"/>
              </a:ext>
            </a:extLst>
          </p:cNvPr>
          <p:cNvSpPr txBox="1">
            <a:spLocks/>
          </p:cNvSpPr>
          <p:nvPr/>
        </p:nvSpPr>
        <p:spPr>
          <a:xfrm>
            <a:off x="293067" y="986692"/>
            <a:ext cx="2357853" cy="7050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700" dirty="0" err="1"/>
              <a:t>Tanítóminta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644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65BC0B-B397-4EFC-9B08-316E29E3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9" y="1324929"/>
            <a:ext cx="7695743" cy="264291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6600" dirty="0" err="1"/>
              <a:t>Megvalósítás</a:t>
            </a:r>
            <a:endParaRPr lang="en-US" sz="66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F4561C-2F9C-4FC4-A986-5B25A013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28" y="4221164"/>
            <a:ext cx="7695743" cy="1311907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Klasszifikáció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Transfer Learning</a:t>
            </a:r>
          </a:p>
          <a:p>
            <a:pPr algn="ctr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Sziámi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hálózat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7DA6EF-8753-430F-BFEA-5FCF6BCB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36" y="2011348"/>
            <a:ext cx="2506847" cy="101516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2850" dirty="0" err="1"/>
              <a:t>Klasszifikáció</a:t>
            </a:r>
            <a:r>
              <a:rPr lang="en-US" sz="2850" dirty="0"/>
              <a:t> </a:t>
            </a:r>
            <a:r>
              <a:rPr lang="en-US" sz="2850" dirty="0" err="1"/>
              <a:t>és</a:t>
            </a:r>
            <a:r>
              <a:rPr lang="en-US" sz="2850" dirty="0"/>
              <a:t> RDM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2AAF25-9C68-4D74-AD39-514F6AF32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037"/>
          <a:stretch/>
        </p:blipFill>
        <p:spPr>
          <a:xfrm>
            <a:off x="455886" y="1314451"/>
            <a:ext cx="5209716" cy="4229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851722B-EDC2-4968-9FF1-77FB0A401A20}"/>
              </a:ext>
            </a:extLst>
          </p:cNvPr>
          <p:cNvSpPr txBox="1"/>
          <p:nvPr/>
        </p:nvSpPr>
        <p:spPr>
          <a:xfrm>
            <a:off x="5665603" y="3171825"/>
            <a:ext cx="3478398" cy="19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Az </a:t>
            </a:r>
            <a:r>
              <a:rPr lang="en-US" sz="1500" dirty="0" err="1"/>
              <a:t>emberi</a:t>
            </a:r>
            <a:r>
              <a:rPr lang="en-US" sz="1500" dirty="0"/>
              <a:t> </a:t>
            </a:r>
            <a:r>
              <a:rPr lang="en-US" sz="1500" dirty="0" err="1"/>
              <a:t>agy</a:t>
            </a:r>
            <a:r>
              <a:rPr lang="en-US" sz="1500" dirty="0"/>
              <a:t> is </a:t>
            </a:r>
            <a:r>
              <a:rPr lang="en-US" sz="1500" dirty="0" err="1"/>
              <a:t>klasszifikál</a:t>
            </a:r>
            <a:endParaRPr lang="en-US" sz="1500" dirty="0"/>
          </a:p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 err="1"/>
              <a:t>Osztályok</a:t>
            </a:r>
            <a:r>
              <a:rPr lang="en-US" sz="1500" dirty="0"/>
              <a:t> </a:t>
            </a:r>
            <a:r>
              <a:rPr lang="en-US" sz="1500" dirty="0" err="1"/>
              <a:t>közötti</a:t>
            </a:r>
            <a:r>
              <a:rPr lang="en-US" sz="1500" dirty="0"/>
              <a:t> RDM </a:t>
            </a:r>
            <a:r>
              <a:rPr lang="en-US" sz="1500" dirty="0" err="1"/>
              <a:t>illetve</a:t>
            </a:r>
            <a:r>
              <a:rPr lang="en-US" sz="1500" dirty="0"/>
              <a:t> </a:t>
            </a:r>
            <a:r>
              <a:rPr lang="en-US" sz="1500" dirty="0" err="1"/>
              <a:t>Átlagolt</a:t>
            </a:r>
            <a:r>
              <a:rPr lang="en-US" sz="1500" dirty="0"/>
              <a:t> RDM</a:t>
            </a:r>
          </a:p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 err="1"/>
              <a:t>Ezek</a:t>
            </a:r>
            <a:r>
              <a:rPr lang="en-US" sz="1500" dirty="0"/>
              <a:t> </a:t>
            </a:r>
            <a:r>
              <a:rPr lang="en-US" sz="1500" dirty="0" err="1"/>
              <a:t>alapján</a:t>
            </a:r>
            <a:r>
              <a:rPr lang="en-US" sz="1500" dirty="0"/>
              <a:t>: </a:t>
            </a:r>
            <a:r>
              <a:rPr lang="en-US" sz="1500" dirty="0" err="1"/>
              <a:t>Utólagos</a:t>
            </a:r>
            <a:r>
              <a:rPr lang="en-US" sz="1500" dirty="0"/>
              <a:t> </a:t>
            </a:r>
            <a:r>
              <a:rPr lang="en-US" sz="1500" dirty="0" err="1"/>
              <a:t>finomhangolás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897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BF927-A7B6-40A0-B7B9-DB2B31C8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2" y="109056"/>
            <a:ext cx="2337518" cy="357023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Transfer Learning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AE4ECE-E4A8-4849-A586-AFA93F91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1434517"/>
            <a:ext cx="6152781" cy="23118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Képfelismeréshez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architektúrúrák</a:t>
            </a:r>
            <a:r>
              <a:rPr lang="en-US" dirty="0"/>
              <a:t> </a:t>
            </a:r>
            <a:r>
              <a:rPr lang="en-US" dirty="0" err="1"/>
              <a:t>beillesztése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VGG16, Resnet, </a:t>
            </a:r>
            <a:r>
              <a:rPr lang="en-US" dirty="0" err="1"/>
              <a:t>Alexnet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betanított</a:t>
            </a:r>
            <a:r>
              <a:rPr lang="en-US" dirty="0"/>
              <a:t> </a:t>
            </a:r>
            <a:r>
              <a:rPr lang="en-US" dirty="0" err="1"/>
              <a:t>súlyok</a:t>
            </a:r>
            <a:r>
              <a:rPr lang="en-US" dirty="0"/>
              <a:t> </a:t>
            </a:r>
            <a:r>
              <a:rPr lang="en-US" dirty="0" err="1"/>
              <a:t>felhasználása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tanított</a:t>
            </a:r>
            <a:r>
              <a:rPr lang="en-US" dirty="0"/>
              <a:t> </a:t>
            </a:r>
            <a:r>
              <a:rPr lang="en-US" dirty="0" err="1"/>
              <a:t>osztályokba</a:t>
            </a:r>
            <a:r>
              <a:rPr lang="en-US" dirty="0"/>
              <a:t> </a:t>
            </a:r>
            <a:r>
              <a:rPr lang="en-US" dirty="0" err="1"/>
              <a:t>sorolásával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osztályokba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besorolás</a:t>
            </a:r>
            <a:r>
              <a:rPr lang="en-US" dirty="0"/>
              <a:t> </a:t>
            </a:r>
            <a:r>
              <a:rPr lang="en-US" dirty="0" err="1"/>
              <a:t>megtanítására</a:t>
            </a:r>
            <a:endParaRPr lang="en-US" dirty="0"/>
          </a:p>
          <a:p>
            <a:pPr>
              <a:lnSpc>
                <a:spcPct val="90000"/>
              </a:lnSpc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B2DAE8-AFAD-4525-AB0A-0ED5D5ED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72" y="3746408"/>
            <a:ext cx="6496309" cy="23118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151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56DF6-0809-4633-896F-8F8B4072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549" y="1342013"/>
            <a:ext cx="2514281" cy="154518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 err="1"/>
              <a:t>Sziámi</a:t>
            </a:r>
            <a:r>
              <a:rPr lang="en-US" sz="4050" dirty="0"/>
              <a:t> </a:t>
            </a:r>
            <a:r>
              <a:rPr lang="en-US" sz="4050" dirty="0" err="1"/>
              <a:t>hálózat</a:t>
            </a:r>
            <a:endParaRPr lang="en-US" sz="405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0D0545-FE34-43D4-BE59-EE3C47F5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2548" y="2892279"/>
            <a:ext cx="2514281" cy="215704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Teljesen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megegyező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hálózatok</a:t>
            </a:r>
            <a:endParaRPr lang="en-US" sz="1650" dirty="0">
              <a:solidFill>
                <a:schemeClr val="tx1"/>
              </a:solidFill>
            </a:endParaRPr>
          </a:p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Súlyok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megosztása</a:t>
            </a:r>
            <a:r>
              <a:rPr lang="en-US" sz="1650" dirty="0">
                <a:solidFill>
                  <a:schemeClr val="tx1"/>
                </a:solidFill>
              </a:rPr>
              <a:t>, </a:t>
            </a:r>
            <a:r>
              <a:rPr lang="en-US" sz="1650" dirty="0" err="1">
                <a:solidFill>
                  <a:schemeClr val="tx1"/>
                </a:solidFill>
              </a:rPr>
              <a:t>Közös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tanulás</a:t>
            </a:r>
            <a:endParaRPr lang="en-US" sz="1650" dirty="0">
              <a:solidFill>
                <a:schemeClr val="tx1"/>
              </a:solidFill>
            </a:endParaRPr>
          </a:p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Bemenetek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párbarendezése</a:t>
            </a:r>
            <a:endParaRPr lang="en-US" sz="16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275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275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2A6492-9588-44BF-B89A-A3D8B789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0" y="1577020"/>
            <a:ext cx="4702997" cy="37036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20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F9C51AD1-21A2-4095-99F4-A583EA2B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1" y="1927939"/>
            <a:ext cx="8363178" cy="3757904"/>
          </a:xfrm>
          <a:prstGeom prst="rect">
            <a:avLst/>
          </a:prstGeom>
        </p:spPr>
      </p:pic>
      <p:sp>
        <p:nvSpPr>
          <p:cNvPr id="13" name="Cím 1">
            <a:extLst>
              <a:ext uri="{FF2B5EF4-FFF2-40B4-BE49-F238E27FC236}">
                <a16:creationId xmlns:a16="http://schemas.microsoft.com/office/drawing/2014/main" id="{18D60412-7A9F-4EC5-B9BC-36E5D5B2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39" y="857250"/>
            <a:ext cx="6271921" cy="982627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500" dirty="0" err="1"/>
              <a:t>Teljes</a:t>
            </a:r>
            <a:r>
              <a:rPr lang="en-US" sz="4500" dirty="0"/>
              <a:t> </a:t>
            </a:r>
            <a:r>
              <a:rPr lang="en-US" sz="4500" dirty="0" err="1"/>
              <a:t>Hálózati</a:t>
            </a:r>
            <a:r>
              <a:rPr lang="en-US" sz="45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421018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212</Words>
  <Application>Microsoft Office PowerPoint</Application>
  <PresentationFormat>Diavetítés a képernyőre (4:3 oldalarány)</PresentationFormat>
  <Paragraphs>79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Az agyi tevékenység előrejelzése vizuális ingerekre mély tanulás segítségével</vt:lpstr>
      <vt:lpstr>Tartalom</vt:lpstr>
      <vt:lpstr>Algonauts Challenge: Understanding the Human Visual Brain </vt:lpstr>
      <vt:lpstr>PowerPoint-bemutató</vt:lpstr>
      <vt:lpstr>Megvalósítás</vt:lpstr>
      <vt:lpstr>Klasszifikáció és RDM</vt:lpstr>
      <vt:lpstr>Transfer Learning</vt:lpstr>
      <vt:lpstr>Sziámi hálózat</vt:lpstr>
      <vt:lpstr>Teljes Hálózati Modell</vt:lpstr>
      <vt:lpstr>Elért Eredmények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agyi tevékenység előrejelzése vizuális ingerekre mély tanulás segítségével</dc:title>
  <dc:creator>Nagy Miklós Zoltán</dc:creator>
  <cp:lastModifiedBy>Nagy Miklós Zoltán</cp:lastModifiedBy>
  <cp:revision>3</cp:revision>
  <dcterms:created xsi:type="dcterms:W3CDTF">2020-05-21T18:42:17Z</dcterms:created>
  <dcterms:modified xsi:type="dcterms:W3CDTF">2020-05-21T19:45:08Z</dcterms:modified>
</cp:coreProperties>
</file>