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7" r:id="rId8"/>
    <p:sldId id="264" r:id="rId9"/>
    <p:sldId id="268" r:id="rId10"/>
    <p:sldId id="269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7E8"/>
    <a:srgbClr val="E3E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2020-05-21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8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2020-05-21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9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2020-05-21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63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2020-05-21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3137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2020-05-21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7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2020-05-21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39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2020-05-21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53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2020-05-21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61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2020-05-21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0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2020-05-21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8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2020-05-21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0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2020-05-21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7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2020-05-21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3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2020-05-21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1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2020-05-21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86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2020-05-21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38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2020-05-21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6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2020-05-21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45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lgonauts.csail.mit.edu/challenge.html" TargetMode="External"/><Relationship Id="rId2" Type="http://schemas.openxmlformats.org/officeDocument/2006/relationships/hyperlink" Target="https://tianyusong.com/projects/pytorch-implementation%E2%80%8B-siamese-networ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lgonauts.csail.mit.edu/rsa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3965AE-FAD1-457D-AE1F-B6ECBCE30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216" y="1917124"/>
            <a:ext cx="6619244" cy="1767224"/>
          </a:xfrm>
        </p:spPr>
        <p:txBody>
          <a:bodyPr/>
          <a:lstStyle/>
          <a:p>
            <a:r>
              <a:rPr lang="en-US" sz="3300" dirty="0"/>
              <a:t>Az </a:t>
            </a:r>
            <a:r>
              <a:rPr lang="hu-HU" sz="3300" noProof="1"/>
              <a:t>agyi</a:t>
            </a:r>
            <a:r>
              <a:rPr lang="en-US" sz="3300" dirty="0"/>
              <a:t> </a:t>
            </a:r>
            <a:r>
              <a:rPr lang="hu-HU" sz="3300" dirty="0"/>
              <a:t>tevékenység</a:t>
            </a:r>
            <a:r>
              <a:rPr lang="en-US" sz="3300" dirty="0"/>
              <a:t> </a:t>
            </a:r>
            <a:r>
              <a:rPr lang="hu-HU" sz="3300" dirty="0"/>
              <a:t>előrejelzése vizuális ingerekre mély tanulás segítségével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A6A64BF-3B19-4F10-83E5-E5453179C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16" y="4465452"/>
            <a:ext cx="6805952" cy="758268"/>
          </a:xfrm>
        </p:spPr>
        <p:txBody>
          <a:bodyPr>
            <a:normAutofit lnSpcReduction="10000"/>
          </a:bodyPr>
          <a:lstStyle/>
          <a:p>
            <a:r>
              <a:rPr lang="en-US" sz="1800" dirty="0" err="1"/>
              <a:t>Hallgató</a:t>
            </a:r>
            <a:r>
              <a:rPr lang="en-US" sz="1800" dirty="0"/>
              <a:t>: Nagy Miklós </a:t>
            </a:r>
            <a:r>
              <a:rPr lang="en-US" sz="1800" dirty="0" err="1"/>
              <a:t>zoltán</a:t>
            </a:r>
            <a:endParaRPr lang="en-US" sz="1800" dirty="0"/>
          </a:p>
          <a:p>
            <a:r>
              <a:rPr lang="en-US" sz="1800" dirty="0" err="1"/>
              <a:t>Konzulens</a:t>
            </a:r>
            <a:r>
              <a:rPr lang="en-US" sz="1800" dirty="0"/>
              <a:t>: dr. </a:t>
            </a:r>
            <a:r>
              <a:rPr lang="en-US" sz="1800" dirty="0" err="1"/>
              <a:t>kertész</a:t>
            </a:r>
            <a:r>
              <a:rPr lang="en-US" sz="1800" dirty="0"/>
              <a:t> </a:t>
            </a:r>
            <a:r>
              <a:rPr lang="en-US" sz="1800" dirty="0" err="1"/>
              <a:t>gábor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00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BBC5675-2B06-4D7D-9F9E-45AFA0628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Elért Eredmények</a:t>
            </a:r>
          </a:p>
        </p:txBody>
      </p:sp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17A4F413-55EF-4CF8-A7D4-239177A78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253175"/>
              </p:ext>
            </p:extLst>
          </p:nvPr>
        </p:nvGraphicFramePr>
        <p:xfrm>
          <a:off x="0" y="1762067"/>
          <a:ext cx="9143997" cy="50959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9644">
                  <a:extLst>
                    <a:ext uri="{9D8B030D-6E8A-4147-A177-3AD203B41FA5}">
                      <a16:colId xmlns:a16="http://schemas.microsoft.com/office/drawing/2014/main" val="1277621537"/>
                    </a:ext>
                  </a:extLst>
                </a:gridCol>
                <a:gridCol w="1420061">
                  <a:extLst>
                    <a:ext uri="{9D8B030D-6E8A-4147-A177-3AD203B41FA5}">
                      <a16:colId xmlns:a16="http://schemas.microsoft.com/office/drawing/2014/main" val="3858591771"/>
                    </a:ext>
                  </a:extLst>
                </a:gridCol>
                <a:gridCol w="148680">
                  <a:extLst>
                    <a:ext uri="{9D8B030D-6E8A-4147-A177-3AD203B41FA5}">
                      <a16:colId xmlns:a16="http://schemas.microsoft.com/office/drawing/2014/main" val="2759011253"/>
                    </a:ext>
                  </a:extLst>
                </a:gridCol>
                <a:gridCol w="1661021">
                  <a:extLst>
                    <a:ext uri="{9D8B030D-6E8A-4147-A177-3AD203B41FA5}">
                      <a16:colId xmlns:a16="http://schemas.microsoft.com/office/drawing/2014/main" val="1522536443"/>
                    </a:ext>
                  </a:extLst>
                </a:gridCol>
                <a:gridCol w="1489175">
                  <a:extLst>
                    <a:ext uri="{9D8B030D-6E8A-4147-A177-3AD203B41FA5}">
                      <a16:colId xmlns:a16="http://schemas.microsoft.com/office/drawing/2014/main" val="233559626"/>
                    </a:ext>
                  </a:extLst>
                </a:gridCol>
                <a:gridCol w="1715416">
                  <a:extLst>
                    <a:ext uri="{9D8B030D-6E8A-4147-A177-3AD203B41FA5}">
                      <a16:colId xmlns:a16="http://schemas.microsoft.com/office/drawing/2014/main" val="273092092"/>
                    </a:ext>
                  </a:extLst>
                </a:gridCol>
              </a:tblGrid>
              <a:tr h="9999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Hálózat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Optimalizáló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rate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rate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tanító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loss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validációs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loss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799403"/>
                  </a:ext>
                </a:extLst>
              </a:tr>
              <a:tr h="4289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Közvetett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Euklidesz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1F7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1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1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0.0385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1F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233241"/>
                  </a:ext>
                </a:extLst>
              </a:tr>
              <a:tr h="9166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Abszolút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vektorkülönbség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0.0357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0.0813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4412694"/>
                  </a:ext>
                </a:extLst>
              </a:tr>
              <a:tr h="468497">
                <a:tc gridSpan="6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US" sz="2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E3EF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E3EF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14551996"/>
                  </a:ext>
                </a:extLst>
              </a:tr>
              <a:tr h="4684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en-US" sz="20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E3EFC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Átlag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RDM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Valós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RDM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412573"/>
                  </a:ext>
                </a:extLst>
              </a:tr>
              <a:tr h="46775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Hálózat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kép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1F7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kép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1F7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kép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1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kép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F1F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828289"/>
                  </a:ext>
                </a:extLst>
              </a:tr>
              <a:tr h="4289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Közvetett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Euklidesz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2906720"/>
                  </a:ext>
                </a:extLst>
              </a:tr>
              <a:tr h="9166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Abszolút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vektorkülönbség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11.13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1F7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1F7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9.66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1F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1F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496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179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E57BC6-C9C0-4EB5-A29F-69F8C6A3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Források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FDB689-D450-4050-BF93-16A855C4B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Sziámi</a:t>
            </a:r>
            <a:r>
              <a:rPr lang="en-GB" dirty="0"/>
              <a:t> </a:t>
            </a:r>
            <a:r>
              <a:rPr lang="en-GB" dirty="0" err="1"/>
              <a:t>hálózat</a:t>
            </a:r>
            <a:r>
              <a:rPr lang="en-GB" dirty="0"/>
              <a:t> </a:t>
            </a:r>
            <a:r>
              <a:rPr lang="en-GB" dirty="0" err="1"/>
              <a:t>kép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>
                <a:hlinkClick r:id="rId2"/>
              </a:rPr>
              <a:t>https://tianyusong.com/projects/pytorch-implementation%E2%80%8B-siamese-network/</a:t>
            </a:r>
            <a:endParaRPr lang="en-GB" dirty="0"/>
          </a:p>
          <a:p>
            <a:r>
              <a:rPr lang="en-GB" dirty="0"/>
              <a:t>Algonauts Challenge:</a:t>
            </a:r>
            <a:br>
              <a:rPr lang="en-GB" dirty="0"/>
            </a:br>
            <a:r>
              <a:rPr lang="en-GB" dirty="0">
                <a:hlinkClick r:id="rId3"/>
              </a:rPr>
              <a:t>http://algonauts.csail.mit.edu/challenge.html</a:t>
            </a:r>
            <a:endParaRPr lang="en-GB" dirty="0"/>
          </a:p>
          <a:p>
            <a:r>
              <a:rPr lang="en-GB" dirty="0" err="1"/>
              <a:t>Reprezentatív</a:t>
            </a:r>
            <a:r>
              <a:rPr lang="en-GB" dirty="0"/>
              <a:t> </a:t>
            </a:r>
            <a:r>
              <a:rPr lang="en-GB" dirty="0" err="1"/>
              <a:t>Különbségi</a:t>
            </a:r>
            <a:r>
              <a:rPr lang="en-GB" dirty="0"/>
              <a:t> </a:t>
            </a:r>
            <a:r>
              <a:rPr lang="en-GB" dirty="0" err="1"/>
              <a:t>Mátrix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>
                <a:hlinkClick r:id="rId4"/>
              </a:rPr>
              <a:t>http://algonauts.csail.mit.edu/rsa.html</a:t>
            </a:r>
            <a:endParaRPr lang="en-GB" dirty="0"/>
          </a:p>
          <a:p>
            <a:endParaRPr lang="en-GB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915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34CDFE-0624-4605-9A4C-11AFB4BC6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549126"/>
            <a:ext cx="7053542" cy="641974"/>
          </a:xfrm>
        </p:spPr>
        <p:txBody>
          <a:bodyPr/>
          <a:lstStyle/>
          <a:p>
            <a:r>
              <a:rPr lang="en-US" dirty="0" err="1"/>
              <a:t>Tartalom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EDCF31-AD0F-4D80-9DE9-AE963566D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36" y="2497541"/>
            <a:ext cx="6711654" cy="4195481"/>
          </a:xfrm>
        </p:spPr>
        <p:txBody>
          <a:bodyPr>
            <a:normAutofit/>
          </a:bodyPr>
          <a:lstStyle/>
          <a:p>
            <a:pPr>
              <a:lnSpc>
                <a:spcPts val="1875"/>
              </a:lnSpc>
              <a:spcBef>
                <a:spcPts val="900"/>
              </a:spcBef>
            </a:pPr>
            <a:r>
              <a:rPr lang="en-US" dirty="0"/>
              <a:t>Algonauts Challenge: Understanding the Human Visual Brain</a:t>
            </a:r>
          </a:p>
          <a:p>
            <a:pPr>
              <a:lnSpc>
                <a:spcPts val="1875"/>
              </a:lnSpc>
              <a:spcBef>
                <a:spcPts val="900"/>
              </a:spcBef>
            </a:pPr>
            <a:r>
              <a:rPr lang="en-US" dirty="0"/>
              <a:t>A </a:t>
            </a:r>
            <a:r>
              <a:rPr lang="en-US" dirty="0" err="1"/>
              <a:t>tanítóminta</a:t>
            </a:r>
            <a:endParaRPr lang="en-US" dirty="0"/>
          </a:p>
          <a:p>
            <a:pPr>
              <a:lnSpc>
                <a:spcPts val="1875"/>
              </a:lnSpc>
              <a:spcBef>
                <a:spcPts val="900"/>
              </a:spcBef>
            </a:pPr>
            <a:r>
              <a:rPr lang="en-US" dirty="0" err="1"/>
              <a:t>Megvalósítás</a:t>
            </a:r>
            <a:endParaRPr lang="en-US" dirty="0"/>
          </a:p>
          <a:p>
            <a:pPr lvl="1">
              <a:lnSpc>
                <a:spcPts val="1875"/>
              </a:lnSpc>
              <a:spcBef>
                <a:spcPts val="900"/>
              </a:spcBef>
              <a:buFont typeface="Wingdings" panose="05000000000000000000" pitchFamily="2" charset="2"/>
              <a:buChar char="q"/>
            </a:pPr>
            <a:r>
              <a:rPr lang="en-US" dirty="0" err="1"/>
              <a:t>Klasszifikáció</a:t>
            </a:r>
            <a:endParaRPr lang="en-US" dirty="0"/>
          </a:p>
          <a:p>
            <a:pPr lvl="1">
              <a:lnSpc>
                <a:spcPts val="1875"/>
              </a:lnSpc>
              <a:spcBef>
                <a:spcPts val="900"/>
              </a:spcBef>
              <a:buFont typeface="Wingdings" panose="05000000000000000000" pitchFamily="2" charset="2"/>
              <a:buChar char="q"/>
            </a:pPr>
            <a:r>
              <a:rPr lang="en-US" sz="2000" dirty="0"/>
              <a:t>Transfer Learning</a:t>
            </a:r>
          </a:p>
          <a:p>
            <a:pPr lvl="1">
              <a:lnSpc>
                <a:spcPts val="1875"/>
              </a:lnSpc>
              <a:spcBef>
                <a:spcPts val="900"/>
              </a:spcBef>
              <a:buFont typeface="Wingdings" panose="05000000000000000000" pitchFamily="2" charset="2"/>
              <a:buChar char="q"/>
            </a:pPr>
            <a:r>
              <a:rPr lang="en-US" sz="2000" dirty="0" err="1"/>
              <a:t>Sziámi</a:t>
            </a:r>
            <a:r>
              <a:rPr lang="en-US" sz="2000" dirty="0"/>
              <a:t> </a:t>
            </a:r>
            <a:r>
              <a:rPr lang="en-US" sz="2000" dirty="0" err="1"/>
              <a:t>Hálózat</a:t>
            </a:r>
            <a:endParaRPr lang="en-US" sz="2000" dirty="0"/>
          </a:p>
          <a:p>
            <a:pPr lvl="1">
              <a:lnSpc>
                <a:spcPts val="1875"/>
              </a:lnSpc>
              <a:spcBef>
                <a:spcPts val="900"/>
              </a:spcBef>
              <a:buFont typeface="Wingdings" panose="05000000000000000000" pitchFamily="2" charset="2"/>
              <a:buChar char="q"/>
            </a:pPr>
            <a:r>
              <a:rPr lang="en-US" sz="2000" dirty="0" err="1"/>
              <a:t>Teljes</a:t>
            </a:r>
            <a:r>
              <a:rPr lang="en-US" sz="2000" dirty="0"/>
              <a:t> </a:t>
            </a:r>
            <a:r>
              <a:rPr lang="en-US" sz="2000" dirty="0" err="1"/>
              <a:t>Hálózati</a:t>
            </a:r>
            <a:r>
              <a:rPr lang="en-US" sz="2000" dirty="0"/>
              <a:t> Modell</a:t>
            </a:r>
          </a:p>
          <a:p>
            <a:pPr>
              <a:lnSpc>
                <a:spcPts val="1875"/>
              </a:lnSpc>
              <a:spcBef>
                <a:spcPts val="900"/>
              </a:spcBef>
            </a:pPr>
            <a:r>
              <a:rPr lang="en-US" sz="2200" dirty="0" err="1"/>
              <a:t>Elért</a:t>
            </a:r>
            <a:r>
              <a:rPr lang="en-US" sz="2200" dirty="0"/>
              <a:t> </a:t>
            </a:r>
            <a:r>
              <a:rPr lang="en-US" sz="2200" dirty="0" err="1"/>
              <a:t>Eredmények</a:t>
            </a:r>
            <a:endParaRPr lang="en-US" sz="2200" dirty="0"/>
          </a:p>
          <a:p>
            <a:pPr>
              <a:lnSpc>
                <a:spcPts val="1875"/>
              </a:lnSpc>
              <a:spcBef>
                <a:spcPts val="900"/>
              </a:spcBef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4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00BB0D-84BE-4E34-85BB-4E41D019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99" y="3872170"/>
            <a:ext cx="6862013" cy="1012892"/>
          </a:xfrm>
        </p:spPr>
        <p:txBody>
          <a:bodyPr vert="horz" lIns="68580" tIns="34290" rIns="68580" bIns="3429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50" dirty="0"/>
              <a:t>Algonauts Challenge:</a:t>
            </a:r>
            <a:br>
              <a:rPr lang="en-US" sz="1950" dirty="0"/>
            </a:br>
            <a:r>
              <a:rPr lang="en-US" sz="1950" dirty="0"/>
              <a:t>Understanding the Human Visual Brain</a:t>
            </a:r>
            <a:br>
              <a:rPr lang="en-US" sz="1950" dirty="0"/>
            </a:br>
            <a:endParaRPr lang="en-US" sz="1950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337F3DBC-E843-44C7-BF19-65B0F2972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88" y="857250"/>
            <a:ext cx="6598181" cy="2828902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C98E651F-056E-4E26-8FD3-070B12E581A5}"/>
              </a:ext>
            </a:extLst>
          </p:cNvPr>
          <p:cNvSpPr txBox="1"/>
          <p:nvPr/>
        </p:nvSpPr>
        <p:spPr>
          <a:xfrm>
            <a:off x="720393" y="4600876"/>
            <a:ext cx="8423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en-GB" sz="1350" dirty="0"/>
              <a:t>MIT – Algonauts Project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GB" sz="1350" dirty="0" err="1"/>
              <a:t>Cél</a:t>
            </a:r>
            <a:r>
              <a:rPr lang="en-GB" sz="1350" dirty="0"/>
              <a:t> </a:t>
            </a:r>
            <a:r>
              <a:rPr lang="en-GB" sz="1350" dirty="0" err="1"/>
              <a:t>az</a:t>
            </a:r>
            <a:r>
              <a:rPr lang="en-GB" sz="1350" dirty="0"/>
              <a:t> </a:t>
            </a:r>
            <a:r>
              <a:rPr lang="en-GB" sz="1350" dirty="0" err="1"/>
              <a:t>emberi</a:t>
            </a:r>
            <a:r>
              <a:rPr lang="en-GB" sz="1350" dirty="0"/>
              <a:t> </a:t>
            </a:r>
            <a:r>
              <a:rPr lang="en-GB" sz="1350" dirty="0" err="1"/>
              <a:t>agy</a:t>
            </a:r>
            <a:r>
              <a:rPr lang="en-GB" sz="1350" dirty="0"/>
              <a:t> </a:t>
            </a:r>
            <a:r>
              <a:rPr lang="en-GB" sz="1350" dirty="0" err="1"/>
              <a:t>működésének</a:t>
            </a:r>
            <a:r>
              <a:rPr lang="en-GB" sz="1350" dirty="0"/>
              <a:t> </a:t>
            </a:r>
            <a:r>
              <a:rPr lang="en-GB" sz="1350" dirty="0" err="1"/>
              <a:t>megértése</a:t>
            </a:r>
            <a:endParaRPr lang="en-GB" sz="135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GB" sz="1350" dirty="0" err="1"/>
              <a:t>Biológusok</a:t>
            </a:r>
            <a:r>
              <a:rPr lang="en-GB" sz="1350" dirty="0"/>
              <a:t> </a:t>
            </a:r>
            <a:r>
              <a:rPr lang="en-GB" sz="1350" dirty="0" err="1"/>
              <a:t>és</a:t>
            </a:r>
            <a:r>
              <a:rPr lang="en-GB" sz="1350" dirty="0"/>
              <a:t> a </a:t>
            </a:r>
            <a:r>
              <a:rPr lang="en-GB" sz="1350" dirty="0" err="1"/>
              <a:t>mesterséges</a:t>
            </a:r>
            <a:r>
              <a:rPr lang="en-GB" sz="1350" dirty="0"/>
              <a:t> </a:t>
            </a:r>
            <a:r>
              <a:rPr lang="en-GB" sz="1350" dirty="0" err="1"/>
              <a:t>inteligencia</a:t>
            </a:r>
            <a:r>
              <a:rPr lang="en-GB" sz="1350" dirty="0"/>
              <a:t> </a:t>
            </a:r>
            <a:r>
              <a:rPr lang="en-GB" sz="1350" dirty="0" err="1"/>
              <a:t>kutatóinak</a:t>
            </a:r>
            <a:r>
              <a:rPr lang="en-GB" sz="1350" dirty="0"/>
              <a:t> </a:t>
            </a:r>
            <a:r>
              <a:rPr lang="en-GB" sz="1350" dirty="0" err="1"/>
              <a:t>összehozása</a:t>
            </a:r>
            <a:endParaRPr lang="en-GB" sz="1350" dirty="0"/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GB" sz="1350" dirty="0" err="1"/>
              <a:t>Biológiai</a:t>
            </a:r>
            <a:r>
              <a:rPr lang="en-GB" sz="1350" dirty="0"/>
              <a:t> </a:t>
            </a:r>
            <a:r>
              <a:rPr lang="en-GB" sz="1350" dirty="0" err="1"/>
              <a:t>háttér</a:t>
            </a:r>
            <a:r>
              <a:rPr lang="en-GB" sz="1350" dirty="0"/>
              <a:t> – </a:t>
            </a:r>
            <a:r>
              <a:rPr lang="en-GB" sz="1350" dirty="0" err="1"/>
              <a:t>Funkcionális</a:t>
            </a:r>
            <a:r>
              <a:rPr lang="en-GB" sz="1350" dirty="0"/>
              <a:t> </a:t>
            </a:r>
            <a:r>
              <a:rPr lang="en-GB" sz="1350" dirty="0" err="1"/>
              <a:t>Mágneses</a:t>
            </a:r>
            <a:r>
              <a:rPr lang="en-GB" sz="1350" dirty="0"/>
              <a:t> </a:t>
            </a:r>
            <a:r>
              <a:rPr lang="en-GB" sz="1350" dirty="0" err="1"/>
              <a:t>Rezonanciavizsgálat</a:t>
            </a:r>
            <a:r>
              <a:rPr lang="en-GB" sz="1350" dirty="0"/>
              <a:t> (fMRI)</a:t>
            </a:r>
          </a:p>
        </p:txBody>
      </p:sp>
    </p:spTree>
    <p:extLst>
      <p:ext uri="{BB962C8B-B14F-4D97-AF65-F5344CB8AC3E}">
        <p14:creationId xmlns:p14="http://schemas.microsoft.com/office/powerpoint/2010/main" val="92301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456097EB-DD75-4F6F-BADD-66395BF33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92" y="2605004"/>
            <a:ext cx="8414015" cy="3575957"/>
          </a:xfrm>
          <a:prstGeom prst="rect">
            <a:avLst/>
          </a:prstGeom>
          <a:effectLst/>
        </p:spPr>
      </p:pic>
      <p:sp>
        <p:nvSpPr>
          <p:cNvPr id="20" name="Tartalom helye 2">
            <a:extLst>
              <a:ext uri="{FF2B5EF4-FFF2-40B4-BE49-F238E27FC236}">
                <a16:creationId xmlns:a16="http://schemas.microsoft.com/office/drawing/2014/main" id="{C43AA228-DD5A-4F77-A672-E734FADCADDB}"/>
              </a:ext>
            </a:extLst>
          </p:cNvPr>
          <p:cNvSpPr txBox="1">
            <a:spLocks/>
          </p:cNvSpPr>
          <p:nvPr/>
        </p:nvSpPr>
        <p:spPr>
          <a:xfrm>
            <a:off x="293067" y="1571370"/>
            <a:ext cx="5626006" cy="80129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ts val="2250"/>
              </a:lnSpc>
              <a:spcBef>
                <a:spcPts val="900"/>
              </a:spcBef>
            </a:pPr>
            <a:r>
              <a:rPr lang="en-US" sz="2100" dirty="0"/>
              <a:t>Representative Similarity Analysis</a:t>
            </a:r>
          </a:p>
          <a:p>
            <a:pPr>
              <a:lnSpc>
                <a:spcPts val="2250"/>
              </a:lnSpc>
              <a:spcBef>
                <a:spcPts val="900"/>
              </a:spcBef>
            </a:pPr>
            <a:r>
              <a:rPr lang="en-US" sz="2100" dirty="0"/>
              <a:t>Representative Dissimilarity Matrix</a:t>
            </a:r>
          </a:p>
          <a:p>
            <a:pPr>
              <a:lnSpc>
                <a:spcPts val="1875"/>
              </a:lnSpc>
              <a:spcBef>
                <a:spcPts val="900"/>
              </a:spcBef>
            </a:pPr>
            <a:endParaRPr lang="en-US" sz="1350" dirty="0"/>
          </a:p>
          <a:p>
            <a:pPr marL="0" indent="0">
              <a:buNone/>
            </a:pPr>
            <a:endParaRPr lang="en-US" sz="1350" dirty="0"/>
          </a:p>
        </p:txBody>
      </p:sp>
      <p:sp>
        <p:nvSpPr>
          <p:cNvPr id="21" name="Tartalom helye 2">
            <a:extLst>
              <a:ext uri="{FF2B5EF4-FFF2-40B4-BE49-F238E27FC236}">
                <a16:creationId xmlns:a16="http://schemas.microsoft.com/office/drawing/2014/main" id="{EC0E0BC7-5C2E-4EC9-B8C8-62249CA30502}"/>
              </a:ext>
            </a:extLst>
          </p:cNvPr>
          <p:cNvSpPr txBox="1">
            <a:spLocks/>
          </p:cNvSpPr>
          <p:nvPr/>
        </p:nvSpPr>
        <p:spPr>
          <a:xfrm>
            <a:off x="293067" y="986692"/>
            <a:ext cx="2357853" cy="70505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700" dirty="0" err="1"/>
              <a:t>Tanítóminta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96443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65BC0B-B397-4EFC-9B08-316E29E3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129" y="1324929"/>
            <a:ext cx="7695743" cy="2642914"/>
          </a:xfrm>
        </p:spPr>
        <p:txBody>
          <a:bodyPr vert="horz" lIns="68580" tIns="34290" rIns="68580" bIns="34290" rtlCol="0" anchor="b">
            <a:normAutofit/>
          </a:bodyPr>
          <a:lstStyle/>
          <a:p>
            <a:pPr algn="ctr"/>
            <a:r>
              <a:rPr lang="en-US" sz="6600" dirty="0" err="1"/>
              <a:t>Megvalósítás</a:t>
            </a:r>
            <a:endParaRPr lang="en-US" sz="660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DF4561C-2F9C-4FC4-A986-5B25A0138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4128" y="4221164"/>
            <a:ext cx="7695743" cy="1311907"/>
          </a:xfrm>
        </p:spPr>
        <p:txBody>
          <a:bodyPr vert="horz" lIns="68580" tIns="34290" rIns="68580" bIns="3429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 err="1">
                <a:solidFill>
                  <a:schemeClr val="tx1"/>
                </a:solidFill>
              </a:rPr>
              <a:t>Klasszifikáció</a:t>
            </a:r>
            <a:endParaRPr lang="en-US" sz="2400" b="1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</a:rPr>
              <a:t>Transfer Learning</a:t>
            </a:r>
          </a:p>
          <a:p>
            <a:pPr algn="ctr">
              <a:lnSpc>
                <a:spcPct val="90000"/>
              </a:lnSpc>
            </a:pPr>
            <a:r>
              <a:rPr lang="en-US" sz="2400" b="1" dirty="0" err="1">
                <a:solidFill>
                  <a:schemeClr val="tx1"/>
                </a:solidFill>
              </a:rPr>
              <a:t>Sziámi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hálózat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4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7DA6EF-8753-430F-BFEA-5FCF6BCB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636" y="2011348"/>
            <a:ext cx="2506847" cy="1015163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sz="2850" dirty="0" err="1"/>
              <a:t>Klasszifikáció</a:t>
            </a:r>
            <a:r>
              <a:rPr lang="en-US" sz="2850" dirty="0"/>
              <a:t> </a:t>
            </a:r>
            <a:r>
              <a:rPr lang="en-US" sz="2850" dirty="0" err="1"/>
              <a:t>és</a:t>
            </a:r>
            <a:r>
              <a:rPr lang="en-US" sz="2850" dirty="0"/>
              <a:t> RDM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E2AAF25-9C68-4D74-AD39-514F6AF324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3037"/>
          <a:stretch/>
        </p:blipFill>
        <p:spPr>
          <a:xfrm>
            <a:off x="455886" y="1314451"/>
            <a:ext cx="5209716" cy="42290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1851722B-EDC2-4968-9FF1-77FB0A401A20}"/>
              </a:ext>
            </a:extLst>
          </p:cNvPr>
          <p:cNvSpPr txBox="1"/>
          <p:nvPr/>
        </p:nvSpPr>
        <p:spPr>
          <a:xfrm>
            <a:off x="5665603" y="3171825"/>
            <a:ext cx="3478398" cy="190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ts val="285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Az </a:t>
            </a:r>
            <a:r>
              <a:rPr lang="en-US" sz="1500" dirty="0" err="1"/>
              <a:t>emberi</a:t>
            </a:r>
            <a:r>
              <a:rPr lang="en-US" sz="1500" dirty="0"/>
              <a:t> </a:t>
            </a:r>
            <a:r>
              <a:rPr lang="en-US" sz="1500" dirty="0" err="1"/>
              <a:t>agy</a:t>
            </a:r>
            <a:r>
              <a:rPr lang="en-US" sz="1500" dirty="0"/>
              <a:t> is </a:t>
            </a:r>
            <a:r>
              <a:rPr lang="en-US" sz="1500" dirty="0" err="1"/>
              <a:t>klasszifikál</a:t>
            </a:r>
            <a:endParaRPr lang="en-US" sz="1500" dirty="0"/>
          </a:p>
          <a:p>
            <a:pPr marL="257175" indent="-257175">
              <a:lnSpc>
                <a:spcPts val="2850"/>
              </a:lnSpc>
              <a:buFont typeface="Wingdings" panose="05000000000000000000" pitchFamily="2" charset="2"/>
              <a:buChar char="Ø"/>
            </a:pPr>
            <a:r>
              <a:rPr lang="en-US" sz="1500" dirty="0" err="1"/>
              <a:t>Osztályok</a:t>
            </a:r>
            <a:r>
              <a:rPr lang="en-US" sz="1500" dirty="0"/>
              <a:t> </a:t>
            </a:r>
            <a:r>
              <a:rPr lang="en-US" sz="1500" dirty="0" err="1"/>
              <a:t>közötti</a:t>
            </a:r>
            <a:r>
              <a:rPr lang="en-US" sz="1500" dirty="0"/>
              <a:t> RDM </a:t>
            </a:r>
            <a:r>
              <a:rPr lang="en-US" sz="1500" dirty="0" err="1"/>
              <a:t>illetve</a:t>
            </a:r>
            <a:r>
              <a:rPr lang="en-US" sz="1500" dirty="0"/>
              <a:t> </a:t>
            </a:r>
            <a:r>
              <a:rPr lang="en-US" sz="1500" dirty="0" err="1"/>
              <a:t>Átlagolt</a:t>
            </a:r>
            <a:r>
              <a:rPr lang="en-US" sz="1500" dirty="0"/>
              <a:t> RDM</a:t>
            </a:r>
          </a:p>
          <a:p>
            <a:pPr marL="257175" indent="-257175">
              <a:lnSpc>
                <a:spcPts val="2850"/>
              </a:lnSpc>
              <a:buFont typeface="Wingdings" panose="05000000000000000000" pitchFamily="2" charset="2"/>
              <a:buChar char="Ø"/>
            </a:pPr>
            <a:r>
              <a:rPr lang="en-US" sz="1500" dirty="0" err="1"/>
              <a:t>Ezek</a:t>
            </a:r>
            <a:r>
              <a:rPr lang="en-US" sz="1500" dirty="0"/>
              <a:t> </a:t>
            </a:r>
            <a:r>
              <a:rPr lang="en-US" sz="1500" dirty="0" err="1"/>
              <a:t>alapján</a:t>
            </a:r>
            <a:r>
              <a:rPr lang="en-US" sz="1500" dirty="0"/>
              <a:t>: </a:t>
            </a:r>
            <a:r>
              <a:rPr lang="en-US" sz="1500" dirty="0" err="1"/>
              <a:t>Utólagos</a:t>
            </a:r>
            <a:r>
              <a:rPr lang="en-US" sz="1500" dirty="0"/>
              <a:t> </a:t>
            </a:r>
            <a:r>
              <a:rPr lang="en-US" sz="1500" dirty="0" err="1"/>
              <a:t>finomhangolás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8970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4BF927-A7B6-40A0-B7B9-DB2B31C8C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12" y="109056"/>
            <a:ext cx="2337518" cy="3570239"/>
          </a:xfrm>
        </p:spPr>
        <p:txBody>
          <a:bodyPr anchor="ctr">
            <a:normAutofit/>
          </a:bodyPr>
          <a:lstStyle/>
          <a:p>
            <a:r>
              <a:rPr lang="en-US" sz="3600" dirty="0"/>
              <a:t>Transfer Learning</a:t>
            </a:r>
            <a:endParaRPr lang="hu-HU" sz="36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AE4ECE-E4A8-4849-A586-AFA93F913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530" y="1434517"/>
            <a:ext cx="6152781" cy="231189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Képfelismeréshez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 </a:t>
            </a:r>
            <a:r>
              <a:rPr lang="en-US" dirty="0" err="1"/>
              <a:t>architektúrúrák</a:t>
            </a:r>
            <a:r>
              <a:rPr lang="en-US" dirty="0"/>
              <a:t> </a:t>
            </a:r>
            <a:r>
              <a:rPr lang="en-US" dirty="0" err="1"/>
              <a:t>beillesztése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VGG16, Resnet, </a:t>
            </a:r>
            <a:r>
              <a:rPr lang="en-US" dirty="0" err="1"/>
              <a:t>Alexnet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betanított</a:t>
            </a:r>
            <a:r>
              <a:rPr lang="en-US" dirty="0"/>
              <a:t> </a:t>
            </a:r>
            <a:r>
              <a:rPr lang="en-US" dirty="0" err="1"/>
              <a:t>súlyok</a:t>
            </a:r>
            <a:r>
              <a:rPr lang="en-US" dirty="0"/>
              <a:t> </a:t>
            </a:r>
            <a:r>
              <a:rPr lang="en-US" dirty="0" err="1"/>
              <a:t>felhasználása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err="1"/>
              <a:t>képek</a:t>
            </a:r>
            <a:r>
              <a:rPr lang="en-US" dirty="0"/>
              <a:t> </a:t>
            </a:r>
            <a:r>
              <a:rPr lang="en-US" dirty="0" err="1"/>
              <a:t>előre</a:t>
            </a:r>
            <a:r>
              <a:rPr lang="en-US" dirty="0"/>
              <a:t> </a:t>
            </a:r>
            <a:r>
              <a:rPr lang="en-US" dirty="0" err="1"/>
              <a:t>tanított</a:t>
            </a:r>
            <a:r>
              <a:rPr lang="en-US" dirty="0"/>
              <a:t> </a:t>
            </a:r>
            <a:r>
              <a:rPr lang="en-US" dirty="0" err="1"/>
              <a:t>osztályokba</a:t>
            </a:r>
            <a:r>
              <a:rPr lang="en-US" dirty="0"/>
              <a:t> </a:t>
            </a:r>
            <a:r>
              <a:rPr lang="en-US" dirty="0" err="1"/>
              <a:t>sorolásával</a:t>
            </a:r>
            <a:endParaRPr lang="en-US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 err="1"/>
              <a:t>vagy</a:t>
            </a:r>
            <a:r>
              <a:rPr lang="en-US" dirty="0"/>
              <a:t> a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osztályokba</a:t>
            </a:r>
            <a:r>
              <a:rPr lang="en-US" dirty="0"/>
              <a:t> </a:t>
            </a:r>
            <a:r>
              <a:rPr lang="en-US" dirty="0" err="1"/>
              <a:t>való</a:t>
            </a:r>
            <a:r>
              <a:rPr lang="en-US" dirty="0"/>
              <a:t> </a:t>
            </a:r>
            <a:r>
              <a:rPr lang="en-US" dirty="0" err="1"/>
              <a:t>besorolás</a:t>
            </a:r>
            <a:r>
              <a:rPr lang="en-US" dirty="0"/>
              <a:t> </a:t>
            </a:r>
            <a:r>
              <a:rPr lang="en-US" dirty="0" err="1"/>
              <a:t>megtanítására</a:t>
            </a:r>
            <a:endParaRPr lang="en-US" dirty="0"/>
          </a:p>
          <a:p>
            <a:pPr>
              <a:lnSpc>
                <a:spcPct val="90000"/>
              </a:lnSpc>
            </a:pP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2B2DAE8-AFAD-4525-AB0A-0ED5D5ED1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372" y="3746408"/>
            <a:ext cx="6496309" cy="231189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71516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956DF6-0809-4633-896F-8F8B4072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549" y="1342013"/>
            <a:ext cx="2514281" cy="1545186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sz="4050" dirty="0" err="1"/>
              <a:t>Sziámi</a:t>
            </a:r>
            <a:r>
              <a:rPr lang="en-US" sz="4050" dirty="0"/>
              <a:t> </a:t>
            </a:r>
            <a:r>
              <a:rPr lang="en-US" sz="4050" dirty="0" err="1"/>
              <a:t>hálózat</a:t>
            </a:r>
            <a:endParaRPr lang="en-US" sz="405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70D0545-FE34-43D4-BE59-EE3C47F5E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2548" y="2892279"/>
            <a:ext cx="2514281" cy="2157045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257175" indent="-257175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650" dirty="0" err="1">
                <a:solidFill>
                  <a:schemeClr val="tx1"/>
                </a:solidFill>
              </a:rPr>
              <a:t>Teljesen</a:t>
            </a:r>
            <a:r>
              <a:rPr lang="en-US" sz="1650" dirty="0">
                <a:solidFill>
                  <a:schemeClr val="tx1"/>
                </a:solidFill>
              </a:rPr>
              <a:t> </a:t>
            </a:r>
            <a:r>
              <a:rPr lang="en-US" sz="1650" dirty="0" err="1">
                <a:solidFill>
                  <a:schemeClr val="tx1"/>
                </a:solidFill>
              </a:rPr>
              <a:t>megegyező</a:t>
            </a:r>
            <a:r>
              <a:rPr lang="en-US" sz="1650" dirty="0">
                <a:solidFill>
                  <a:schemeClr val="tx1"/>
                </a:solidFill>
              </a:rPr>
              <a:t> </a:t>
            </a:r>
            <a:r>
              <a:rPr lang="en-US" sz="1650" dirty="0" err="1">
                <a:solidFill>
                  <a:schemeClr val="tx1"/>
                </a:solidFill>
              </a:rPr>
              <a:t>hálózatok</a:t>
            </a:r>
            <a:endParaRPr lang="en-US" sz="1650" dirty="0">
              <a:solidFill>
                <a:schemeClr val="tx1"/>
              </a:solidFill>
            </a:endParaRPr>
          </a:p>
          <a:p>
            <a:pPr marL="257175" indent="-257175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650" dirty="0" err="1">
                <a:solidFill>
                  <a:schemeClr val="tx1"/>
                </a:solidFill>
              </a:rPr>
              <a:t>Súlyok</a:t>
            </a:r>
            <a:r>
              <a:rPr lang="en-US" sz="1650" dirty="0">
                <a:solidFill>
                  <a:schemeClr val="tx1"/>
                </a:solidFill>
              </a:rPr>
              <a:t> </a:t>
            </a:r>
            <a:r>
              <a:rPr lang="en-US" sz="1650" dirty="0" err="1">
                <a:solidFill>
                  <a:schemeClr val="tx1"/>
                </a:solidFill>
              </a:rPr>
              <a:t>megosztása</a:t>
            </a:r>
            <a:r>
              <a:rPr lang="en-US" sz="1650" dirty="0">
                <a:solidFill>
                  <a:schemeClr val="tx1"/>
                </a:solidFill>
              </a:rPr>
              <a:t>, </a:t>
            </a:r>
            <a:r>
              <a:rPr lang="en-US" sz="1650" dirty="0" err="1">
                <a:solidFill>
                  <a:schemeClr val="tx1"/>
                </a:solidFill>
              </a:rPr>
              <a:t>Közös</a:t>
            </a:r>
            <a:r>
              <a:rPr lang="en-US" sz="1650" dirty="0">
                <a:solidFill>
                  <a:schemeClr val="tx1"/>
                </a:solidFill>
              </a:rPr>
              <a:t> </a:t>
            </a:r>
            <a:r>
              <a:rPr lang="en-US" sz="1650" dirty="0" err="1">
                <a:solidFill>
                  <a:schemeClr val="tx1"/>
                </a:solidFill>
              </a:rPr>
              <a:t>tanulás</a:t>
            </a:r>
            <a:endParaRPr lang="en-US" sz="1650" dirty="0">
              <a:solidFill>
                <a:schemeClr val="tx1"/>
              </a:solidFill>
            </a:endParaRPr>
          </a:p>
          <a:p>
            <a:pPr marL="257175" indent="-257175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650" dirty="0" err="1">
                <a:solidFill>
                  <a:schemeClr val="tx1"/>
                </a:solidFill>
              </a:rPr>
              <a:t>Bemenetek</a:t>
            </a:r>
            <a:r>
              <a:rPr lang="en-US" sz="1650" dirty="0">
                <a:solidFill>
                  <a:schemeClr val="tx1"/>
                </a:solidFill>
              </a:rPr>
              <a:t> </a:t>
            </a:r>
            <a:r>
              <a:rPr lang="en-US" sz="1650" dirty="0" err="1">
                <a:solidFill>
                  <a:schemeClr val="tx1"/>
                </a:solidFill>
              </a:rPr>
              <a:t>párbarendezése</a:t>
            </a:r>
            <a:endParaRPr lang="en-US" sz="165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275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275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72A6492-9588-44BF-B89A-A3D8B7899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90" y="1577020"/>
            <a:ext cx="4702997" cy="37036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0207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F9C51AD1-21A2-4095-99F4-A583EA2B9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11" y="1927939"/>
            <a:ext cx="8363178" cy="3757904"/>
          </a:xfrm>
          <a:prstGeom prst="rect">
            <a:avLst/>
          </a:prstGeom>
        </p:spPr>
      </p:pic>
      <p:sp>
        <p:nvSpPr>
          <p:cNvPr id="13" name="Cím 1">
            <a:extLst>
              <a:ext uri="{FF2B5EF4-FFF2-40B4-BE49-F238E27FC236}">
                <a16:creationId xmlns:a16="http://schemas.microsoft.com/office/drawing/2014/main" id="{18D60412-7A9F-4EC5-B9BC-36E5D5B2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039" y="857250"/>
            <a:ext cx="6271921" cy="982627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sz="4500" dirty="0" err="1"/>
              <a:t>Teljes</a:t>
            </a:r>
            <a:r>
              <a:rPr lang="en-US" sz="4500" dirty="0"/>
              <a:t> </a:t>
            </a:r>
            <a:r>
              <a:rPr lang="en-US" sz="4500" dirty="0" err="1"/>
              <a:t>Hálózati</a:t>
            </a:r>
            <a:r>
              <a:rPr lang="en-US" sz="4500" dirty="0"/>
              <a:t> Modell</a:t>
            </a:r>
          </a:p>
        </p:txBody>
      </p:sp>
    </p:spTree>
    <p:extLst>
      <p:ext uri="{BB962C8B-B14F-4D97-AF65-F5344CB8AC3E}">
        <p14:creationId xmlns:p14="http://schemas.microsoft.com/office/powerpoint/2010/main" val="4210183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200</Words>
  <Application>Microsoft Office PowerPoint</Application>
  <PresentationFormat>Diavetítés a képernyőre (4:3 oldalarány)</PresentationFormat>
  <Paragraphs>76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Times New Roman</vt:lpstr>
      <vt:lpstr>Wingdings</vt:lpstr>
      <vt:lpstr>Wingdings 3</vt:lpstr>
      <vt:lpstr>Ion</vt:lpstr>
      <vt:lpstr>Az agyi tevékenység előrejelzése vizuális ingerekre mély tanulás segítségével</vt:lpstr>
      <vt:lpstr>Tartalom</vt:lpstr>
      <vt:lpstr>Algonauts Challenge: Understanding the Human Visual Brain </vt:lpstr>
      <vt:lpstr>PowerPoint-bemutató</vt:lpstr>
      <vt:lpstr>Megvalósítás</vt:lpstr>
      <vt:lpstr>Klasszifikáció és RDM</vt:lpstr>
      <vt:lpstr>Transfer Learning</vt:lpstr>
      <vt:lpstr>Sziámi hálózat</vt:lpstr>
      <vt:lpstr>Teljes Hálózati Modell</vt:lpstr>
      <vt:lpstr>Elért Eredmények</vt:lpstr>
      <vt:lpstr>Források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agyi tevékenység előrejelzése vizuális ingerekre mély tanulás segítségével</dc:title>
  <dc:creator>Nagy Miklós Zoltán</dc:creator>
  <cp:lastModifiedBy>Nagy Miklós Zoltán</cp:lastModifiedBy>
  <cp:revision>2</cp:revision>
  <dcterms:created xsi:type="dcterms:W3CDTF">2020-05-21T18:42:17Z</dcterms:created>
  <dcterms:modified xsi:type="dcterms:W3CDTF">2020-05-21T18:48:48Z</dcterms:modified>
</cp:coreProperties>
</file>