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Economica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italic.fntdata"/><Relationship Id="rId30" Type="http://schemas.openxmlformats.org/officeDocument/2006/relationships/font" Target="fonts/Economica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Economica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2fcc37eb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2fcc37e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323aa7d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323aa7d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2fcc37eb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2fcc37eb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2fcc37eb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2fcc37eb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2fcc37eb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2fcc37eb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06e5e58d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06e5e58d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32b46d5a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32b46d5a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32b46d5a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32b46d5a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32b46d5a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32b46d5a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32b46d5a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32b46d5a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06e5e58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06e5e58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32b46d5a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32b46d5a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32b46d5a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32b46d5a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32b46d5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32b46d5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32b46d5a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32b46d5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4d97a9e0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4d97a9e0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4d97a9e0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4d97a9e0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08abb64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08abb64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4d97a9e0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4d97a9e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4d97a9e0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4d97a9e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4d72f25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4d72f25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2fcc37e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2fcc37e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andas.pydata.org/doc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mailto:diegominatel@gmail.com" TargetMode="External"/><Relationship Id="rId4" Type="http://schemas.openxmlformats.org/officeDocument/2006/relationships/hyperlink" Target="mailto:viniciusferreira97@gmail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www.districtdatalabs.com/the-algorithm-issue-9-data-science-workflo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ypi.org/project/pydataset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Desafio: Python Pandas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Estruturados - Exemplos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4298" y="190825"/>
            <a:ext cx="3140350" cy="38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425" y="1882475"/>
            <a:ext cx="6634100" cy="28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Pandas: Operações básicas entre .Series (Colunas)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3914425"/>
            <a:ext cx="8520600" cy="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pt-BR"/>
              <a:t>Isso é válido para todas as funções matemáticas básicas (e.g.: Adição, Subtração, Multiplicação, Divisão, etc.)!!!</a:t>
            </a:r>
            <a:endParaRPr b="1" i="1"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2885"/>
            <a:ext cx="9143999" cy="247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Dinâmica dos Desafios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Tempo médio por desafio é de 20 minutos (8 desafios no total)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Apresentação do desafio (Instrutores);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Dúvidas sobre a descrição e resolução do desafio (Tempo estipulado: 5 minutos);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Resolução do desafio pelos alunos (Entre 5-15 minutos, de acordo com o nível de dificuldade.);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Resolução do desafio comentada pelos instrutores (5-10 minutos);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pt-BR"/>
              <a:t>Todas as resoluções serão disponibilizadas ao fim da aula desafio!!!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Dicas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Pesquise na internet, principalmente como utilizar as funções, métodos e atributos dados como dicas nos desafios; 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Documentação Pandas: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https://pandas.pydata.org/docs/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Existem diversas maneiras de solucionar um problema. Portanto, tente solucionar o desafio a sua maneira;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Importante verificar primeiro como é a estrutura do dataset, antes de começar a resolver o desafio. 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 1 - Importando dataset pelo </a:t>
            </a:r>
            <a:r>
              <a:rPr b="1" lang="pt-BR"/>
              <a:t>pydataset</a:t>
            </a:r>
            <a:endParaRPr b="1"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Definição do problema:</a:t>
            </a:r>
            <a:r>
              <a:rPr lang="pt-BR"/>
              <a:t> Dado o código do dataset retorne as seguintes informações:</a:t>
            </a:r>
            <a:endParaRPr/>
          </a:p>
          <a:p>
            <a:pPr indent="-317182" lvl="0" marL="914400" rtl="0" algn="just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Importe o </a:t>
            </a:r>
            <a:r>
              <a:rPr i="1" lang="pt-BR"/>
              <a:t>dataset</a:t>
            </a:r>
            <a:r>
              <a:rPr lang="pt-BR"/>
              <a:t> utilizando a seguinte função do pydataset: </a:t>
            </a:r>
            <a:r>
              <a:rPr b="1" i="1" lang="pt-BR"/>
              <a:t>data(“Código”)</a:t>
            </a:r>
            <a:endParaRPr b="1" i="1"/>
          </a:p>
          <a:p>
            <a:pPr indent="-317182" lvl="0" marL="9144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Imprimir na tela o dataset;</a:t>
            </a:r>
            <a:endParaRPr/>
          </a:p>
          <a:p>
            <a:pPr indent="-317182" lvl="0" marL="9144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Informe o tipo de dados retornado pela função </a:t>
            </a:r>
            <a:r>
              <a:rPr b="1" i="1" lang="pt-BR"/>
              <a:t>data</a:t>
            </a:r>
            <a:r>
              <a:rPr lang="pt-BR"/>
              <a:t>;</a:t>
            </a:r>
            <a:endParaRPr/>
          </a:p>
          <a:p>
            <a:pPr indent="-317182" lvl="0" marL="9144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Informe o número de exemplos (linhas) e características (colunas) do </a:t>
            </a:r>
            <a:r>
              <a:rPr i="1" lang="pt-BR"/>
              <a:t>dataset</a:t>
            </a:r>
            <a:r>
              <a:rPr lang="pt-BR"/>
              <a:t>.</a:t>
            </a:r>
            <a:endParaRPr/>
          </a:p>
          <a:p>
            <a:pPr indent="-317182" lvl="0" marL="9144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 Crie uma função que ao receber um DataFrame retorna o número de linhas e colunas.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Código do dataset:</a:t>
            </a:r>
            <a:r>
              <a:rPr lang="pt-BR"/>
              <a:t> plantTraits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Dicas:</a:t>
            </a:r>
            <a:endParaRPr b="1"/>
          </a:p>
          <a:p>
            <a:pPr indent="-317182" lvl="0" marL="9144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plantTraits é um dataset que contém a descrição, por meio de atributos biológicos, de diferentes espécies de plantas;</a:t>
            </a:r>
            <a:endParaRPr/>
          </a:p>
          <a:p>
            <a:pPr indent="-317182" lvl="0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função built-in (nativa da linguagem Python): </a:t>
            </a:r>
            <a:r>
              <a:rPr b="1" i="1" lang="pt-BR"/>
              <a:t>type()</a:t>
            </a:r>
            <a:endParaRPr b="1" i="1"/>
          </a:p>
          <a:p>
            <a:pPr indent="-317182" lvl="0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atributo do DataFrame: </a:t>
            </a:r>
            <a:r>
              <a:rPr b="1" i="1" lang="pt-BR"/>
              <a:t>shape</a:t>
            </a:r>
            <a:endParaRPr b="1"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 2: Conversão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Definição do problema:</a:t>
            </a:r>
            <a:r>
              <a:rPr lang="pt-BR"/>
              <a:t> Dada a tabela com a média de altura e peso de mulheres estadunidenses, onde os nomes das colunas estão em inglês </a:t>
            </a:r>
            <a:r>
              <a:rPr i="1" lang="pt-BR"/>
              <a:t>height</a:t>
            </a:r>
            <a:r>
              <a:rPr lang="pt-BR"/>
              <a:t> (altura) e </a:t>
            </a:r>
            <a:r>
              <a:rPr i="1" lang="pt-BR"/>
              <a:t>weight</a:t>
            </a:r>
            <a:r>
              <a:rPr lang="pt-BR"/>
              <a:t> (peso) e seus respectivos valores estão nas seguintes unidades: polegada e libras. </a:t>
            </a:r>
            <a:endParaRPr/>
          </a:p>
          <a:p>
            <a:pPr indent="-317182" lvl="0" marL="914400" rtl="0" algn="just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Construa uma nova representação onde os nomes das colunas estão em português, e os valores de altura são convertidos para centímetros e os valores de peso convertidos para quilograma. </a:t>
            </a:r>
            <a:endParaRPr/>
          </a:p>
          <a:p>
            <a:pPr indent="-317182" lvl="0" marL="9144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Plote o scatterplot de altura x peso da nova representação.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Código do d</a:t>
            </a:r>
            <a:r>
              <a:rPr b="1" lang="pt-BR"/>
              <a:t>ataset:</a:t>
            </a:r>
            <a:r>
              <a:rPr lang="pt-BR"/>
              <a:t> women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Dicas:</a:t>
            </a:r>
            <a:endParaRPr b="1"/>
          </a:p>
          <a:p>
            <a:pPr indent="-317182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1 polegada = 2,54 </a:t>
            </a:r>
            <a:r>
              <a:rPr lang="pt-BR"/>
              <a:t>centímetros</a:t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1 libra = 0,45 </a:t>
            </a:r>
            <a:r>
              <a:rPr lang="pt-BR"/>
              <a:t>quilos</a:t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use o método .plot.scatter()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 3: Titanic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Definição do problema:</a:t>
            </a:r>
            <a:r>
              <a:rPr lang="pt-BR"/>
              <a:t> </a:t>
            </a:r>
            <a:r>
              <a:rPr lang="pt-BR"/>
              <a:t>Dado que você está trabalhando com um grupo de historiadores que estão analisando o naufrágio do Titanic, informe aos historiadores as seguintes questões?</a:t>
            </a:r>
            <a:r>
              <a:rPr lang="pt-BR"/>
              <a:t> </a:t>
            </a:r>
            <a:endParaRPr/>
          </a:p>
          <a:p>
            <a:pPr indent="-325755" lvl="0" marL="914400" rtl="0" algn="just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Quantas pessoas sobreviveram e quantas morreram?</a:t>
            </a:r>
            <a:endParaRPr/>
          </a:p>
          <a:p>
            <a:pPr indent="-325755" lvl="0" marL="9144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Quantas pessoas eram da primeira, segunda e terceira classe?</a:t>
            </a:r>
            <a:endParaRPr/>
          </a:p>
          <a:p>
            <a:pPr indent="-325755" lvl="0" marL="9144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Qual a porcentagem de sobreviventes na primeira classe?</a:t>
            </a:r>
            <a:endParaRPr/>
          </a:p>
          <a:p>
            <a:pPr indent="-325755" lvl="0" marL="9144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Qual a porcentagem de mortos da terceira classe?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Código do dataset:</a:t>
            </a:r>
            <a:r>
              <a:rPr lang="pt-BR"/>
              <a:t> titanic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Dicas:</a:t>
            </a:r>
            <a:endParaRPr b="1"/>
          </a:p>
          <a:p>
            <a:pPr indent="-325755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value_counts() (Itens 1 e 2)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seleção de subconjuntos (Itens 3 e 4)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 4: Futebol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Definição do problema:</a:t>
            </a:r>
            <a:r>
              <a:rPr lang="pt-BR"/>
              <a:t> </a:t>
            </a:r>
            <a:r>
              <a:rPr lang="pt-BR"/>
              <a:t>Dado que você está trabalhando numa emissora de televisão, o narrador precisa informar o jogo com o maior número de gols na história da Bundesliga (Campeonato Alemão). Você precisa fazer uma busca em todos os jogos da história deste campeonato e verificar qual jogo é esse e passar a iformação ao narrador, para posteriormente, o narrador informar aos telespectadores.</a:t>
            </a:r>
            <a:endParaRPr/>
          </a:p>
          <a:p>
            <a:pPr indent="-325755" lvl="0" marL="914400" rtl="0" algn="just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Verificar os jogos com maior quantidade de gols na história da Bundesliga</a:t>
            </a:r>
            <a:endParaRPr/>
          </a:p>
          <a:p>
            <a:pPr indent="-325755" lvl="0" marL="9144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Informar a data, os times participantes e o placar do jogo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Código do dataset:</a:t>
            </a:r>
            <a:r>
              <a:rPr lang="pt-BR"/>
              <a:t> Bundesliga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Dicas:</a:t>
            </a:r>
            <a:endParaRPr b="1"/>
          </a:p>
          <a:p>
            <a:pPr indent="-325755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Criar uma nova variável "TotalGols" com o total de gols da partida;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Use o método.max()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 5: Forbes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Definição do problema:</a:t>
            </a:r>
            <a:r>
              <a:rPr lang="pt-BR"/>
              <a:t> </a:t>
            </a:r>
            <a:r>
              <a:rPr lang="pt-BR"/>
              <a:t>Você está trabalhando em um jornal e o editor quer que você responda as seguintes questões:</a:t>
            </a:r>
            <a:endParaRPr/>
          </a:p>
          <a:p>
            <a:pPr indent="-334327" lvl="0" marL="914400" rtl="0" algn="just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Qual a empresa mais valiosa da lista da Forbes 2000?</a:t>
            </a:r>
            <a:endParaRPr/>
          </a:p>
          <a:p>
            <a:pPr indent="-334327" lvl="0" marL="9144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Construa uma tabela com as TOP 10 empresas mais lucrativas da lista.</a:t>
            </a:r>
            <a:endParaRPr/>
          </a:p>
          <a:p>
            <a:pPr indent="-334327" lvl="0" marL="9144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Qual a média de valores de empresa das cinco categorias mais valiosas?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Código do dataset:</a:t>
            </a:r>
            <a:r>
              <a:rPr lang="pt-BR"/>
              <a:t> Forbes2000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Dicas:</a:t>
            </a:r>
            <a:endParaRPr b="1"/>
          </a:p>
          <a:p>
            <a:pPr indent="-334327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Método .max()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Método nlargest()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Método .groupby()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 6: Rendimento Ações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Definição do problema:</a:t>
            </a:r>
            <a:r>
              <a:rPr lang="pt-BR"/>
              <a:t> </a:t>
            </a:r>
            <a:r>
              <a:rPr lang="pt-BR"/>
              <a:t>Você está trabalhando num banco e preciso informar ao seu cliente em que ano foi a maior rentabilidade de dividendo pago por ação da empresa Johnson&amp;Jonson</a:t>
            </a:r>
            <a:endParaRPr/>
          </a:p>
          <a:p>
            <a:pPr indent="-317182" lvl="0" marL="914400" rtl="0" algn="just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Agregar os rendimentos de um mesmo ano</a:t>
            </a:r>
            <a:endParaRPr/>
          </a:p>
          <a:p>
            <a:pPr indent="-317182" lvl="0" marL="9144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Calcular a valorização do rendimento de um ano para outro</a:t>
            </a:r>
            <a:endParaRPr/>
          </a:p>
          <a:p>
            <a:pPr indent="-317182" lvl="0" marL="9144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Informar o ano de maior rentabilidade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Código do dataset:</a:t>
            </a:r>
            <a:r>
              <a:rPr lang="pt-BR"/>
              <a:t> </a:t>
            </a:r>
            <a:r>
              <a:rPr lang="pt-BR"/>
              <a:t>JohnsonJohnson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Dicas:</a:t>
            </a:r>
            <a:endParaRPr b="1"/>
          </a:p>
          <a:p>
            <a:pPr indent="-317182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Criar uma nova representação dos dados, onde a informação é anual</a:t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Criar uma nova coluna informando a valorização anual</a:t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numpy.trunc()</a:t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método .shift()</a:t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método .idxmax()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952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dos Instrutores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450" y="1489537"/>
            <a:ext cx="2307600" cy="216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4">
            <a:alphaModFix/>
          </a:blip>
          <a:srcRect b="28085" l="48106" r="15055" t="20039"/>
          <a:stretch/>
        </p:blipFill>
        <p:spPr>
          <a:xfrm>
            <a:off x="1602950" y="1489538"/>
            <a:ext cx="2306259" cy="21644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1418225" y="3822575"/>
            <a:ext cx="2675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Open Sans"/>
                <a:ea typeface="Open Sans"/>
                <a:cs typeface="Open Sans"/>
                <a:sym typeface="Open Sans"/>
              </a:rPr>
              <a:t>Diego Minatel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>
                <a:latin typeface="Open Sans"/>
                <a:ea typeface="Open Sans"/>
                <a:cs typeface="Open Sans"/>
                <a:sym typeface="Open Sans"/>
              </a:rPr>
              <a:t>Doutorando pela USP</a:t>
            </a:r>
            <a:endParaRPr i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>
                <a:latin typeface="Open Sans"/>
                <a:ea typeface="Open Sans"/>
                <a:cs typeface="Open Sans"/>
                <a:sym typeface="Open Sans"/>
              </a:rPr>
              <a:t>Pesquisa em Fairness in Machine Learning</a:t>
            </a:r>
            <a:endParaRPr i="1"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055400" y="3822575"/>
            <a:ext cx="2675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Open Sans"/>
                <a:ea typeface="Open Sans"/>
                <a:cs typeface="Open Sans"/>
                <a:sym typeface="Open Sans"/>
              </a:rPr>
              <a:t>Vinicius Ferreira da Silva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>
                <a:latin typeface="Open Sans"/>
                <a:ea typeface="Open Sans"/>
                <a:cs typeface="Open Sans"/>
                <a:sym typeface="Open Sans"/>
              </a:rPr>
              <a:t>Cientista de Dados</a:t>
            </a:r>
            <a:endParaRPr i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>
                <a:latin typeface="Open Sans"/>
                <a:ea typeface="Open Sans"/>
                <a:cs typeface="Open Sans"/>
                <a:sym typeface="Open Sans"/>
              </a:rPr>
              <a:t>Mestrado pela USP em Inteligência Artificial</a:t>
            </a:r>
            <a:endParaRPr i="1"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 7: </a:t>
            </a:r>
            <a:r>
              <a:rPr lang="pt-BR"/>
              <a:t>Condições de moradia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Definição do problema:</a:t>
            </a:r>
            <a:r>
              <a:rPr lang="pt-BR"/>
              <a:t> </a:t>
            </a:r>
            <a:r>
              <a:rPr lang="pt-BR"/>
              <a:t>Dado que você recebeu dados de pessoas em situação de rua, informe aos pesquisadores as seguintes respostas</a:t>
            </a:r>
            <a:endParaRPr/>
          </a:p>
          <a:p>
            <a:pPr indent="-308610" lvl="0" marL="914400" rtl="0" algn="just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Em quantas medições, em média, as pessoas da base estava em situação de rua?</a:t>
            </a:r>
            <a:endParaRPr/>
          </a:p>
          <a:p>
            <a:pPr indent="-308610" lvl="0" marL="9144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Qual a proporção de moradores que estiveram inscritos em Section 8 em algum momento?</a:t>
            </a:r>
            <a:endParaRPr/>
          </a:p>
          <a:p>
            <a:pPr indent="-308610" lvl="0" marL="9144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Quantas pessoas estiveram 100% do tempo em situação de rua</a:t>
            </a:r>
            <a:endParaRPr/>
          </a:p>
          <a:p>
            <a:pPr indent="-308610" lvl="0" marL="9144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Qual percentual das pessoas apresentaram uma melhora de condições de moradia no final do estudo?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Código do dataset:</a:t>
            </a:r>
            <a:r>
              <a:rPr lang="pt-BR"/>
              <a:t> housing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Dicas:</a:t>
            </a:r>
            <a:endParaRPr b="1"/>
          </a:p>
          <a:p>
            <a:pPr indent="-308610" lvl="0" marL="9144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Cada pessoa está registrada com um ID diferente.</a:t>
            </a:r>
            <a:endParaRPr/>
          </a:p>
          <a:p>
            <a:pPr indent="-308610" lvl="0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Uma medição da condição da pessoa é feita a cada seis meses.</a:t>
            </a:r>
            <a:endParaRPr/>
          </a:p>
          <a:p>
            <a:pPr indent="-308610" lvl="0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Foram feitas medições por 2 anos.</a:t>
            </a:r>
            <a:endParaRPr/>
          </a:p>
          <a:p>
            <a:pPr indent="-308610" lvl="0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É importante conferir a documentação da base para entender o que significa cada código da variável y.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 8: </a:t>
            </a:r>
            <a:r>
              <a:rPr lang="pt-BR"/>
              <a:t>Suicídios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Definição do problema:</a:t>
            </a:r>
            <a:r>
              <a:rPr lang="pt-BR"/>
              <a:t> D</a:t>
            </a:r>
            <a:r>
              <a:rPr lang="pt-BR"/>
              <a:t>ado que você é uma investigadora da polícia e tem em mãos uma base de dados sobre o histórico de suicídios de seu país.</a:t>
            </a:r>
            <a:endParaRPr/>
          </a:p>
          <a:p>
            <a:pPr indent="-342900" lvl="0" marL="914400" rtl="0" algn="just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Crie uma função que ao informar o sexo e a faixa etária de um suícidio é retornado as probilidades do método utilizado.</a:t>
            </a:r>
            <a:endParaRPr/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Com auxílio da função input() faça a chamada da função do item 1. (a ideia é simular uma interface amigável)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Código do dataset:</a:t>
            </a:r>
            <a:r>
              <a:rPr lang="pt-BR"/>
              <a:t> Suicide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Dicas:</a:t>
            </a:r>
            <a:endParaRPr b="1"/>
          </a:p>
          <a:p>
            <a:pPr indent="-342900" lvl="0" marL="9144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Utilizar o método groupby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Email para contato: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 u="sng">
                <a:solidFill>
                  <a:schemeClr val="hlink"/>
                </a:solidFill>
                <a:hlinkClick r:id="rId3"/>
              </a:rPr>
              <a:t>diegominatel@gmail.com</a:t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 u="sng">
                <a:solidFill>
                  <a:schemeClr val="hlink"/>
                </a:solidFill>
                <a:hlinkClick r:id="rId4"/>
              </a:rPr>
              <a:t>viniciusferreira97@gmail.com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800"/>
              <a:t>Muito Obrigado!!!</a:t>
            </a:r>
            <a:endParaRPr sz="3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0">
                <a:latin typeface="Economica"/>
                <a:ea typeface="Economica"/>
                <a:cs typeface="Economica"/>
                <a:sym typeface="Economica"/>
              </a:rPr>
              <a:t>Resolução de Dúvidas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Ambiente Virtual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/>
              <a:t>Controle de versão das bibliotecas utilizadas</a:t>
            </a:r>
            <a:r>
              <a:rPr lang="pt-BR"/>
              <a:t>: por vezes de um projeto para outro a versão das bibliotecas utilizadas são </a:t>
            </a:r>
            <a:r>
              <a:rPr lang="pt-BR"/>
              <a:t>incompatíveis. Por exemplo:  Necessário mexer em um projeto antigo, assim você cria um ambiente virtual com a versão correta das bibliotecas, sem alterar a versão de outros projetos</a:t>
            </a:r>
            <a:r>
              <a:rPr lang="pt-BR"/>
              <a:t>;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pt-BR"/>
              <a:t>Boa prática de projeto</a:t>
            </a:r>
            <a:r>
              <a:rPr lang="pt-BR"/>
              <a:t>: criar um ambiente virtual para cada novo projeto;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Comando para verificar versões: pip freeze (ou !pip freeze se o comando for escrito no jupyter notebook ou google colab) (requirements.txt)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um projeto de ciência de dados</a:t>
            </a:r>
            <a:endParaRPr b="1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213" y="1309599"/>
            <a:ext cx="4895575" cy="337767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457200" y="4687275"/>
            <a:ext cx="82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Referência: </a:t>
            </a:r>
            <a:r>
              <a:rPr lang="pt-BR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https://www.districtdatalabs.com/the-algorithm-issue-9-data-science-workflow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200" y="2416825"/>
            <a:ext cx="5086802" cy="25434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Boxplot e Outliers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25225"/>
            <a:ext cx="7806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Técnica de visualização de dados;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Utilizada para verificar a distribuição do dados;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Ordenação dos dados (mediana);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Outlier:</a:t>
            </a:r>
            <a:r>
              <a:rPr lang="pt-BR"/>
              <a:t> boxplot modificado;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Checagem do mínimo e máximo;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latin typeface="Economica"/>
                <a:ea typeface="Economica"/>
                <a:cs typeface="Economica"/>
                <a:sym typeface="Economica"/>
              </a:rPr>
              <a:t>Aula Desafio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Instalação: </a:t>
            </a:r>
            <a:r>
              <a:rPr b="1" lang="pt-BR"/>
              <a:t>pydataset</a:t>
            </a:r>
            <a:endParaRPr b="1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Iremos utilizar a biblioteca </a:t>
            </a:r>
            <a:r>
              <a:rPr b="1" lang="pt-BR"/>
              <a:t>pydataset </a:t>
            </a:r>
            <a:r>
              <a:rPr lang="pt-BR"/>
              <a:t> para importar os </a:t>
            </a:r>
            <a:r>
              <a:rPr i="1" lang="pt-BR"/>
              <a:t>datasets</a:t>
            </a:r>
            <a:r>
              <a:rPr lang="pt-BR"/>
              <a:t> (conjuntos de dados) utilizados nessa aula.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Comando para instalação: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pip install pydataset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!pip install pydataset (se estiver utilizando o google collab)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Documento da biblioteca: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		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https://pypi.org/project/pydataset/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Estruturados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25225"/>
            <a:ext cx="4260300" cy="3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Um conjunto de dados é uma representação simplificada de um problema;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Estrutura definida;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Tradicionalmente, colunas são as características que definem o problema;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e as linhas são os exemplos (instâncias) do problema a ser analisado;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Tabela m x n. 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700" y="1609475"/>
            <a:ext cx="4267200" cy="2161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