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29" r:id="rId4"/>
    <p:sldId id="340" r:id="rId5"/>
    <p:sldId id="335" r:id="rId6"/>
    <p:sldId id="339" r:id="rId7"/>
    <p:sldId id="341" r:id="rId8"/>
    <p:sldId id="342" r:id="rId9"/>
    <p:sldId id="343" r:id="rId10"/>
    <p:sldId id="347" r:id="rId11"/>
    <p:sldId id="348" r:id="rId12"/>
    <p:sldId id="349" r:id="rId13"/>
    <p:sldId id="344" r:id="rId14"/>
    <p:sldId id="345" r:id="rId15"/>
    <p:sldId id="346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ADB778"/>
    <a:srgbClr val="1F84B7"/>
    <a:srgbClr val="1A6F9A"/>
    <a:srgbClr val="8D9EE5"/>
    <a:srgbClr val="8EB1E4"/>
    <a:srgbClr val="6A6BA2"/>
    <a:srgbClr val="335A89"/>
    <a:srgbClr val="FFFF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9813" autoAdjust="0"/>
  </p:normalViewPr>
  <p:slideViewPr>
    <p:cSldViewPr>
      <p:cViewPr>
        <p:scale>
          <a:sx n="63" d="100"/>
          <a:sy n="63" d="100"/>
        </p:scale>
        <p:origin x="12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6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0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47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7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4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32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79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08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44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4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22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78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4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08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17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50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43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40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5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4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46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54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69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7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6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3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50E3-5E09-4CC2-A247-8553060AC5B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3F67-33E3-419F-80EA-DFB283D8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6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C816-451D-4DAD-9BEA-D2F59489E5C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1C15-C1ED-4256-9A06-E3CA991DB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09DD-0A6C-4604-9E09-0A659C427E3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002E-9C5E-4480-AEDE-79001755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leyra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eyra.com/awards-and-recogniti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60" y="1844824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About us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89FBB-8AEB-9356-CE09-D3DD88CC3C5B}"/>
              </a:ext>
            </a:extLst>
          </p:cNvPr>
          <p:cNvSpPr txBox="1"/>
          <p:nvPr/>
        </p:nvSpPr>
        <p:spPr>
          <a:xfrm>
            <a:off x="2476500" y="3244334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The trusted </a:t>
            </a:r>
            <a:r>
              <a:rPr lang="en-IN" dirty="0" err="1">
                <a:hlinkClick r:id="rId2"/>
              </a:rPr>
              <a:t>CPaaS</a:t>
            </a:r>
            <a:r>
              <a:rPr lang="en-IN" dirty="0">
                <a:hlinkClick r:id="rId2"/>
              </a:rPr>
              <a:t> - </a:t>
            </a:r>
            <a:r>
              <a:rPr lang="en-IN" dirty="0" err="1">
                <a:hlinkClick r:id="rId2"/>
              </a:rPr>
              <a:t>Kaleyra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36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AD1B4-D59D-2683-3764-5725E176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686"/>
            <a:ext cx="9906000" cy="4163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7408D-4F5A-2C30-56AD-DE2E0214EF82}"/>
              </a:ext>
            </a:extLst>
          </p:cNvPr>
          <p:cNvSpPr txBox="1"/>
          <p:nvPr/>
        </p:nvSpPr>
        <p:spPr>
          <a:xfrm>
            <a:off x="632520" y="3710868"/>
            <a:ext cx="84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1A1A1A"/>
                </a:solidFill>
                <a:effectLst/>
                <a:latin typeface="+mj-lt"/>
              </a:rPr>
              <a:t>Blindwink</a:t>
            </a:r>
            <a:r>
              <a:rPr lang="en-US" b="1" i="0" dirty="0">
                <a:solidFill>
                  <a:srgbClr val="1A1A1A"/>
                </a:solidFill>
                <a:effectLst/>
                <a:latin typeface="+mj-lt"/>
              </a:rPr>
              <a:t> Honors the CEO of Marlin at India Excellence Awards - 2021</a:t>
            </a:r>
            <a:br>
              <a:rPr lang="en-US" b="1" dirty="0">
                <a:latin typeface="+mj-lt"/>
              </a:rPr>
            </a:br>
            <a:endParaRPr lang="en-IN" b="1" dirty="0">
              <a:latin typeface="+mj-lt"/>
            </a:endParaRP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Blindwink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honored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Mohammad Afzal Siddiqui,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CEO of Marlin Medical Assistance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his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consistently excelled work in the turbulent times through revolutionary ideas &amp; tireless efforts.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India Excellence Awards are designed to reward the most deserving individuals &amp; institutions through a comprehensive analysis of the information gathered from the nominees.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424242"/>
                </a:solidFill>
                <a:latin typeface="Lato" panose="020F0502020204030203" pitchFamily="34" charset="0"/>
              </a:rPr>
              <a:t>Read more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3688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D88A1-3988-3CE8-97FE-B3A03500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906000" cy="317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480283-4263-BCD9-42DB-5387FE026064}"/>
              </a:ext>
            </a:extLst>
          </p:cNvPr>
          <p:cNvSpPr txBox="1"/>
          <p:nvPr/>
        </p:nvSpPr>
        <p:spPr>
          <a:xfrm>
            <a:off x="344488" y="357301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We’re ready to help you find the perfect medical treatment for your disease.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1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F2A05-94F2-31BF-C1F9-08760059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2996952"/>
            <a:ext cx="9705528" cy="258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190B0-2EA6-C82A-BFC9-4931F730F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58"/>
          <a:stretch/>
        </p:blipFill>
        <p:spPr>
          <a:xfrm>
            <a:off x="56456" y="74732"/>
            <a:ext cx="9705528" cy="33542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15B3EC-02D5-AAF0-66D7-F6740DADAC53}"/>
              </a:ext>
            </a:extLst>
          </p:cNvPr>
          <p:cNvSpPr txBox="1"/>
          <p:nvPr/>
        </p:nvSpPr>
        <p:spPr>
          <a:xfrm>
            <a:off x="344488" y="5517232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ighlight>
                  <a:srgbClr val="FFFF99"/>
                </a:highlight>
                <a:latin typeface="+mj-lt"/>
              </a:rPr>
              <a:t>Our Goal is to promote and protect our patients health and well being, our services are meant to improve the quality of their lives </a:t>
            </a:r>
          </a:p>
          <a:p>
            <a:r>
              <a:rPr lang="en-US" sz="1800" b="0" i="0" dirty="0">
                <a:effectLst/>
                <a:highlight>
                  <a:srgbClr val="FFFF99"/>
                </a:highlight>
                <a:latin typeface="+mj-lt"/>
              </a:rPr>
              <a:t>Marlin Medical Assistance is recognized for providing high quality, comprehensive medical treatment as a consequences of our superior medical and customer service standards</a:t>
            </a:r>
          </a:p>
        </p:txBody>
      </p:sp>
    </p:spTree>
    <p:extLst>
      <p:ext uri="{BB962C8B-B14F-4D97-AF65-F5344CB8AC3E}">
        <p14:creationId xmlns:p14="http://schemas.microsoft.com/office/powerpoint/2010/main" val="234822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E17B0-529B-E2DE-A38A-824CC590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35168"/>
            <a:ext cx="748883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C09C2-96D3-FAE2-18EB-699DC10CCB47}"/>
              </a:ext>
            </a:extLst>
          </p:cNvPr>
          <p:cNvSpPr txBox="1"/>
          <p:nvPr/>
        </p:nvSpPr>
        <p:spPr>
          <a:xfrm>
            <a:off x="6580956" y="2852936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Awards and Recognition - </a:t>
            </a:r>
            <a:r>
              <a:rPr lang="en-IN" dirty="0" err="1">
                <a:hlinkClick r:id="rId3"/>
              </a:rPr>
              <a:t>Kaleyra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6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10044C-3FE8-6B9E-D62A-56146A95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551"/>
            <a:ext cx="9906000" cy="3538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5A851A-31FA-ED31-72C4-6789B22E424E}"/>
              </a:ext>
            </a:extLst>
          </p:cNvPr>
          <p:cNvSpPr txBox="1"/>
          <p:nvPr/>
        </p:nvSpPr>
        <p:spPr>
          <a:xfrm>
            <a:off x="488504" y="3501008"/>
            <a:ext cx="89289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THE TRUSTED MEDICAL TOURISM COMPANY AS AN ASSISTANT </a:t>
            </a:r>
          </a:p>
          <a:p>
            <a:r>
              <a:rPr lang="en-IN" sz="1600" b="1" dirty="0"/>
              <a:t>Omnichannel Medical Assistance </a:t>
            </a:r>
          </a:p>
          <a:p>
            <a:r>
              <a:rPr lang="en-IN" sz="1600" dirty="0"/>
              <a:t>Marlin medical assistance</a:t>
            </a:r>
            <a:r>
              <a:rPr lang="en-IN" sz="1600" dirty="0">
                <a:latin typeface="+mj-lt"/>
              </a:rPr>
              <a:t> is </a:t>
            </a:r>
            <a:r>
              <a:rPr lang="en-US" sz="1600" b="0" i="0" dirty="0">
                <a:effectLst/>
                <a:latin typeface="+mj-lt"/>
              </a:rPr>
              <a:t>an award winning &amp; professionally managed company to provide the best treatment at affordable price, personalized care and more</a:t>
            </a:r>
          </a:p>
          <a:p>
            <a:endParaRPr lang="en-US" sz="16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4E7DC-5D6A-EE6F-3EC9-82B5BA56202C}"/>
              </a:ext>
            </a:extLst>
          </p:cNvPr>
          <p:cNvSpPr/>
          <p:nvPr/>
        </p:nvSpPr>
        <p:spPr>
          <a:xfrm>
            <a:off x="1208584" y="4725144"/>
            <a:ext cx="216024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About 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E0B7D-D227-173D-EFB1-486EF841747A}"/>
              </a:ext>
            </a:extLst>
          </p:cNvPr>
          <p:cNvSpPr/>
          <p:nvPr/>
        </p:nvSpPr>
        <p:spPr>
          <a:xfrm>
            <a:off x="4304928" y="4725144"/>
            <a:ext cx="2160240" cy="504056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47040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71AEC5-25F1-039F-149C-1530D8A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84"/>
            <a:ext cx="9906000" cy="3515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E4595-FF07-B5C6-A7ED-2FC63F71BE14}"/>
              </a:ext>
            </a:extLst>
          </p:cNvPr>
          <p:cNvSpPr txBox="1"/>
          <p:nvPr/>
        </p:nvSpPr>
        <p:spPr>
          <a:xfrm>
            <a:off x="704528" y="3137291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Amazing patients experiences in and outside hospital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88193-4E08-FE12-1CE6-F0E0C101C2F5}"/>
              </a:ext>
            </a:extLst>
          </p:cNvPr>
          <p:cNvSpPr txBox="1"/>
          <p:nvPr/>
        </p:nvSpPr>
        <p:spPr>
          <a:xfrm>
            <a:off x="668524" y="357301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+mj-lt"/>
              </a:rPr>
              <a:t>Trusted doctors-</a:t>
            </a:r>
            <a:r>
              <a:rPr lang="en-IN" dirty="0">
                <a:latin typeface="+mj-lt"/>
              </a:rPr>
              <a:t> Treatment by highly qualified </a:t>
            </a:r>
            <a:r>
              <a:rPr lang="en-US" b="0" i="0" dirty="0">
                <a:effectLst/>
                <a:latin typeface="+mj-lt"/>
              </a:rPr>
              <a:t>doctors and superb surgeons who have performed the most intricate surgeries; they are proficiently skilled, well experienced.</a:t>
            </a:r>
          </a:p>
          <a:p>
            <a:r>
              <a:rPr lang="en-US" b="1" dirty="0">
                <a:latin typeface="+mj-lt"/>
              </a:rPr>
              <a:t>Top Hospitals-</a:t>
            </a:r>
            <a:r>
              <a:rPr lang="en-US" dirty="0">
                <a:latin typeface="+mj-lt"/>
              </a:rPr>
              <a:t> </a:t>
            </a:r>
            <a:r>
              <a:rPr lang="en-US" b="0" i="0" dirty="0">
                <a:effectLst/>
                <a:latin typeface="+mj-lt"/>
              </a:rPr>
              <a:t>JCI &amp; NABH accredited hospitals with an expert medicine intelligentsia, outdo technology, and most upright medical &amp; health care infrastructure</a:t>
            </a:r>
          </a:p>
          <a:p>
            <a:r>
              <a:rPr lang="en-US" b="1" i="0" dirty="0">
                <a:effectLst/>
                <a:latin typeface="+mj-lt"/>
              </a:rPr>
              <a:t>Prompt care-</a:t>
            </a:r>
            <a:r>
              <a:rPr lang="en-US" b="0" i="0" dirty="0">
                <a:effectLst/>
                <a:latin typeface="+mj-lt"/>
              </a:rPr>
              <a:t> Caters to the needs of Ministry of Health, Insurance Companies, Third Party Administrators and individuals seeking right and affordable Treatment</a:t>
            </a:r>
          </a:p>
          <a:p>
            <a:r>
              <a:rPr lang="en-US" b="1" dirty="0">
                <a:latin typeface="+mj-lt"/>
              </a:rPr>
              <a:t>Hassle-free support-</a:t>
            </a:r>
            <a:r>
              <a:rPr lang="en-US" dirty="0">
                <a:latin typeface="+mj-lt"/>
              </a:rPr>
              <a:t> Finding right doctors, cost effective packages, help in hospitalization and cost comparison among multiple doctor and hospital choices. </a:t>
            </a:r>
          </a:p>
          <a:p>
            <a:r>
              <a:rPr lang="en-US" b="1" dirty="0">
                <a:latin typeface="+mj-lt"/>
              </a:rPr>
              <a:t>Best Assistance- </a:t>
            </a:r>
            <a:r>
              <a:rPr lang="en-US" dirty="0">
                <a:latin typeface="+mj-lt"/>
              </a:rPr>
              <a:t>24x7 Medical Assistance with 100% surety of after care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44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DD3D4-0781-F56B-6E2A-F8241BA7F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84"/>
            <a:ext cx="9906000" cy="3703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8267AF-2DBC-B2F8-5154-C05A0E7EAC72}"/>
              </a:ext>
            </a:extLst>
          </p:cNvPr>
          <p:cNvSpPr txBox="1"/>
          <p:nvPr/>
        </p:nvSpPr>
        <p:spPr>
          <a:xfrm>
            <a:off x="704528" y="3501008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Finder Flow</a:t>
            </a:r>
          </a:p>
          <a:p>
            <a:r>
              <a:rPr lang="en-IN" dirty="0"/>
              <a:t>Bring world-class treatment and personalized medical support to you, just in a click</a:t>
            </a:r>
          </a:p>
          <a:p>
            <a:endParaRPr lang="en-IN" dirty="0"/>
          </a:p>
          <a:p>
            <a:r>
              <a:rPr lang="en-IN" dirty="0"/>
              <a:t>Choose from different hospital, doctors and treatment plans with our easy step-by-step finder. Or ask us personalized treatment plan according to your disease from our trusted doctors and healthcare assistant.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3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6763E-D698-F265-A32E-6AF8FCA8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906000" cy="3710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C1E0F-755F-72CA-E55A-034C3673142D}"/>
              </a:ext>
            </a:extLst>
          </p:cNvPr>
          <p:cNvSpPr txBox="1"/>
          <p:nvPr/>
        </p:nvSpPr>
        <p:spPr>
          <a:xfrm>
            <a:off x="920552" y="3861048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PACKAGYNIC</a:t>
            </a:r>
          </a:p>
          <a:p>
            <a:r>
              <a:rPr lang="en-IN" dirty="0"/>
              <a:t>Save up to 50% within the treatment you already plan</a:t>
            </a:r>
          </a:p>
          <a:p>
            <a:endParaRPr lang="en-IN" dirty="0"/>
          </a:p>
          <a:p>
            <a:r>
              <a:rPr lang="en-IN" dirty="0"/>
              <a:t>Marlin brings affordable price from leading hospitals, doctors and specialized clinics to prepare best healthcare packages. These packages took care of the accommodation, transportation and sigh-seeing also in unmatched price for you and your love ones, so you don’t need to worry. </a:t>
            </a:r>
          </a:p>
          <a:p>
            <a:endParaRPr lang="en-IN" dirty="0"/>
          </a:p>
          <a:p>
            <a:r>
              <a:rPr lang="en-IN" b="1" dirty="0"/>
              <a:t>Explore the packages</a:t>
            </a:r>
            <a:endParaRPr lang="en-IN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5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3A3DC-66A5-C5F6-7058-90EABC32F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20"/>
          <a:stretch/>
        </p:blipFill>
        <p:spPr>
          <a:xfrm>
            <a:off x="0" y="-27383"/>
            <a:ext cx="9906000" cy="3744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9A781B-6C0E-048D-B068-41C74147F43F}"/>
              </a:ext>
            </a:extLst>
          </p:cNvPr>
          <p:cNvSpPr txBox="1"/>
          <p:nvPr/>
        </p:nvSpPr>
        <p:spPr>
          <a:xfrm>
            <a:off x="560512" y="3879046"/>
            <a:ext cx="9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Why Marlin Medical Assistance?</a:t>
            </a:r>
          </a:p>
          <a:p>
            <a:r>
              <a:rPr lang="en-IN" b="1" dirty="0"/>
              <a:t>Our Organisation work on a formula called 4As which is very effective in order to comfort our patients </a:t>
            </a:r>
          </a:p>
          <a:p>
            <a:r>
              <a:rPr lang="en-IN" b="1" dirty="0"/>
              <a:t>Accuracy</a:t>
            </a:r>
            <a:r>
              <a:rPr lang="en-IN" dirty="0"/>
              <a:t>- Our support team are right here to assure to provide accurate and right treatment and support services 24/7.</a:t>
            </a:r>
          </a:p>
          <a:p>
            <a:r>
              <a:rPr lang="en-IN" b="1" dirty="0"/>
              <a:t>Accountability</a:t>
            </a:r>
            <a:r>
              <a:rPr lang="en-IN" dirty="0"/>
              <a:t>- We offer enterprise-grade privacy to patients in highly-regulated sectors.</a:t>
            </a:r>
          </a:p>
          <a:p>
            <a:r>
              <a:rPr lang="en-IN" b="1" dirty="0"/>
              <a:t>Affordability</a:t>
            </a:r>
            <a:r>
              <a:rPr lang="en-IN" dirty="0"/>
              <a:t>- Our tech-base solution allows patients to find best doctors and hospitals in affordable cost, without limits.</a:t>
            </a:r>
          </a:p>
          <a:p>
            <a:r>
              <a:rPr lang="en-US" b="1" dirty="0">
                <a:latin typeface="+mj-lt"/>
              </a:rPr>
              <a:t>Aftercare</a:t>
            </a:r>
            <a:r>
              <a:rPr lang="en-US" dirty="0">
                <a:latin typeface="+mj-lt"/>
              </a:rPr>
              <a:t>- </a:t>
            </a:r>
            <a:r>
              <a:rPr lang="en-US" b="0" i="0" dirty="0">
                <a:effectLst/>
                <a:latin typeface="+mj-lt"/>
              </a:rPr>
              <a:t>Most proficient &amp; quick medical opinion and proper care when you return back to your country.</a:t>
            </a:r>
          </a:p>
        </p:txBody>
      </p:sp>
    </p:spTree>
    <p:extLst>
      <p:ext uri="{BB962C8B-B14F-4D97-AF65-F5344CB8AC3E}">
        <p14:creationId xmlns:p14="http://schemas.microsoft.com/office/powerpoint/2010/main" val="63226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9CC6B-2EE7-DC15-588E-E5A607DD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" y="-171400"/>
            <a:ext cx="9906000" cy="4133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FDE25-F8F7-F745-04D3-9114A2EB057E}"/>
              </a:ext>
            </a:extLst>
          </p:cNvPr>
          <p:cNvSpPr txBox="1"/>
          <p:nvPr/>
        </p:nvSpPr>
        <p:spPr>
          <a:xfrm>
            <a:off x="-28570" y="4350003"/>
            <a:ext cx="990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Proven Medical Assistance </a:t>
            </a:r>
          </a:p>
          <a:p>
            <a:endParaRPr lang="en-IN" dirty="0"/>
          </a:p>
          <a:p>
            <a:r>
              <a:rPr lang="en-IN" dirty="0"/>
              <a:t>3800+		600+			50+ 		99.99%		 10 Million</a:t>
            </a:r>
          </a:p>
          <a:p>
            <a:r>
              <a:rPr lang="en-IN" dirty="0"/>
              <a:t>Global Patients 	Hospital connections	Countries		Infection rate	Visitors, 2021</a:t>
            </a:r>
          </a:p>
          <a:p>
            <a:endParaRPr lang="en-IN" dirty="0"/>
          </a:p>
          <a:p>
            <a:r>
              <a:rPr lang="en-IN" dirty="0"/>
              <a:t>Marlin innovates to improve the way patients choose doctors and hospitals by providing them latest heath care information. See our accomplishments as a global medical assistance company.  </a:t>
            </a:r>
          </a:p>
        </p:txBody>
      </p:sp>
    </p:spTree>
    <p:extLst>
      <p:ext uri="{BB962C8B-B14F-4D97-AF65-F5344CB8AC3E}">
        <p14:creationId xmlns:p14="http://schemas.microsoft.com/office/powerpoint/2010/main" val="428065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AD1B4-D59D-2683-3764-5725E176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3587"/>
            <a:ext cx="9906000" cy="4163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7408D-4F5A-2C30-56AD-DE2E0214EF82}"/>
              </a:ext>
            </a:extLst>
          </p:cNvPr>
          <p:cNvSpPr txBox="1"/>
          <p:nvPr/>
        </p:nvSpPr>
        <p:spPr>
          <a:xfrm>
            <a:off x="560512" y="4495115"/>
            <a:ext cx="84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Marlin wins ‘Best Medical Tourism Company’ at the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Indian Excelsior Awards 2021</a:t>
            </a:r>
          </a:p>
          <a:p>
            <a:endParaRPr lang="en-IN" dirty="0"/>
          </a:p>
          <a:p>
            <a:r>
              <a:rPr lang="en-IN" dirty="0"/>
              <a:t>Marlin was named the ‘Best medical tourism company’ at </a:t>
            </a:r>
            <a:r>
              <a:rPr lang="en-US" b="0" i="0" dirty="0">
                <a:solidFill>
                  <a:srgbClr val="424242"/>
                </a:solidFill>
                <a:effectLst/>
                <a:latin typeface="Lato" panose="020F0502020204030203" pitchFamily="34" charset="0"/>
              </a:rPr>
              <a:t>a glitzy award night named Indian Excelsior Awards 2021 at Carol Queen Cruise,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Lato" panose="020F0502020204030203" pitchFamily="34" charset="0"/>
              </a:rPr>
              <a:t>Panjim</a:t>
            </a:r>
            <a:r>
              <a:rPr lang="en-US" b="0" i="0" dirty="0">
                <a:solidFill>
                  <a:srgbClr val="424242"/>
                </a:solidFill>
                <a:effectLst/>
                <a:latin typeface="Lato" panose="020F0502020204030203" pitchFamily="34" charset="0"/>
              </a:rPr>
              <a:t>, Goa on 20th March 2021. The evening was graced by the Rock On!! Star, Prachi Desai to felicitate the honorable awardees.</a:t>
            </a:r>
          </a:p>
          <a:p>
            <a:r>
              <a:rPr lang="en-US" b="1" dirty="0">
                <a:solidFill>
                  <a:srgbClr val="424242"/>
                </a:solidFill>
                <a:latin typeface="Lato" panose="020F0502020204030203" pitchFamily="34" charset="0"/>
              </a:rPr>
              <a:t>Read more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02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6F040-2775-C05A-4A17-DF36EF11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906000" cy="3424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0D764-3A07-7CBB-C397-E56B44804BB1}"/>
              </a:ext>
            </a:extLst>
          </p:cNvPr>
          <p:cNvSpPr txBox="1"/>
          <p:nvPr/>
        </p:nvSpPr>
        <p:spPr>
          <a:xfrm>
            <a:off x="632520" y="3789040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7C7C7C"/>
                </a:solidFill>
                <a:effectLst/>
                <a:latin typeface="Lato" panose="020F0502020204030203" pitchFamily="34" charset="0"/>
              </a:rPr>
              <a:t>Marlin wins Best Medical Tourism Company awards 2019 </a:t>
            </a:r>
          </a:p>
          <a:p>
            <a:endParaRPr lang="en-US" dirty="0">
              <a:solidFill>
                <a:srgbClr val="7C7C7C"/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7C7C7C"/>
                </a:solidFill>
                <a:effectLst/>
                <a:latin typeface="Lato" panose="020F0502020204030203" pitchFamily="34" charset="0"/>
              </a:rPr>
              <a:t>Marlin is awarded Best Medical Tourism Company of the year 2019 in a glittering gala show of “Global Healthcare &amp; Medical Tourism Conclave and Expo” at ITC Maratha Palace, Mumbai, India for its continuous efforts for betterment of international patients’ treatment in a decade.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91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696</Words>
  <Application>Microsoft Office PowerPoint</Application>
  <PresentationFormat>A4 Paper (210x297 mm)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Lato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Afzal</dc:creator>
  <cp:lastModifiedBy>Mohamad Afzal Siddiqui</cp:lastModifiedBy>
  <cp:revision>376</cp:revision>
  <cp:lastPrinted>2021-03-08T18:24:36Z</cp:lastPrinted>
  <dcterms:created xsi:type="dcterms:W3CDTF">2021-03-05T14:47:19Z</dcterms:created>
  <dcterms:modified xsi:type="dcterms:W3CDTF">2022-11-24T05:17:23Z</dcterms:modified>
</cp:coreProperties>
</file>