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9" r:id="rId5"/>
    <p:sldId id="278" r:id="rId6"/>
    <p:sldId id="311" r:id="rId7"/>
    <p:sldId id="258" r:id="rId8"/>
    <p:sldId id="261" r:id="rId9"/>
    <p:sldId id="292" r:id="rId10"/>
    <p:sldId id="257" r:id="rId11"/>
    <p:sldId id="262" r:id="rId12"/>
    <p:sldId id="271" r:id="rId13"/>
    <p:sldId id="263" r:id="rId14"/>
    <p:sldId id="272" r:id="rId15"/>
    <p:sldId id="264" r:id="rId16"/>
    <p:sldId id="265" r:id="rId17"/>
    <p:sldId id="266" r:id="rId18"/>
    <p:sldId id="297" r:id="rId19"/>
    <p:sldId id="294" r:id="rId20"/>
    <p:sldId id="267" r:id="rId21"/>
    <p:sldId id="295" r:id="rId22"/>
    <p:sldId id="331" r:id="rId23"/>
    <p:sldId id="296" r:id="rId24"/>
    <p:sldId id="276" r:id="rId25"/>
    <p:sldId id="299" r:id="rId26"/>
    <p:sldId id="260" r:id="rId2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40"/>
        <p:cNvGrpSpPr/>
        <p:nvPr/>
      </p:nvGrpSpPr>
      <p:grpSpPr>
        <a:xfrm>
          <a:off x="0" y="0"/>
          <a:ext cx="0" cy="0"/>
          <a:chOff x="0" y="0"/>
          <a:chExt cx="0" cy="0"/>
        </a:xfrm>
      </p:grpSpPr>
      <p:sp>
        <p:nvSpPr>
          <p:cNvPr id="41" name="Google Shape;4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1b31f18f8bb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1b31f18f8bb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1b31f18f8bb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b31f18f8bb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g1b31f18f8bb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b31f18f8bb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46"/>
        <p:cNvGrpSpPr/>
        <p:nvPr/>
      </p:nvGrpSpPr>
      <p:grpSpPr>
        <a:xfrm>
          <a:off x="0" y="0"/>
          <a:ext cx="0" cy="0"/>
          <a:chOff x="0" y="0"/>
          <a:chExt cx="0" cy="0"/>
        </a:xfrm>
      </p:grpSpPr>
      <p:sp>
        <p:nvSpPr>
          <p:cNvPr id="47" name="Google Shape;47;g1b31f18f8b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b31f18f8b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1b31f18f8b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31f18f8b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15700" y="859800"/>
            <a:ext cx="4020300" cy="2404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000"/>
              <a:buNone/>
              <a:defRPr sz="4000">
                <a:solidFill>
                  <a:schemeClr val="lt1"/>
                </a:solidFill>
              </a:defRPr>
            </a:lvl1pPr>
            <a:lvl2pPr lvl="1" algn="ctr">
              <a:spcBef>
                <a:spcPts val="0"/>
              </a:spcBef>
              <a:spcAft>
                <a:spcPts val="0"/>
              </a:spcAft>
              <a:buSzPts val="4100"/>
              <a:buNone/>
              <a:defRPr sz="4100"/>
            </a:lvl2pPr>
            <a:lvl3pPr lvl="2" algn="ctr">
              <a:spcBef>
                <a:spcPts val="0"/>
              </a:spcBef>
              <a:spcAft>
                <a:spcPts val="0"/>
              </a:spcAft>
              <a:buSzPts val="4100"/>
              <a:buNone/>
              <a:defRPr sz="4100"/>
            </a:lvl3pPr>
            <a:lvl4pPr lvl="3" algn="ctr">
              <a:spcBef>
                <a:spcPts val="0"/>
              </a:spcBef>
              <a:spcAft>
                <a:spcPts val="0"/>
              </a:spcAft>
              <a:buSzPts val="4100"/>
              <a:buNone/>
              <a:defRPr sz="4100"/>
            </a:lvl4pPr>
            <a:lvl5pPr lvl="4" algn="ctr">
              <a:spcBef>
                <a:spcPts val="0"/>
              </a:spcBef>
              <a:spcAft>
                <a:spcPts val="0"/>
              </a:spcAft>
              <a:buSzPts val="4100"/>
              <a:buNone/>
              <a:defRPr sz="4100"/>
            </a:lvl5pPr>
            <a:lvl6pPr lvl="5" algn="ctr">
              <a:spcBef>
                <a:spcPts val="0"/>
              </a:spcBef>
              <a:spcAft>
                <a:spcPts val="0"/>
              </a:spcAft>
              <a:buSzPts val="4100"/>
              <a:buNone/>
              <a:defRPr sz="4100"/>
            </a:lvl6pPr>
            <a:lvl7pPr lvl="6" algn="ctr">
              <a:spcBef>
                <a:spcPts val="0"/>
              </a:spcBef>
              <a:spcAft>
                <a:spcPts val="0"/>
              </a:spcAft>
              <a:buSzPts val="4100"/>
              <a:buNone/>
              <a:defRPr sz="4100"/>
            </a:lvl7pPr>
            <a:lvl8pPr lvl="7" algn="ctr">
              <a:spcBef>
                <a:spcPts val="0"/>
              </a:spcBef>
              <a:spcAft>
                <a:spcPts val="0"/>
              </a:spcAft>
              <a:buSzPts val="4100"/>
              <a:buNone/>
              <a:defRPr sz="4100"/>
            </a:lvl8pPr>
            <a:lvl9pPr lvl="8" algn="ctr">
              <a:spcBef>
                <a:spcPts val="0"/>
              </a:spcBef>
              <a:spcAft>
                <a:spcPts val="0"/>
              </a:spcAft>
              <a:buSzPts val="4100"/>
              <a:buNone/>
              <a:defRPr sz="4100"/>
            </a:lvl9pPr>
          </a:lstStyle>
          <a:p/>
        </p:txBody>
      </p:sp>
      <p:sp>
        <p:nvSpPr>
          <p:cNvPr id="11" name="Google Shape;11;p2"/>
          <p:cNvSpPr txBox="1"/>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900"/>
              <a:buNone/>
              <a:defRPr sz="1900"/>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p:txBody>
      </p:sp>
      <p:sp>
        <p:nvSpPr>
          <p:cNvPr id="12" name="Google Shape;12;p2"/>
          <p:cNvSpPr txBox="1"/>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None/>
              <a:defRPr sz="3200">
                <a:solidFill>
                  <a:schemeClr val="lt1"/>
                </a:solidFill>
              </a:defRPr>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15" name="Google Shape;15;p3"/>
          <p:cNvSpPr txBox="1"/>
          <p:nvPr>
            <p:ph type="sldNum" idx="12"/>
          </p:nvPr>
        </p:nvSpPr>
        <p:spPr>
          <a:xfrm>
            <a:off x="8472458" y="48156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672450"/>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355375"/>
            <a:ext cx="8520600" cy="3046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Poppins"/>
              <a:buChar char="●"/>
              <a:defRPr>
                <a:latin typeface="Poppins"/>
                <a:ea typeface="Poppins"/>
                <a:cs typeface="Poppins"/>
                <a:sym typeface="Poppins"/>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7977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25" name="Shape 25"/>
        <p:cNvGrpSpPr/>
        <p:nvPr/>
      </p:nvGrpSpPr>
      <p:grpSpPr>
        <a:xfrm>
          <a:off x="0" y="0"/>
          <a:ext cx="0" cy="0"/>
          <a:chOff x="0" y="0"/>
          <a:chExt cx="0" cy="0"/>
        </a:xfrm>
      </p:grpSpPr>
      <p:sp>
        <p:nvSpPr>
          <p:cNvPr id="26" name="Google Shape;26;p6"/>
          <p:cNvSpPr txBox="1"/>
          <p:nvPr>
            <p:ph type="title"/>
          </p:nvPr>
        </p:nvSpPr>
        <p:spPr>
          <a:xfrm>
            <a:off x="1829850" y="206502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7" name="Google Shape;27;p6"/>
          <p:cNvSpPr txBox="1"/>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8"/>
          <p:cNvSpPr txBox="1"/>
          <p:nvPr>
            <p:ph type="title"/>
          </p:nvPr>
        </p:nvSpPr>
        <p:spPr>
          <a:xfrm>
            <a:off x="265500" y="1425175"/>
            <a:ext cx="2638500" cy="1482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300"/>
              <a:buNone/>
              <a:defRPr sz="33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8"/>
          <p:cNvSpPr txBox="1"/>
          <p:nvPr>
            <p:ph type="subTitle" idx="1"/>
          </p:nvPr>
        </p:nvSpPr>
        <p:spPr>
          <a:xfrm>
            <a:off x="265500" y="3144000"/>
            <a:ext cx="2386500" cy="768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p:txBody>
      </p:sp>
      <p:sp>
        <p:nvSpPr>
          <p:cNvPr id="34" name="Google Shape;34;p8"/>
          <p:cNvSpPr txBox="1"/>
          <p:nvPr>
            <p:ph type="body" idx="2"/>
          </p:nvPr>
        </p:nvSpPr>
        <p:spPr>
          <a:xfrm>
            <a:off x="3972000" y="724075"/>
            <a:ext cx="48045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5" name="Google Shape;35;p8"/>
          <p:cNvSpPr txBox="1"/>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36" name="Shape 36"/>
        <p:cNvGrpSpPr/>
        <p:nvPr/>
      </p:nvGrpSpPr>
      <p:grpSpPr>
        <a:xfrm>
          <a:off x="0" y="0"/>
          <a:ext cx="0" cy="0"/>
          <a:chOff x="0" y="0"/>
          <a:chExt cx="0" cy="0"/>
        </a:xfrm>
      </p:grpSpPr>
      <p:sp>
        <p:nvSpPr>
          <p:cNvPr id="37" name="Google Shape;37;p9"/>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38" name="Google Shape;38;p9"/>
          <p:cNvSpPr txBox="1"/>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blipFill>
          <a:blip r:embed="rId2"/>
          <a:stretch>
            <a:fillRect/>
          </a:stretch>
        </a:blipFill>
        <a:effectLst/>
      </p:bgPr>
    </p:bg>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6.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52AA5E"/>
              </a:buClr>
              <a:buSzPts val="2800"/>
              <a:buFont typeface="Poppins"/>
              <a:buNone/>
              <a:defRPr sz="2800" b="1">
                <a:solidFill>
                  <a:srgbClr val="52AA5E"/>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2"/>
              </a:buClr>
              <a:buSzPts val="1800"/>
              <a:buFont typeface="Poppins SemiBold"/>
              <a:buChar char="●"/>
              <a:defRPr sz="1800">
                <a:solidFill>
                  <a:schemeClr val="accent2"/>
                </a:solidFill>
                <a:latin typeface="Poppins SemiBold"/>
                <a:ea typeface="Poppins SemiBold"/>
                <a:cs typeface="Poppins SemiBold"/>
                <a:sym typeface="Poppins SemiBold"/>
              </a:defRPr>
            </a:lvl1pPr>
            <a:lvl2pPr marL="914400" lvl="1"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2pPr>
            <a:lvl3pPr marL="1371600" lvl="2"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3pPr>
            <a:lvl4pPr marL="1828800" lvl="3"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4pPr>
            <a:lvl5pPr marL="2286000" lvl="4"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5pPr>
            <a:lvl6pPr marL="2743200" lvl="5"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6pPr>
            <a:lvl7pPr marL="3200400" lvl="6"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7pPr>
            <a:lvl8pPr marL="3657600" lvl="7"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8pPr>
            <a:lvl9pPr marL="4114800" lvl="8"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9pPr>
          </a:lstStyle>
          <a:p/>
        </p:txBody>
      </p:sp>
      <p:sp>
        <p:nvSpPr>
          <p:cNvPr id="8" name="Google Shape;8;p1"/>
          <p:cNvSpPr txBox="1"/>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jpeg"/><Relationship Id="rId7" Type="http://schemas.openxmlformats.org/officeDocument/2006/relationships/image" Target="../media/image13.jpeg"/><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jpeg"/><Relationship Id="rId10" Type="http://schemas.openxmlformats.org/officeDocument/2006/relationships/notesSlide" Target="../notesSlides/notesSlide2.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Shape 43"/>
        <p:cNvGrpSpPr/>
        <p:nvPr/>
      </p:nvGrpSpPr>
      <p:grpSpPr>
        <a:xfrm>
          <a:off x="0" y="0"/>
          <a:ext cx="0" cy="0"/>
          <a:chOff x="0" y="0"/>
          <a:chExt cx="0" cy="0"/>
        </a:xfrm>
      </p:grpSpPr>
      <p:sp>
        <p:nvSpPr>
          <p:cNvPr id="44" name="Google Shape;44;p11"/>
          <p:cNvSpPr txBox="1"/>
          <p:nvPr>
            <p:ph type="ctrTitle"/>
          </p:nvPr>
        </p:nvSpPr>
        <p:spPr>
          <a:xfrm>
            <a:off x="0" y="602615"/>
            <a:ext cx="4759960" cy="2040255"/>
          </a:xfrm>
          <a:prstGeom prst="rect">
            <a:avLst/>
          </a:prstGeom>
        </p:spPr>
        <p:txBody>
          <a:bodyPr spcFirstLastPara="1" wrap="square" lIns="91425" tIns="91425" rIns="91425" bIns="91425" anchor="ctr" anchorCtr="0">
            <a:normAutofit/>
          </a:bodyPr>
          <a:lstStyle/>
          <a:p>
            <a:pPr marL="0" lvl="0" indent="0" algn="just" rtl="0">
              <a:lnSpc>
                <a:spcPct val="50000"/>
              </a:lnSpc>
              <a:spcBef>
                <a:spcPts val="0"/>
              </a:spcBef>
              <a:spcAft>
                <a:spcPts val="0"/>
              </a:spcAft>
              <a:buNone/>
            </a:pPr>
            <a:r>
              <a:rPr sz="2000" u="sng">
                <a:solidFill>
                  <a:schemeClr val="bg1"/>
                </a:solidFill>
                <a:latin typeface="Calibri" panose="020F0502020204030204" charset="0"/>
                <a:cs typeface="Calibri" panose="020F0502020204030204" charset="0"/>
              </a:rPr>
              <a:t> </a:t>
            </a:r>
            <a:r>
              <a:rPr lang="en-US" u="sng">
                <a:solidFill>
                  <a:schemeClr val="bg1"/>
                </a:solidFill>
                <a:latin typeface="Calibri" panose="020F0502020204030204" charset="0"/>
                <a:cs typeface="Calibri" panose="020F0502020204030204" charset="0"/>
              </a:rPr>
              <a:t>PORTOFOLIO</a:t>
            </a:r>
            <a:br>
              <a:rPr lang="en-US" sz="3600" u="sng">
                <a:solidFill>
                  <a:schemeClr val="bg1"/>
                </a:solidFill>
                <a:latin typeface="Calibri" panose="020F0502020204030204" charset="0"/>
                <a:cs typeface="Calibri" panose="020F0502020204030204" charset="0"/>
              </a:rPr>
            </a:br>
            <a:br>
              <a:rPr lang="en-US" sz="3600">
                <a:solidFill>
                  <a:schemeClr val="tx1"/>
                </a:solidFill>
                <a:latin typeface="Calibri" panose="020F0502020204030204" charset="0"/>
                <a:cs typeface="Calibri" panose="020F0502020204030204" charset="0"/>
              </a:rPr>
            </a:br>
            <a:r>
              <a:rPr lang="en-US" sz="2400">
                <a:solidFill>
                  <a:schemeClr val="tx1"/>
                </a:solidFill>
                <a:latin typeface="Calibri" panose="020F0502020204030204" charset="0"/>
                <a:cs typeface="Calibri" panose="020F0502020204030204" charset="0"/>
              </a:rPr>
              <a:t>DATA ANALYST </a:t>
            </a:r>
            <a:br>
              <a:rPr lang="en-US" sz="2000">
                <a:solidFill>
                  <a:schemeClr val="tx1"/>
                </a:solidFill>
                <a:latin typeface="Calibri" panose="020F0502020204030204" charset="0"/>
                <a:cs typeface="Calibri" panose="020F0502020204030204" charset="0"/>
              </a:rPr>
            </a:br>
            <a:endParaRPr lang="en-US" sz="2000">
              <a:solidFill>
                <a:schemeClr val="tx1"/>
              </a:solidFill>
              <a:highlight>
                <a:srgbClr val="FFFF00"/>
              </a:highlight>
              <a:latin typeface="Calibri" panose="020F0502020204030204" charset="0"/>
              <a:cs typeface="Calibri" panose="020F0502020204030204" charset="0"/>
            </a:endParaRPr>
          </a:p>
        </p:txBody>
      </p:sp>
      <p:sp>
        <p:nvSpPr>
          <p:cNvPr id="45" name="Google Shape;45;p11"/>
          <p:cNvSpPr txBox="1"/>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b="1">
                <a:latin typeface="Calibri" panose="020F0502020204030204" charset="0"/>
                <a:cs typeface="Calibri" panose="020F0502020204030204" charset="0"/>
              </a:rPr>
              <a:t>Nahdiyah Purnama</a:t>
            </a:r>
            <a:endParaRPr lang="en-US" b="1">
              <a:latin typeface="Calibri" panose="020F0502020204030204" charset="0"/>
              <a:cs typeface="Calibri" panose="020F0502020204030204" charset="0"/>
            </a:endParaRPr>
          </a:p>
        </p:txBody>
      </p:sp>
      <p:sp>
        <p:nvSpPr>
          <p:cNvPr id="61" name="Google Shape;61;p14"/>
          <p:cNvSpPr txBox="1"/>
          <p:nvPr/>
        </p:nvSpPr>
        <p:spPr>
          <a:xfrm>
            <a:off x="132080" y="2383790"/>
            <a:ext cx="2638425" cy="882650"/>
          </a:xfrm>
          <a:prstGeom prst="rect">
            <a:avLst/>
          </a:prstGeom>
          <a:noFill/>
          <a:ln>
            <a:noFill/>
          </a:ln>
        </p:spPr>
        <p:txBody>
          <a:bodyPr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Poppins"/>
              <a:buNone/>
              <a:defRPr sz="33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lang="en-US" sz="3600">
              <a:latin typeface="Calibri" panose="020F0502020204030204" charset="0"/>
              <a:cs typeface="Calibri" panose="020F0502020204030204" charset="0"/>
            </a:endParaRPr>
          </a:p>
        </p:txBody>
      </p:sp>
      <p:sp>
        <p:nvSpPr>
          <p:cNvPr id="2" name="Google Shape;61;p14"/>
          <p:cNvSpPr txBox="1"/>
          <p:nvPr/>
        </p:nvSpPr>
        <p:spPr>
          <a:xfrm>
            <a:off x="132080" y="2164715"/>
            <a:ext cx="4440555" cy="110172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Poppins"/>
              <a:buNone/>
              <a:defRPr sz="33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sz="2700">
                <a:latin typeface="Calibri" panose="020F0502020204030204" charset="0"/>
                <a:cs typeface="Calibri" panose="020F0502020204030204" charset="0"/>
              </a:rPr>
              <a:t>SALES STRATEGY INACCURACIES IN SUPERSTORES</a:t>
            </a:r>
            <a:endParaRPr lang="en-US" sz="2700">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5837555" y="1613535"/>
            <a:ext cx="2952115" cy="1952625"/>
          </a:xfrm>
        </p:spPr>
        <p:txBody>
          <a:bodyPr>
            <a:noAutofit/>
          </a:bodyPr>
          <a:p>
            <a:pPr marL="114300" indent="457200" algn="just">
              <a:buNone/>
            </a:pPr>
            <a:r>
              <a:rPr lang="en-US" sz="1600">
                <a:latin typeface="Calibri" panose="020F0502020204030204" charset="0"/>
                <a:cs typeface="Calibri" panose="020F0502020204030204" charset="0"/>
              </a:rPr>
              <a:t>     Technology sector dominate sales every year. Furniture is the lowest sales product. There are indications of outliers in some periods due to technology products.</a:t>
            </a:r>
            <a:endParaRPr lang="en-US" sz="1600">
              <a:latin typeface="Calibri" panose="020F0502020204030204" charset="0"/>
              <a:cs typeface="Calibri" panose="020F0502020204030204" charset="0"/>
            </a:endParaRPr>
          </a:p>
        </p:txBody>
      </p:sp>
      <p:pic>
        <p:nvPicPr>
          <p:cNvPr id="6" name="Picture 5"/>
          <p:cNvPicPr>
            <a:picLocks noChangeAspect="1"/>
          </p:cNvPicPr>
          <p:nvPr/>
        </p:nvPicPr>
        <p:blipFill>
          <a:blip r:embed="rId1"/>
          <a:srcRect l="6901" t="19514" b="9257"/>
          <a:stretch>
            <a:fillRect/>
          </a:stretch>
        </p:blipFill>
        <p:spPr>
          <a:xfrm>
            <a:off x="161925" y="1355725"/>
            <a:ext cx="5527040" cy="2959100"/>
          </a:xfrm>
          <a:prstGeom prst="rect">
            <a:avLst/>
          </a:prstGeom>
        </p:spPr>
      </p:pic>
      <p:sp>
        <p:nvSpPr>
          <p:cNvPr id="2" name="Title 1"/>
          <p:cNvSpPr/>
          <p:nvPr>
            <p:ph type="title"/>
          </p:nvPr>
        </p:nvSpPr>
        <p:spPr>
          <a:xfrm>
            <a:off x="1485180" y="161275"/>
            <a:ext cx="5484300" cy="572700"/>
          </a:xfrm>
        </p:spPr>
        <p:txBody>
          <a:bodyPr>
            <a:normAutofit fontScale="90000"/>
          </a:bodyPr>
          <a:p>
            <a:pPr algn="ctr"/>
            <a:r>
              <a:rPr lang="en-US" sz="3110">
                <a:latin typeface="Calibri" panose="020F0502020204030204" charset="0"/>
                <a:cs typeface="Calibri" panose="020F0502020204030204" charset="0"/>
              </a:rPr>
              <a:t>Trend Sales based on Category Products</a:t>
            </a:r>
            <a:endParaRPr lang="en-US" sz="311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532805" y="280655"/>
            <a:ext cx="5484300" cy="572700"/>
          </a:xfrm>
        </p:spPr>
        <p:txBody>
          <a:bodyPr>
            <a:normAutofit fontScale="90000"/>
          </a:bodyPr>
          <a:p>
            <a:pPr algn="ctr"/>
            <a:r>
              <a:rPr lang="en-US" sz="3110">
                <a:latin typeface="Calibri" panose="020F0502020204030204" charset="0"/>
                <a:cs typeface="Calibri" panose="020F0502020204030204" charset="0"/>
              </a:rPr>
              <a:t> Total Sales based on Segment</a:t>
            </a:r>
            <a:endParaRPr lang="en-US" sz="3110">
              <a:latin typeface="Calibri" panose="020F0502020204030204" charset="0"/>
              <a:cs typeface="Calibri" panose="020F0502020204030204" charset="0"/>
            </a:endParaRPr>
          </a:p>
        </p:txBody>
      </p:sp>
      <p:sp>
        <p:nvSpPr>
          <p:cNvPr id="3" name="Text Placeholder 2"/>
          <p:cNvSpPr/>
          <p:nvPr>
            <p:ph type="body" idx="1"/>
          </p:nvPr>
        </p:nvSpPr>
        <p:spPr>
          <a:xfrm>
            <a:off x="4940300" y="1355090"/>
            <a:ext cx="3891915" cy="2794000"/>
          </a:xfrm>
        </p:spPr>
        <p:txBody>
          <a:bodyPr/>
          <a:p>
            <a:pPr marL="114300" indent="457200" algn="just">
              <a:buNone/>
            </a:pPr>
            <a:r>
              <a:rPr lang="en-US" sz="1600">
                <a:latin typeface="Calibri" panose="020F0502020204030204" charset="0"/>
                <a:cs typeface="Calibri" panose="020F0502020204030204" charset="0"/>
              </a:rPr>
              <a:t>The total sales of the Consumer segment are the most dominating,t, which is around 50% of all total sales, while total sales of Home Office are the lowest at around 18.7% and total sales of the Corporate segment are around 30.7% .</a:t>
            </a:r>
            <a:endParaRPr lang="en-US" sz="1600">
              <a:latin typeface="Calibri" panose="020F0502020204030204" charset="0"/>
              <a:cs typeface="Calibri" panose="020F0502020204030204" charset="0"/>
            </a:endParaRPr>
          </a:p>
        </p:txBody>
      </p:sp>
      <p:pic>
        <p:nvPicPr>
          <p:cNvPr id="4" name="Picture 3"/>
          <p:cNvPicPr>
            <a:picLocks noChangeAspect="1"/>
          </p:cNvPicPr>
          <p:nvPr/>
        </p:nvPicPr>
        <p:blipFill>
          <a:blip r:embed="rId1"/>
          <a:srcRect l="6725" t="19036" r="3821" b="8507"/>
          <a:stretch>
            <a:fillRect/>
          </a:stretch>
        </p:blipFill>
        <p:spPr>
          <a:xfrm>
            <a:off x="179705" y="1355090"/>
            <a:ext cx="4622800" cy="2354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98795" y="177150"/>
            <a:ext cx="5484300" cy="572700"/>
          </a:xfrm>
        </p:spPr>
        <p:txBody>
          <a:bodyPr>
            <a:normAutofit fontScale="90000"/>
          </a:bodyPr>
          <a:p>
            <a:pPr algn="ctr"/>
            <a:r>
              <a:rPr lang="en-US" sz="3110">
                <a:latin typeface="Calibri" panose="020F0502020204030204" charset="0"/>
                <a:cs typeface="Calibri" panose="020F0502020204030204" charset="0"/>
              </a:rPr>
              <a:t>Total Sales based on Segment and Region</a:t>
            </a:r>
            <a:endParaRPr lang="en-US" sz="3110">
              <a:latin typeface="Calibri" panose="020F0502020204030204" charset="0"/>
              <a:cs typeface="Calibri" panose="020F0502020204030204" charset="0"/>
            </a:endParaRPr>
          </a:p>
        </p:txBody>
      </p:sp>
      <p:pic>
        <p:nvPicPr>
          <p:cNvPr id="6" name="Picture 5"/>
          <p:cNvPicPr>
            <a:picLocks noChangeAspect="1"/>
          </p:cNvPicPr>
          <p:nvPr/>
        </p:nvPicPr>
        <p:blipFill>
          <a:blip r:embed="rId1"/>
          <a:srcRect l="7082" t="22031" r="1698" b="7151"/>
          <a:stretch>
            <a:fillRect/>
          </a:stretch>
        </p:blipFill>
        <p:spPr>
          <a:xfrm>
            <a:off x="380365" y="1492885"/>
            <a:ext cx="5613400" cy="2450465"/>
          </a:xfrm>
          <a:prstGeom prst="rect">
            <a:avLst/>
          </a:prstGeom>
        </p:spPr>
      </p:pic>
      <p:sp>
        <p:nvSpPr>
          <p:cNvPr id="4" name="Text Placeholder 3"/>
          <p:cNvSpPr/>
          <p:nvPr>
            <p:ph type="body" idx="1"/>
          </p:nvPr>
        </p:nvSpPr>
        <p:spPr>
          <a:xfrm>
            <a:off x="6130925" y="1700530"/>
            <a:ext cx="2573655" cy="3046730"/>
          </a:xfrm>
        </p:spPr>
        <p:txBody>
          <a:bodyPr/>
          <a:p>
            <a:pPr marL="0" lvl="1" indent="0" algn="just">
              <a:buNone/>
            </a:pPr>
            <a:r>
              <a:rPr lang="en-US" sz="1600">
                <a:latin typeface="Times New Roman" panose="02020603050405020304" charset="0"/>
                <a:cs typeface="Times New Roman" panose="02020603050405020304" charset="0"/>
                <a:sym typeface="+mn-ea"/>
              </a:rPr>
              <a:t>  </a:t>
            </a:r>
            <a:r>
              <a:rPr lang="en-US" sz="1600">
                <a:latin typeface="Calibri" panose="020F0502020204030204" charset="0"/>
                <a:cs typeface="Calibri" panose="020F0502020204030204" charset="0"/>
                <a:sym typeface="+mn-ea"/>
              </a:rPr>
              <a:t>Sales patterns based on segments in various regions are relatively the same. Sales are dominated in the west and east regions.</a:t>
            </a:r>
            <a:endParaRPr lang="en-US" sz="1600">
              <a:latin typeface="Calibri" panose="020F0502020204030204" charset="0"/>
              <a:cs typeface="Calibri" panose="020F05020202040302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647105" y="177150"/>
            <a:ext cx="5484300" cy="572700"/>
          </a:xfrm>
        </p:spPr>
        <p:txBody>
          <a:bodyPr>
            <a:normAutofit fontScale="90000"/>
          </a:bodyPr>
          <a:p>
            <a:pPr algn="ctr"/>
            <a:r>
              <a:rPr lang="en-US" sz="3110">
                <a:latin typeface="Calibri" panose="020F0502020204030204" charset="0"/>
                <a:cs typeface="Calibri" panose="020F0502020204030204" charset="0"/>
              </a:rPr>
              <a:t>Total Sales and Total Profit based on Segment</a:t>
            </a:r>
            <a:endParaRPr lang="en-US" sz="3110">
              <a:latin typeface="Calibri" panose="020F0502020204030204" charset="0"/>
              <a:cs typeface="Calibri" panose="020F0502020204030204" charset="0"/>
            </a:endParaRPr>
          </a:p>
        </p:txBody>
      </p:sp>
      <p:sp>
        <p:nvSpPr>
          <p:cNvPr id="3" name="Text Placeholder 2"/>
          <p:cNvSpPr/>
          <p:nvPr>
            <p:ph type="body" idx="1"/>
          </p:nvPr>
        </p:nvSpPr>
        <p:spPr>
          <a:xfrm>
            <a:off x="889635" y="3346450"/>
            <a:ext cx="7217410" cy="1469390"/>
          </a:xfrm>
        </p:spPr>
        <p:txBody>
          <a:bodyPr/>
          <a:p>
            <a:pPr marL="114300" indent="457200" algn="just">
              <a:buNone/>
            </a:pPr>
            <a:r>
              <a:rPr lang="en-US" sz="1600">
                <a:latin typeface="Calibri" panose="020F0502020204030204" charset="0"/>
                <a:cs typeface="Calibri" panose="020F0502020204030204" charset="0"/>
              </a:rPr>
              <a:t>All total sales and total profit patterns are almost the same. The highest total sales and total profit came from the corporate segment while the lowest total sales and total profit are from the consumer segment, which suffered a considerable loss.</a:t>
            </a:r>
            <a:endParaRPr lang="en-US" sz="1600">
              <a:latin typeface="Calibri" panose="020F0502020204030204" charset="0"/>
              <a:cs typeface="Calibri" panose="020F0502020204030204" charset="0"/>
            </a:endParaRPr>
          </a:p>
        </p:txBody>
      </p:sp>
      <p:pic>
        <p:nvPicPr>
          <p:cNvPr id="5" name="Picture 4"/>
          <p:cNvPicPr>
            <a:picLocks noChangeAspect="1"/>
          </p:cNvPicPr>
          <p:nvPr/>
        </p:nvPicPr>
        <p:blipFill>
          <a:blip r:embed="rId1"/>
          <a:srcRect l="6813" t="17778" r="1479" b="10712"/>
          <a:stretch>
            <a:fillRect/>
          </a:stretch>
        </p:blipFill>
        <p:spPr>
          <a:xfrm>
            <a:off x="1950085" y="1207135"/>
            <a:ext cx="4879340" cy="2139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6311265" y="1355090"/>
            <a:ext cx="2613025" cy="2943860"/>
          </a:xfrm>
        </p:spPr>
        <p:txBody>
          <a:bodyPr>
            <a:noAutofit/>
          </a:bodyPr>
          <a:p>
            <a:pPr marL="114300" indent="457200" algn="just">
              <a:buNone/>
            </a:pPr>
            <a:r>
              <a:rPr lang="en-US" sz="1600">
                <a:latin typeface="Calibri" panose="020F0502020204030204" charset="0"/>
                <a:cs typeface="Calibri" panose="020F0502020204030204" charset="0"/>
              </a:rPr>
              <a:t>The highest sales were in California &amp; North Dakota with more than 140,000 sales.</a:t>
            </a:r>
            <a:endParaRPr lang="en-US" sz="1600">
              <a:latin typeface="Calibri" panose="020F0502020204030204" charset="0"/>
              <a:cs typeface="Calibri" panose="020F0502020204030204" charset="0"/>
            </a:endParaRPr>
          </a:p>
          <a:p>
            <a:pPr marL="114300" indent="457200" algn="just">
              <a:buNone/>
            </a:pPr>
            <a:r>
              <a:rPr lang="en-US" sz="1600">
                <a:latin typeface="Calibri" panose="020F0502020204030204" charset="0"/>
                <a:cs typeface="Calibri" panose="020F0502020204030204" charset="0"/>
              </a:rPr>
              <a:t>In the North Dakota region, office supplies were the smallest of the other two products.  Average sales at each superstore branch ranged under 4000.</a:t>
            </a:r>
            <a:endParaRPr lang="en-US" sz="1600">
              <a:latin typeface="Calibri" panose="020F0502020204030204" charset="0"/>
              <a:cs typeface="Calibri" panose="020F0502020204030204" charset="0"/>
            </a:endParaRPr>
          </a:p>
        </p:txBody>
      </p:sp>
      <p:pic>
        <p:nvPicPr>
          <p:cNvPr id="4" name="Picture 3"/>
          <p:cNvPicPr>
            <a:picLocks noChangeAspect="1"/>
          </p:cNvPicPr>
          <p:nvPr/>
        </p:nvPicPr>
        <p:blipFill>
          <a:blip r:embed="rId1"/>
          <a:srcRect l="7701" t="18455" b="6936"/>
          <a:stretch>
            <a:fillRect/>
          </a:stretch>
        </p:blipFill>
        <p:spPr>
          <a:xfrm>
            <a:off x="140335" y="1452880"/>
            <a:ext cx="6263005" cy="2846070"/>
          </a:xfrm>
          <a:prstGeom prst="rect">
            <a:avLst/>
          </a:prstGeom>
        </p:spPr>
      </p:pic>
      <p:sp>
        <p:nvSpPr>
          <p:cNvPr id="5" name="Title 4"/>
          <p:cNvSpPr/>
          <p:nvPr>
            <p:ph type="title"/>
          </p:nvPr>
        </p:nvSpPr>
        <p:spPr>
          <a:xfrm>
            <a:off x="1647105" y="177150"/>
            <a:ext cx="5484300" cy="572700"/>
          </a:xfrm>
        </p:spPr>
        <p:txBody>
          <a:bodyPr>
            <a:normAutofit fontScale="90000"/>
          </a:bodyPr>
          <a:p>
            <a:pPr algn="ctr"/>
            <a:r>
              <a:rPr lang="en-US" sz="3110">
                <a:latin typeface="Calibri" panose="020F0502020204030204" charset="0"/>
                <a:cs typeface="Calibri" panose="020F0502020204030204" charset="0"/>
              </a:rPr>
              <a:t>Total Sales based on Category and State</a:t>
            </a:r>
            <a:endParaRPr lang="en-US" sz="311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744855" y="3342640"/>
            <a:ext cx="7989570" cy="1665605"/>
          </a:xfrm>
        </p:spPr>
        <p:txBody>
          <a:bodyPr>
            <a:normAutofit/>
          </a:bodyPr>
          <a:p>
            <a:pPr marL="114300" indent="457200" algn="just">
              <a:buNone/>
            </a:pPr>
            <a:r>
              <a:rPr lang="en-US" sz="1600">
                <a:latin typeface="Times New Roman" panose="02020603050405020304" charset="0"/>
                <a:cs typeface="Times New Roman" panose="02020603050405020304" charset="0"/>
              </a:rPr>
              <a:t>Sales of subcategory items that table ranks fourth in sales but incurred the most losses, in addition to tables, book cases and supplies are also subcategory products that suffer sales losses. Copiers are the most profitable subcategory product. Phones are high-profit and high-sales products.</a:t>
            </a:r>
            <a:endParaRPr lang="en-US" sz="16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rcRect l="29912" t="22656" r="1079" b="13863"/>
          <a:stretch>
            <a:fillRect/>
          </a:stretch>
        </p:blipFill>
        <p:spPr>
          <a:xfrm>
            <a:off x="1985010" y="827405"/>
            <a:ext cx="4863465" cy="2515235"/>
          </a:xfrm>
          <a:prstGeom prst="rect">
            <a:avLst/>
          </a:prstGeom>
        </p:spPr>
      </p:pic>
      <p:sp>
        <p:nvSpPr>
          <p:cNvPr id="10" name="Title 9"/>
          <p:cNvSpPr/>
          <p:nvPr>
            <p:ph type="title"/>
          </p:nvPr>
        </p:nvSpPr>
        <p:spPr>
          <a:xfrm>
            <a:off x="1674410" y="153655"/>
            <a:ext cx="5484300" cy="572700"/>
          </a:xfrm>
        </p:spPr>
        <p:txBody>
          <a:bodyPr>
            <a:normAutofit fontScale="90000"/>
          </a:bodyPr>
          <a:p>
            <a:pPr algn="ctr"/>
            <a:r>
              <a:rPr lang="en-US" sz="3110">
                <a:latin typeface="Calibri" panose="020F0502020204030204" charset="0"/>
                <a:cs typeface="Calibri" panose="020F0502020204030204" charset="0"/>
              </a:rPr>
              <a:t>Sub-Category by Sales and Profit  </a:t>
            </a:r>
            <a:endParaRPr lang="en-US" sz="3110">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831975" y="2242820"/>
            <a:ext cx="5733415" cy="3046730"/>
          </a:xfrm>
        </p:spPr>
        <p:txBody>
          <a:bodyPr>
            <a:normAutofit/>
          </a:bodyPr>
          <a:p>
            <a:pPr marL="114300" indent="457200" algn="just">
              <a:buNone/>
            </a:pPr>
            <a:r>
              <a:rPr lang="en-US" sz="2400">
                <a:latin typeface="Calibri" panose="020F0502020204030204" charset="0"/>
                <a:cs typeface="Calibri" panose="020F0502020204030204" charset="0"/>
              </a:rPr>
              <a:t>If the sub-categories products of supplies, bookcases, and tables are removed, the profit margin will increase to 16%.</a:t>
            </a:r>
            <a:endParaRPr lang="en-US" sz="2400">
              <a:latin typeface="Calibri" panose="020F0502020204030204" charset="0"/>
              <a:cs typeface="Calibri" panose="020F0502020204030204" charset="0"/>
            </a:endParaRPr>
          </a:p>
        </p:txBody>
      </p:sp>
      <p:sp>
        <p:nvSpPr>
          <p:cNvPr id="4" name="Title 3"/>
          <p:cNvSpPr/>
          <p:nvPr>
            <p:ph type="title"/>
          </p:nvPr>
        </p:nvSpPr>
        <p:spPr>
          <a:xfrm>
            <a:off x="1207000" y="1116840"/>
            <a:ext cx="6984000" cy="841800"/>
          </a:xfrm>
        </p:spPr>
        <p:txBody>
          <a:bodyPr/>
          <a:p>
            <a:r>
              <a:rPr lang="en-US" sz="3600">
                <a:latin typeface="Calibri" panose="020F0502020204030204" charset="0"/>
                <a:cs typeface="Calibri" panose="020F0502020204030204" charset="0"/>
              </a:rPr>
              <a:t>HOW TO IMPROVE ?</a:t>
            </a:r>
            <a:endParaRPr lang="en-US" sz="3600">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3600">
                <a:latin typeface="Calibri" panose="020F0502020204030204" charset="0"/>
                <a:cs typeface="Calibri" panose="020F0502020204030204" charset="0"/>
              </a:rPr>
              <a:t>DATA  MODELLING</a:t>
            </a:r>
            <a:endParaRPr lang="en-US" sz="360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5585460" y="1355090"/>
            <a:ext cx="2808605" cy="3046730"/>
          </a:xfrm>
        </p:spPr>
        <p:txBody>
          <a:bodyPr>
            <a:normAutofit/>
          </a:bodyPr>
          <a:p>
            <a:pPr marL="114300" indent="0" algn="just">
              <a:buNone/>
            </a:pPr>
            <a:r>
              <a:rPr lang="en-US" sz="1600">
                <a:latin typeface="Calibri" panose="020F0502020204030204" charset="0"/>
                <a:cs typeface="Calibri" panose="020F0502020204030204" charset="0"/>
              </a:rPr>
              <a:t>Sub-Category target modeling using the Decision Tree Classifier obtained a training accuracy value of 99% and testing accuracy of 69%.</a:t>
            </a:r>
            <a:endParaRPr lang="en-US" sz="1600">
              <a:latin typeface="Calibri" panose="020F0502020204030204" charset="0"/>
              <a:cs typeface="Calibri" panose="020F0502020204030204" charset="0"/>
            </a:endParaRPr>
          </a:p>
        </p:txBody>
      </p:sp>
      <p:sp>
        <p:nvSpPr>
          <p:cNvPr id="5" name="Title 4"/>
          <p:cNvSpPr/>
          <p:nvPr>
            <p:ph type="title"/>
          </p:nvPr>
        </p:nvSpPr>
        <p:spPr>
          <a:xfrm>
            <a:off x="1647105" y="96505"/>
            <a:ext cx="5484300" cy="572700"/>
          </a:xfrm>
        </p:spPr>
        <p:txBody>
          <a:bodyPr>
            <a:normAutofit fontScale="90000"/>
          </a:bodyPr>
          <a:p>
            <a:pPr algn="ctr"/>
            <a:r>
              <a:rPr lang="en-US" sz="3110">
                <a:latin typeface="Calibri" panose="020F0502020204030204" charset="0"/>
                <a:cs typeface="Calibri" panose="020F0502020204030204" charset="0"/>
              </a:rPr>
              <a:t>Data Modelling menggunakan </a:t>
            </a:r>
            <a:r>
              <a:rPr lang="en-US" sz="3110">
                <a:latin typeface="Calibri" panose="020F0502020204030204" charset="0"/>
                <a:cs typeface="Calibri" panose="020F0502020204030204" charset="0"/>
                <a:sym typeface="+mn-ea"/>
              </a:rPr>
              <a:t>Decision Tree Classifier </a:t>
            </a:r>
            <a:r>
              <a:rPr lang="en-US" sz="3110">
                <a:latin typeface="Calibri" panose="020F0502020204030204" charset="0"/>
                <a:cs typeface="Calibri" panose="020F0502020204030204" charset="0"/>
              </a:rPr>
              <a:t> </a:t>
            </a:r>
            <a:endParaRPr lang="en-US" sz="3110">
              <a:latin typeface="Calibri" panose="020F0502020204030204" charset="0"/>
              <a:cs typeface="Calibri" panose="020F0502020204030204" charset="0"/>
            </a:endParaRPr>
          </a:p>
        </p:txBody>
      </p:sp>
      <p:pic>
        <p:nvPicPr>
          <p:cNvPr id="2" name="Picture 1"/>
          <p:cNvPicPr>
            <a:picLocks noChangeAspect="1"/>
          </p:cNvPicPr>
          <p:nvPr/>
        </p:nvPicPr>
        <p:blipFill>
          <a:blip r:embed="rId1"/>
          <a:srcRect l="6901" t="22856" r="59985" b="20920"/>
          <a:stretch>
            <a:fillRect/>
          </a:stretch>
        </p:blipFill>
        <p:spPr>
          <a:xfrm>
            <a:off x="899160" y="1080135"/>
            <a:ext cx="3479800" cy="33216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5076190" y="1405255"/>
            <a:ext cx="3445510" cy="3046730"/>
          </a:xfrm>
        </p:spPr>
        <p:txBody>
          <a:bodyPr/>
          <a:p>
            <a:pPr marL="114300" indent="457200" algn="dist">
              <a:buNone/>
            </a:pPr>
            <a:r>
              <a:rPr lang="en-US" sz="1600">
                <a:latin typeface="Calibri" panose="020F0502020204030204" charset="0"/>
                <a:cs typeface="Calibri" panose="020F0502020204030204" charset="0"/>
              </a:rPr>
              <a:t>Sub-category target modelling using Gradient Boosting gets a training accuracy of 82% and and a testing accuracy of 72%.</a:t>
            </a:r>
            <a:endParaRPr lang="en-US" sz="1600">
              <a:latin typeface="Calibri" panose="020F0502020204030204" charset="0"/>
              <a:cs typeface="Calibri" panose="020F0502020204030204" charset="0"/>
            </a:endParaRPr>
          </a:p>
          <a:p>
            <a:pPr marL="114300" indent="457200" algn="dist">
              <a:buNone/>
            </a:pPr>
            <a:r>
              <a:rPr lang="en-US" sz="1600">
                <a:highlight>
                  <a:srgbClr val="FFFF00"/>
                </a:highlight>
                <a:latin typeface="Calibri" panose="020F0502020204030204" charset="0"/>
                <a:cs typeface="Calibri" panose="020F0502020204030204" charset="0"/>
              </a:rPr>
              <a:t> </a:t>
            </a:r>
            <a:endParaRPr lang="en-US" sz="1600">
              <a:highlight>
                <a:srgbClr val="FFFF00"/>
              </a:highlight>
              <a:latin typeface="Calibri" panose="020F0502020204030204" charset="0"/>
              <a:cs typeface="Calibri" panose="020F0502020204030204" charset="0"/>
            </a:endParaRPr>
          </a:p>
        </p:txBody>
      </p:sp>
      <p:sp>
        <p:nvSpPr>
          <p:cNvPr id="4" name="Title 3"/>
          <p:cNvSpPr/>
          <p:nvPr>
            <p:ph type="title"/>
          </p:nvPr>
        </p:nvSpPr>
        <p:spPr>
          <a:xfrm>
            <a:off x="1647105" y="96505"/>
            <a:ext cx="5484300" cy="572700"/>
          </a:xfrm>
        </p:spPr>
        <p:txBody>
          <a:bodyPr>
            <a:normAutofit fontScale="90000"/>
          </a:bodyPr>
          <a:p>
            <a:pPr algn="ctr"/>
            <a:r>
              <a:rPr lang="en-US" sz="3110">
                <a:latin typeface="Calibri" panose="020F0502020204030204" charset="0"/>
                <a:cs typeface="Calibri" panose="020F0502020204030204" charset="0"/>
              </a:rPr>
              <a:t>Data Modelling menggunakan </a:t>
            </a:r>
            <a:r>
              <a:rPr lang="en-US" sz="3110">
                <a:latin typeface="Calibri" panose="020F0502020204030204" charset="0"/>
                <a:cs typeface="Calibri" panose="020F0502020204030204" charset="0"/>
                <a:sym typeface="+mn-ea"/>
              </a:rPr>
              <a:t>Gradient Boosting</a:t>
            </a:r>
            <a:r>
              <a:rPr lang="en-US" sz="3110">
                <a:latin typeface="Calibri" panose="020F0502020204030204" charset="0"/>
                <a:cs typeface="Calibri" panose="020F0502020204030204" charset="0"/>
                <a:sym typeface="+mn-ea"/>
              </a:rPr>
              <a:t> </a:t>
            </a:r>
            <a:r>
              <a:rPr lang="en-US" sz="3110">
                <a:latin typeface="Calibri" panose="020F0502020204030204" charset="0"/>
                <a:cs typeface="Calibri" panose="020F0502020204030204" charset="0"/>
              </a:rPr>
              <a:t> </a:t>
            </a:r>
            <a:endParaRPr lang="en-US" sz="3110">
              <a:latin typeface="Calibri" panose="020F0502020204030204" charset="0"/>
              <a:cs typeface="Calibri" panose="020F0502020204030204" charset="0"/>
            </a:endParaRPr>
          </a:p>
        </p:txBody>
      </p:sp>
      <p:pic>
        <p:nvPicPr>
          <p:cNvPr id="2" name="Picture 1"/>
          <p:cNvPicPr>
            <a:picLocks noChangeAspect="1"/>
          </p:cNvPicPr>
          <p:nvPr/>
        </p:nvPicPr>
        <p:blipFill>
          <a:blip r:embed="rId1"/>
          <a:srcRect l="6901" t="27378" r="57018" b="16267"/>
          <a:stretch>
            <a:fillRect/>
          </a:stretch>
        </p:blipFill>
        <p:spPr>
          <a:xfrm>
            <a:off x="1014095" y="1077595"/>
            <a:ext cx="3842385" cy="33743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201295" y="460375"/>
            <a:ext cx="2638425" cy="88265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3600">
                <a:latin typeface="Calibri" panose="020F0502020204030204" charset="0"/>
                <a:cs typeface="Calibri" panose="020F0502020204030204" charset="0"/>
              </a:rPr>
              <a:t>About  Me</a:t>
            </a:r>
            <a:endParaRPr lang="en-US" sz="3600">
              <a:latin typeface="Calibri" panose="020F0502020204030204" charset="0"/>
              <a:cs typeface="Calibri" panose="020F0502020204030204" charset="0"/>
            </a:endParaRPr>
          </a:p>
        </p:txBody>
      </p:sp>
      <p:sp>
        <p:nvSpPr>
          <p:cNvPr id="63" name="Google Shape;63;p14"/>
          <p:cNvSpPr txBox="1"/>
          <p:nvPr>
            <p:ph type="body" idx="2"/>
          </p:nvPr>
        </p:nvSpPr>
        <p:spPr>
          <a:xfrm>
            <a:off x="4107180" y="501650"/>
            <a:ext cx="5462905" cy="4270375"/>
          </a:xfrm>
          <a:prstGeom prst="rect">
            <a:avLst/>
          </a:prstGeom>
        </p:spPr>
        <p:txBody>
          <a:bodyPr spcFirstLastPara="1" wrap="square" lIns="91425" tIns="91425" rIns="91425" bIns="91425" anchor="ctr" anchorCtr="0">
            <a:normAutofit fontScale="25000"/>
          </a:bodyPr>
          <a:lstStyle/>
          <a:p>
            <a:pPr marL="0" lvl="0" indent="0" algn="l" rtl="0">
              <a:spcBef>
                <a:spcPts val="0"/>
              </a:spcBef>
              <a:spcAft>
                <a:spcPts val="1200"/>
              </a:spcAft>
              <a:buNone/>
            </a:pPr>
            <a:endParaRPr sz="6400" b="1">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lang="en-US" sz="6400" b="1">
                <a:solidFill>
                  <a:schemeClr val="tx1"/>
                </a:solidFill>
                <a:latin typeface="Calibri" panose="020F0502020204030204" charset="0"/>
                <a:cs typeface="Calibri" panose="020F0502020204030204" charset="0"/>
                <a:sym typeface="+mn-ea"/>
              </a:rPr>
              <a:t>Education</a:t>
            </a:r>
            <a:endParaRPr sz="6400" b="1">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sz="5600">
                <a:solidFill>
                  <a:schemeClr val="tx1"/>
                </a:solidFill>
                <a:latin typeface="Calibri" panose="020F0502020204030204" charset="0"/>
                <a:cs typeface="Calibri" panose="020F0502020204030204" charset="0"/>
                <a:sym typeface="+mn-ea"/>
              </a:rPr>
              <a:t> D3 Teknik Elektro Politeknik Negeri</a:t>
            </a:r>
            <a:r>
              <a:rPr lang="en-US" sz="5600">
                <a:solidFill>
                  <a:schemeClr val="tx1"/>
                </a:solidFill>
                <a:latin typeface="Calibri" panose="020F0502020204030204" charset="0"/>
                <a:cs typeface="Calibri" panose="020F0502020204030204" charset="0"/>
                <a:sym typeface="+mn-ea"/>
              </a:rPr>
              <a:t> </a:t>
            </a:r>
            <a:r>
              <a:rPr sz="5600">
                <a:solidFill>
                  <a:schemeClr val="tx1"/>
                </a:solidFill>
                <a:latin typeface="Calibri" panose="020F0502020204030204" charset="0"/>
                <a:cs typeface="Calibri" panose="020F0502020204030204" charset="0"/>
                <a:sym typeface="+mn-ea"/>
              </a:rPr>
              <a:t>Jakarta</a:t>
            </a:r>
            <a:endParaRPr sz="5600">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lang="en-US" sz="6400" b="1">
                <a:solidFill>
                  <a:schemeClr val="tx1"/>
                </a:solidFill>
                <a:latin typeface="Calibri" panose="020F0502020204030204" charset="0"/>
                <a:cs typeface="Calibri" panose="020F0502020204030204" charset="0"/>
                <a:sym typeface="+mn-ea"/>
              </a:rPr>
              <a:t>Experience</a:t>
            </a:r>
            <a:r>
              <a:rPr sz="6400" b="1">
                <a:solidFill>
                  <a:schemeClr val="tx1"/>
                </a:solidFill>
                <a:latin typeface="Calibri" panose="020F0502020204030204" charset="0"/>
                <a:cs typeface="Calibri" panose="020F0502020204030204" charset="0"/>
                <a:sym typeface="+mn-ea"/>
              </a:rPr>
              <a:t> </a:t>
            </a:r>
            <a:endParaRPr sz="6400" b="1">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sz="5600">
                <a:solidFill>
                  <a:schemeClr val="tx1"/>
                </a:solidFill>
                <a:latin typeface="Calibri" panose="020F0502020204030204" charset="0"/>
                <a:cs typeface="Calibri" panose="020F0502020204030204" charset="0"/>
                <a:sym typeface="+mn-ea"/>
              </a:rPr>
              <a:t>Jasa Marga - Internship</a:t>
            </a:r>
            <a:endParaRPr sz="5600">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lang="en-US" sz="5600">
                <a:solidFill>
                  <a:schemeClr val="tx1"/>
                </a:solidFill>
                <a:latin typeface="Calibri" panose="020F0502020204030204" charset="0"/>
                <a:cs typeface="Calibri" panose="020F0502020204030204" charset="0"/>
                <a:sym typeface="+mn-ea"/>
              </a:rPr>
              <a:t>Kalbe Nutritionals X                     Rakamin - Virtual Internship (Project Based)</a:t>
            </a:r>
            <a:endParaRPr lang="en-US" sz="5600">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lang="en-US" sz="6400" b="1">
                <a:solidFill>
                  <a:schemeClr val="tx1"/>
                </a:solidFill>
                <a:latin typeface="Calibri" panose="020F0502020204030204" charset="0"/>
                <a:cs typeface="Calibri" panose="020F0502020204030204" charset="0"/>
                <a:sym typeface="+mn-ea"/>
              </a:rPr>
              <a:t>Contact</a:t>
            </a:r>
            <a:endParaRPr lang="en-US" sz="6400" b="1">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lang="en-US" sz="4800">
                <a:solidFill>
                  <a:schemeClr val="tx1"/>
                </a:solidFill>
                <a:latin typeface="Calibri" panose="020F0502020204030204" charset="0"/>
                <a:cs typeface="Calibri" panose="020F0502020204030204" charset="0"/>
                <a:sym typeface="+mn-ea"/>
              </a:rPr>
              <a:t>082118134474</a:t>
            </a:r>
            <a:endParaRPr sz="4800">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sz="4800">
                <a:solidFill>
                  <a:schemeClr val="tx1"/>
                </a:solidFill>
                <a:latin typeface="Calibri" panose="020F0502020204030204" charset="0"/>
                <a:cs typeface="Calibri" panose="020F0502020204030204" charset="0"/>
                <a:sym typeface="+mn-ea"/>
              </a:rPr>
              <a:t> Cilegon, Banten</a:t>
            </a:r>
            <a:endParaRPr sz="4800">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r>
              <a:rPr sz="4800">
                <a:solidFill>
                  <a:schemeClr val="tx1"/>
                </a:solidFill>
                <a:latin typeface="Calibri" panose="020F0502020204030204" charset="0"/>
                <a:cs typeface="Calibri" panose="020F0502020204030204" charset="0"/>
                <a:sym typeface="+mn-ea"/>
              </a:rPr>
              <a:t>E-Mail : nahdiyahpurnama@gmail.com</a:t>
            </a:r>
            <a:endParaRPr sz="4800">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endParaRPr>
              <a:solidFill>
                <a:schemeClr val="tx1"/>
              </a:solidFill>
              <a:latin typeface="Calibri" panose="020F0502020204030204" charset="0"/>
              <a:cs typeface="Calibri" panose="020F0502020204030204" charset="0"/>
              <a:sym typeface="+mn-ea"/>
            </a:endParaRPr>
          </a:p>
          <a:p>
            <a:pPr marL="0" lvl="0" indent="0" algn="l" rtl="0">
              <a:spcBef>
                <a:spcPts val="0"/>
              </a:spcBef>
              <a:spcAft>
                <a:spcPts val="1200"/>
              </a:spcAft>
              <a:buNone/>
            </a:pPr>
            <a:endParaRPr>
              <a:latin typeface="Calibri" panose="020F0502020204030204" charset="0"/>
              <a:cs typeface="Calibri" panose="020F0502020204030204" charset="0"/>
            </a:endParaRPr>
          </a:p>
        </p:txBody>
      </p:sp>
      <p:pic>
        <p:nvPicPr>
          <p:cNvPr id="2" name="Picture 1" descr="Logo_Politeknik_Negeri_Jakart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627755" y="1097280"/>
            <a:ext cx="479425" cy="417830"/>
          </a:xfrm>
          <a:prstGeom prst="rect">
            <a:avLst/>
          </a:prstGeom>
        </p:spPr>
      </p:pic>
      <p:pic>
        <p:nvPicPr>
          <p:cNvPr id="3" name="Picture 2" descr="Jasa-Marga-2-800x534"/>
          <p:cNvPicPr>
            <a:picLocks noChangeAspect="1"/>
          </p:cNvPicPr>
          <p:nvPr/>
        </p:nvPicPr>
        <p:blipFill>
          <a:blip r:embed="rId2">
            <a:clrChange>
              <a:clrFrom>
                <a:srgbClr val="FEFEFE">
                  <a:alpha val="100000"/>
                </a:srgbClr>
              </a:clrFrom>
              <a:clrTo>
                <a:srgbClr val="FEFEFE">
                  <a:alpha val="100000"/>
                  <a:alpha val="0"/>
                </a:srgbClr>
              </a:clrTo>
            </a:clrChange>
          </a:blip>
          <a:stretch>
            <a:fillRect/>
          </a:stretch>
        </p:blipFill>
        <p:spPr>
          <a:xfrm>
            <a:off x="3406775" y="1900555"/>
            <a:ext cx="757555" cy="505460"/>
          </a:xfrm>
          <a:prstGeom prst="rect">
            <a:avLst/>
          </a:prstGeom>
        </p:spPr>
      </p:pic>
      <p:pic>
        <p:nvPicPr>
          <p:cNvPr id="4" name="Picture 3" descr="glx2J5-h_400x40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579110" y="2098040"/>
            <a:ext cx="947420" cy="947420"/>
          </a:xfrm>
          <a:prstGeom prst="rect">
            <a:avLst/>
          </a:prstGeom>
        </p:spPr>
      </p:pic>
      <p:pic>
        <p:nvPicPr>
          <p:cNvPr id="5" name="Picture 4" descr="meta-logo@2x"/>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3340735" y="2317115"/>
            <a:ext cx="941705" cy="509905"/>
          </a:xfrm>
          <a:prstGeom prst="rect">
            <a:avLst/>
          </a:prstGeom>
        </p:spPr>
      </p:pic>
      <p:pic>
        <p:nvPicPr>
          <p:cNvPr id="6" name="Picture 5" descr="1cd9a737bb980b8733e1e57c8ae6defd"/>
          <p:cNvPicPr>
            <a:picLocks noChangeAspect="1"/>
          </p:cNvPicPr>
          <p:nvPr/>
        </p:nvPicPr>
        <p:blipFill>
          <a:blip r:embed="rId5"/>
          <a:stretch>
            <a:fillRect/>
          </a:stretch>
        </p:blipFill>
        <p:spPr>
          <a:xfrm>
            <a:off x="3763645" y="3430905"/>
            <a:ext cx="236220" cy="337185"/>
          </a:xfrm>
          <a:prstGeom prst="rect">
            <a:avLst/>
          </a:prstGeom>
        </p:spPr>
      </p:pic>
      <p:pic>
        <p:nvPicPr>
          <p:cNvPr id="7" name="Picture 6" descr="Gmail-Thumbnail"/>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3645535" y="4258945"/>
            <a:ext cx="518795" cy="190500"/>
          </a:xfrm>
          <a:prstGeom prst="rect">
            <a:avLst/>
          </a:prstGeom>
        </p:spPr>
      </p:pic>
      <p:pic>
        <p:nvPicPr>
          <p:cNvPr id="8" name="Picture 7" descr="Ikon-Dan-Fitur-Baru-Google-Maps"/>
          <p:cNvPicPr>
            <a:picLocks noChangeAspect="1"/>
          </p:cNvPicPr>
          <p:nvPr/>
        </p:nvPicPr>
        <p:blipFill>
          <a:blip r:embed="rId7">
            <a:clrChange>
              <a:clrFrom>
                <a:srgbClr val="FEFEFE">
                  <a:alpha val="100000"/>
                </a:srgbClr>
              </a:clrFrom>
              <a:clrTo>
                <a:srgbClr val="FEFEFE">
                  <a:alpha val="100000"/>
                  <a:alpha val="0"/>
                </a:srgbClr>
              </a:clrTo>
            </a:clrChange>
          </a:blip>
          <a:stretch>
            <a:fillRect/>
          </a:stretch>
        </p:blipFill>
        <p:spPr>
          <a:xfrm>
            <a:off x="3608705" y="3853815"/>
            <a:ext cx="555625" cy="318770"/>
          </a:xfrm>
          <a:prstGeom prst="rect">
            <a:avLst/>
          </a:prstGeom>
        </p:spPr>
      </p:pic>
      <p:sp>
        <p:nvSpPr>
          <p:cNvPr id="9" name="Text Box 8"/>
          <p:cNvSpPr txBox="1"/>
          <p:nvPr/>
        </p:nvSpPr>
        <p:spPr>
          <a:xfrm>
            <a:off x="201295" y="1422400"/>
            <a:ext cx="4572000" cy="398780"/>
          </a:xfrm>
          <a:prstGeom prst="rect">
            <a:avLst/>
          </a:prstGeom>
          <a:noFill/>
        </p:spPr>
        <p:txBody>
          <a:bodyPr wrap="square" rtlCol="0" anchor="t">
            <a:spAutoFit/>
          </a:bodyPr>
          <a:p>
            <a:pPr marL="0" lvl="0" indent="0" algn="l" rtl="0">
              <a:spcBef>
                <a:spcPts val="0"/>
              </a:spcBef>
              <a:spcAft>
                <a:spcPts val="1200"/>
              </a:spcAft>
              <a:buNone/>
            </a:pPr>
            <a:r>
              <a:rPr sz="2000" b="1">
                <a:solidFill>
                  <a:schemeClr val="tx1"/>
                </a:solidFill>
                <a:latin typeface="Calibri" panose="020F0502020204030204" charset="0"/>
                <a:cs typeface="Calibri" panose="020F0502020204030204" charset="0"/>
                <a:sym typeface="+mn-ea"/>
              </a:rPr>
              <a:t>Nahdiyah Purnama</a:t>
            </a:r>
            <a:endParaRPr lang="en-US" sz="2000" b="1">
              <a:solidFill>
                <a:schemeClr val="tx1"/>
              </a:solidFill>
              <a:latin typeface="Calibri" panose="020F0502020204030204" charset="0"/>
              <a:cs typeface="Calibri" panose="020F0502020204030204" charset="0"/>
              <a:sym typeface="+mn-ea"/>
            </a:endParaRPr>
          </a:p>
        </p:txBody>
      </p:sp>
      <p:pic>
        <p:nvPicPr>
          <p:cNvPr id="10" name="Picture 9" descr="Profile_Nahdiyah Purnama"/>
          <p:cNvPicPr>
            <a:picLocks noChangeAspect="1"/>
          </p:cNvPicPr>
          <p:nvPr/>
        </p:nvPicPr>
        <p:blipFill>
          <a:blip r:embed="rId8"/>
          <a:stretch>
            <a:fillRect/>
          </a:stretch>
        </p:blipFill>
        <p:spPr>
          <a:xfrm>
            <a:off x="751840" y="2098040"/>
            <a:ext cx="1316355" cy="17557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60770" y="396225"/>
            <a:ext cx="5484300" cy="572700"/>
          </a:xfrm>
        </p:spPr>
        <p:txBody>
          <a:bodyPr>
            <a:normAutofit fontScale="90000"/>
          </a:bodyPr>
          <a:p>
            <a:pPr algn="ctr"/>
            <a:r>
              <a:rPr lang="en-US">
                <a:latin typeface="Calibri" panose="020F0502020204030204" charset="0"/>
                <a:cs typeface="Calibri" panose="020F0502020204030204" charset="0"/>
                <a:sym typeface="+mn-ea"/>
              </a:rPr>
              <a:t>Data Modelling menggunakan </a:t>
            </a:r>
            <a:r>
              <a:rPr lang="en-US">
                <a:latin typeface="Calibri" panose="020F0502020204030204" charset="0"/>
                <a:cs typeface="Calibri" panose="020F0502020204030204" charset="0"/>
              </a:rPr>
              <a:t>Random Forest Classifier</a:t>
            </a:r>
            <a:endParaRPr lang="en-US">
              <a:latin typeface="Calibri" panose="020F0502020204030204" charset="0"/>
              <a:cs typeface="Calibri" panose="020F0502020204030204" charset="0"/>
            </a:endParaRPr>
          </a:p>
        </p:txBody>
      </p:sp>
      <p:sp>
        <p:nvSpPr>
          <p:cNvPr id="3" name="Text Placeholder 2"/>
          <p:cNvSpPr/>
          <p:nvPr>
            <p:ph type="body" idx="1"/>
          </p:nvPr>
        </p:nvSpPr>
        <p:spPr>
          <a:xfrm>
            <a:off x="5125085" y="1689100"/>
            <a:ext cx="2868295" cy="1619885"/>
          </a:xfrm>
        </p:spPr>
        <p:txBody>
          <a:bodyPr/>
          <a:p>
            <a:pPr marL="114300" indent="457200" algn="dist">
              <a:buNone/>
            </a:pPr>
            <a:r>
              <a:rPr lang="en-US">
                <a:latin typeface="Calibri" panose="020F0502020204030204" charset="0"/>
                <a:cs typeface="Calibri" panose="020F0502020204030204" charset="0"/>
                <a:sym typeface="+mn-ea"/>
              </a:rPr>
              <a:t>Sub-category target modelling using Random Forest Classifier gets a training accuracy 68%.</a:t>
            </a:r>
            <a:endParaRPr lang="en-US">
              <a:latin typeface="Calibri" panose="020F0502020204030204" charset="0"/>
              <a:cs typeface="Calibri" panose="020F0502020204030204" charset="0"/>
            </a:endParaRPr>
          </a:p>
        </p:txBody>
      </p:sp>
      <p:pic>
        <p:nvPicPr>
          <p:cNvPr id="4" name="Picture 3"/>
          <p:cNvPicPr>
            <a:picLocks noChangeAspect="1"/>
          </p:cNvPicPr>
          <p:nvPr/>
        </p:nvPicPr>
        <p:blipFill>
          <a:blip r:embed="rId1"/>
          <a:srcRect l="6193" t="36832" r="54417" b="14384"/>
          <a:stretch>
            <a:fillRect/>
          </a:stretch>
        </p:blipFill>
        <p:spPr>
          <a:xfrm>
            <a:off x="921385" y="1470660"/>
            <a:ext cx="4043680" cy="28155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sz="3600">
                <a:latin typeface="Calibri" panose="020F0502020204030204" charset="0"/>
                <a:cs typeface="Calibri" panose="020F0502020204030204" charset="0"/>
              </a:rPr>
              <a:t>DASHBOARD  SUPERSTORE</a:t>
            </a:r>
            <a:endParaRPr lang="en-US" sz="3600">
              <a:latin typeface="Calibri" panose="020F0502020204030204" charset="0"/>
              <a:cs typeface="Calibri" panose="020F05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310555" y="79995"/>
            <a:ext cx="5484300" cy="572700"/>
          </a:xfrm>
        </p:spPr>
        <p:txBody>
          <a:bodyPr>
            <a:normAutofit fontScale="90000"/>
          </a:bodyPr>
          <a:p>
            <a:pPr algn="ctr"/>
            <a:r>
              <a:rPr lang="en-US" sz="3110">
                <a:latin typeface="Calibri" panose="020F0502020204030204" charset="0"/>
                <a:cs typeface="Calibri" panose="020F0502020204030204" charset="0"/>
              </a:rPr>
              <a:t>DASHBOARD</a:t>
            </a:r>
            <a:endParaRPr lang="en-US" sz="3110">
              <a:latin typeface="Calibri" panose="020F0502020204030204" charset="0"/>
              <a:cs typeface="Calibri" panose="020F0502020204030204" charset="0"/>
            </a:endParaRPr>
          </a:p>
        </p:txBody>
      </p:sp>
      <p:sp>
        <p:nvSpPr>
          <p:cNvPr id="3" name="Text Placeholder 2"/>
          <p:cNvSpPr/>
          <p:nvPr>
            <p:ph type="body" idx="1"/>
          </p:nvPr>
        </p:nvSpPr>
        <p:spPr>
          <a:xfrm>
            <a:off x="5666740" y="1355090"/>
            <a:ext cx="3165475" cy="3046730"/>
          </a:xfrm>
        </p:spPr>
        <p:txBody>
          <a:bodyPr/>
          <a:p>
            <a:pPr marL="114300" indent="0">
              <a:buNone/>
            </a:pPr>
            <a:r>
              <a:rPr lang="en-US">
                <a:latin typeface="Calibri" panose="020F0502020204030204" charset="0"/>
                <a:cs typeface="Calibri" panose="020F0502020204030204" charset="0"/>
              </a:rPr>
              <a:t>Link :</a:t>
            </a:r>
            <a:endParaRPr lang="en-US">
              <a:latin typeface="Calibri" panose="020F0502020204030204" charset="0"/>
              <a:cs typeface="Calibri" panose="020F0502020204030204" charset="0"/>
            </a:endParaRPr>
          </a:p>
          <a:p>
            <a:pPr marL="114300" indent="0">
              <a:buNone/>
            </a:pPr>
            <a:r>
              <a:rPr lang="en-US">
                <a:latin typeface="Calibri" panose="020F0502020204030204" charset="0"/>
                <a:cs typeface="Calibri" panose="020F0502020204030204" charset="0"/>
              </a:rPr>
              <a:t>https://lookerstudio.google.com/reporting/e74a1f49-b328-49d5-8bd8-d67ba1d30cc5</a:t>
            </a:r>
            <a:endParaRPr lang="en-US">
              <a:latin typeface="Calibri" panose="020F0502020204030204" charset="0"/>
              <a:cs typeface="Calibri" panose="020F0502020204030204" charset="0"/>
            </a:endParaRPr>
          </a:p>
        </p:txBody>
      </p:sp>
      <p:pic>
        <p:nvPicPr>
          <p:cNvPr id="4" name="Picture 3" descr="Dashboard_Portofolio (2)_page-0001"/>
          <p:cNvPicPr>
            <a:picLocks noChangeAspect="1"/>
          </p:cNvPicPr>
          <p:nvPr/>
        </p:nvPicPr>
        <p:blipFill>
          <a:blip r:embed="rId1"/>
          <a:stretch>
            <a:fillRect/>
          </a:stretch>
        </p:blipFill>
        <p:spPr>
          <a:xfrm>
            <a:off x="1659255" y="738505"/>
            <a:ext cx="3749675" cy="4039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829350" y="304150"/>
            <a:ext cx="5484300" cy="572700"/>
          </a:xfrm>
        </p:spPr>
        <p:txBody>
          <a:bodyPr>
            <a:normAutofit fontScale="90000"/>
          </a:bodyPr>
          <a:p>
            <a:pPr algn="ctr"/>
            <a:r>
              <a:rPr lang="en-US" sz="3110">
                <a:latin typeface="Times New Roman" panose="02020603050405020304" charset="0"/>
                <a:cs typeface="Times New Roman" panose="02020603050405020304" charset="0"/>
              </a:rPr>
              <a:t>KESIMPULAN</a:t>
            </a:r>
            <a:endParaRPr lang="en-US" sz="3110">
              <a:latin typeface="Times New Roman" panose="02020603050405020304" charset="0"/>
              <a:cs typeface="Times New Roman" panose="02020603050405020304" charset="0"/>
            </a:endParaRPr>
          </a:p>
        </p:txBody>
      </p:sp>
      <p:sp>
        <p:nvSpPr>
          <p:cNvPr id="3" name="Text Placeholder 2"/>
          <p:cNvSpPr/>
          <p:nvPr>
            <p:ph type="body" idx="1"/>
          </p:nvPr>
        </p:nvSpPr>
        <p:spPr/>
        <p:txBody>
          <a:bodyPr>
            <a:normAutofit lnSpcReduction="10000"/>
          </a:bodyPr>
          <a:p>
            <a:pPr marL="114300" indent="457200" algn="just">
              <a:buNone/>
            </a:pPr>
            <a:r>
              <a:rPr lang="en-US" sz="1600">
                <a:latin typeface="Times New Roman" panose="02020603050405020304" charset="0"/>
                <a:cs typeface="Times New Roman" panose="02020603050405020304" charset="0"/>
              </a:rPr>
              <a:t>According to the findings of the EDA (Expaloratory Data Analysis), the Consumer category dominates the most, accounting for around 50% of total sales. Due to the huge year-end discount, sales increased significantly at the end of each year. Copiers are the most profitable subcategory product sales. Sales of sub-category products that suffered the  losses come from tables, book cases, and supplies. </a:t>
            </a:r>
            <a:endParaRPr lang="en-US" sz="1600">
              <a:latin typeface="Times New Roman" panose="02020603050405020304" charset="0"/>
              <a:cs typeface="Times New Roman" panose="02020603050405020304" charset="0"/>
            </a:endParaRPr>
          </a:p>
          <a:p>
            <a:pPr marL="114300" indent="457200" algn="just">
              <a:buNone/>
            </a:pPr>
            <a:r>
              <a:rPr lang="en-US" sz="1600">
                <a:latin typeface="Times New Roman" panose="02020603050405020304" charset="0"/>
                <a:cs typeface="Times New Roman" panose="02020603050405020304" charset="0"/>
              </a:rPr>
              <a:t>To overcome the loss of inaccurate sales strategies at each superstore branch, the sub-category products of supplies, bookcases, and tables are eliminated, the profit margin will increase to 16%. from 3 machine learning modelling data it can be concluded that modelling using Decision Tree Classifier is higher in accuracy than using Gradient Boosting and </a:t>
            </a:r>
            <a:r>
              <a:rPr lang="en-US" sz="1600">
                <a:latin typeface="Calibri" panose="020F0502020204030204" charset="0"/>
                <a:cs typeface="Calibri" panose="020F0502020204030204" charset="0"/>
                <a:sym typeface="+mn-ea"/>
              </a:rPr>
              <a:t>Random Forest Classifier</a:t>
            </a:r>
            <a:r>
              <a:rPr lang="en-US" sz="1600">
                <a:latin typeface="Times New Roman" panose="02020603050405020304" charset="0"/>
                <a:cs typeface="Times New Roman" panose="02020603050405020304" charset="0"/>
              </a:rPr>
              <a:t>,  hence Decision Tree Classifier is utilized.</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2" name="Title 1"/>
          <p:cNvSpPr/>
          <p:nvPr/>
        </p:nvSpPr>
        <p:spPr>
          <a:xfrm>
            <a:off x="265430" y="624840"/>
            <a:ext cx="635952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1600">
                <a:latin typeface="Times New Roman" panose="02020603050405020304" charset="0"/>
                <a:cs typeface="Times New Roman" panose="02020603050405020304" charset="0"/>
                <a:sym typeface="+mn-ea"/>
              </a:rPr>
              <a:t>Link </a:t>
            </a:r>
            <a:r>
              <a:rPr lang="en-US" sz="1600">
                <a:latin typeface="Calibri" panose="020F0502020204030204" charset="0"/>
                <a:cs typeface="Calibri" panose="020F0502020204030204" charset="0"/>
                <a:sym typeface="+mn-ea"/>
              </a:rPr>
              <a:t>Google </a:t>
            </a:r>
            <a:r>
              <a:rPr lang="en-US" sz="1600">
                <a:latin typeface="Times New Roman" panose="02020603050405020304" charset="0"/>
                <a:cs typeface="Times New Roman" panose="02020603050405020304" charset="0"/>
                <a:sym typeface="+mn-ea"/>
              </a:rPr>
              <a:t>Colab </a:t>
            </a:r>
            <a:r>
              <a:rPr lang="en-US" sz="1600">
                <a:latin typeface="Times New Roman" panose="02020603050405020304" charset="0"/>
                <a:cs typeface="Times New Roman" panose="02020603050405020304" charset="0"/>
                <a:sym typeface="+mn-ea"/>
              </a:rPr>
              <a:t>EDA (EXPLORATORY DATA ANALYSIS) :</a:t>
            </a:r>
            <a:endParaRPr lang="en-US" sz="1600">
              <a:latin typeface="Times New Roman" panose="02020603050405020304" charset="0"/>
              <a:cs typeface="Times New Roman" panose="02020603050405020304" charset="0"/>
              <a:sym typeface="+mn-ea"/>
            </a:endParaRPr>
          </a:p>
          <a:p>
            <a:pPr algn="l"/>
            <a:r>
              <a:rPr lang="en-US" sz="1600">
                <a:solidFill>
                  <a:schemeClr val="tx1"/>
                </a:solidFill>
                <a:latin typeface="Times New Roman" panose="02020603050405020304" charset="0"/>
                <a:cs typeface="Times New Roman" panose="02020603050405020304" charset="0"/>
                <a:sym typeface="+mn-ea"/>
              </a:rPr>
              <a:t>https://colab.research.google.com/drive/1VZXVhbCbrwx-ojybK7R17sGcmLLR8YaM?usp=sharing</a:t>
            </a:r>
            <a:endParaRPr lang="en-US" sz="1600">
              <a:solidFill>
                <a:schemeClr val="tx1"/>
              </a:solidFill>
              <a:latin typeface="Times New Roman" panose="02020603050405020304" charset="0"/>
              <a:cs typeface="Times New Roman" panose="02020603050405020304" charset="0"/>
              <a:sym typeface="+mn-ea"/>
            </a:endParaRPr>
          </a:p>
        </p:txBody>
      </p:sp>
      <p:sp>
        <p:nvSpPr>
          <p:cNvPr id="3" name="Text Box 2"/>
          <p:cNvSpPr txBox="1"/>
          <p:nvPr/>
        </p:nvSpPr>
        <p:spPr>
          <a:xfrm>
            <a:off x="5676900" y="624840"/>
            <a:ext cx="3048000" cy="306705"/>
          </a:xfrm>
          <a:prstGeom prst="rect">
            <a:avLst/>
          </a:prstGeom>
          <a:noFill/>
        </p:spPr>
        <p:txBody>
          <a:bodyPr wrap="square" rtlCol="0">
            <a:spAutoFit/>
          </a:bodyPr>
          <a:p>
            <a:endParaRPr lang="en-US"/>
          </a:p>
        </p:txBody>
      </p:sp>
      <p:sp>
        <p:nvSpPr>
          <p:cNvPr id="4" name="Title 1"/>
          <p:cNvSpPr/>
          <p:nvPr/>
        </p:nvSpPr>
        <p:spPr>
          <a:xfrm>
            <a:off x="265430" y="1571625"/>
            <a:ext cx="576135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1600">
                <a:latin typeface="Calibri" panose="020F0502020204030204" charset="0"/>
                <a:cs typeface="Calibri" panose="020F0502020204030204" charset="0"/>
                <a:sym typeface="+mn-ea"/>
              </a:rPr>
              <a:t>Link Google Colab Data Modelling Machine Learning :</a:t>
            </a:r>
            <a:endParaRPr lang="en-US" sz="1600">
              <a:latin typeface="Calibri" panose="020F0502020204030204" charset="0"/>
              <a:cs typeface="Calibri" panose="020F0502020204030204" charset="0"/>
              <a:sym typeface="+mn-ea"/>
            </a:endParaRPr>
          </a:p>
          <a:p>
            <a:pPr algn="l"/>
            <a:r>
              <a:rPr lang="en-US" sz="1600">
                <a:solidFill>
                  <a:schemeClr val="tx1"/>
                </a:solidFill>
                <a:latin typeface="Calibri" panose="020F0502020204030204" charset="0"/>
                <a:cs typeface="Calibri" panose="020F0502020204030204" charset="0"/>
                <a:sym typeface="+mn-ea"/>
              </a:rPr>
              <a:t>https://colab.research.google.com/drive/1jw3XTFQgaC0ANgbvWhNQqF6aw6y_fW0u?usp=sharing</a:t>
            </a:r>
            <a:endParaRPr lang="en-US" sz="1600">
              <a:solidFill>
                <a:schemeClr val="tx1"/>
              </a:solidFill>
              <a:latin typeface="Calibri" panose="020F0502020204030204" charset="0"/>
              <a:cs typeface="Calibri" panose="020F0502020204030204" charset="0"/>
              <a:sym typeface="+mn-ea"/>
            </a:endParaRPr>
          </a:p>
        </p:txBody>
      </p:sp>
      <p:sp>
        <p:nvSpPr>
          <p:cNvPr id="5" name="Title 1"/>
          <p:cNvSpPr/>
          <p:nvPr/>
        </p:nvSpPr>
        <p:spPr>
          <a:xfrm>
            <a:off x="334010" y="2484120"/>
            <a:ext cx="576135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1600">
                <a:latin typeface="Calibri" panose="020F0502020204030204" charset="0"/>
                <a:cs typeface="Calibri" panose="020F0502020204030204" charset="0"/>
                <a:sym typeface="+mn-ea"/>
              </a:rPr>
              <a:t>Link Looker Studio Dashboard :</a:t>
            </a:r>
            <a:endParaRPr lang="en-US" sz="1600">
              <a:latin typeface="Calibri" panose="020F0502020204030204" charset="0"/>
              <a:cs typeface="Calibri" panose="020F0502020204030204" charset="0"/>
              <a:sym typeface="+mn-ea"/>
            </a:endParaRPr>
          </a:p>
          <a:p>
            <a:pPr algn="l"/>
            <a:r>
              <a:rPr lang="en-US" sz="1600">
                <a:solidFill>
                  <a:schemeClr val="tx1"/>
                </a:solidFill>
                <a:latin typeface="Calibri" panose="020F0502020204030204" charset="0"/>
                <a:cs typeface="Calibri" panose="020F0502020204030204" charset="0"/>
                <a:sym typeface="+mn-ea"/>
              </a:rPr>
              <a:t>https://lookerstudio.google.com/reporting/e74a1f49-b328-49d5-8bd8-d67ba1d30cc5</a:t>
            </a:r>
            <a:endParaRPr lang="en-US" sz="1600">
              <a:solidFill>
                <a:schemeClr val="tx1"/>
              </a:solidFill>
              <a:latin typeface="Calibri" panose="020F0502020204030204" charset="0"/>
              <a:cs typeface="Calibri" panose="020F0502020204030204" charset="0"/>
            </a:endParaRPr>
          </a:p>
          <a:p>
            <a:pPr algn="l"/>
            <a:endParaRPr lang="en-US" sz="1600">
              <a:solidFill>
                <a:schemeClr val="tx1"/>
              </a:solidFill>
              <a:latin typeface="Calibri" panose="020F0502020204030204" charset="0"/>
              <a:cs typeface="Calibri" panose="020F0502020204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201295" y="713740"/>
            <a:ext cx="2638425" cy="88265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a:latin typeface="Calibri" panose="020F0502020204030204" charset="0"/>
                <a:cs typeface="Calibri" panose="020F0502020204030204" charset="0"/>
              </a:rPr>
              <a:t>PROJECT BACKGROUND</a:t>
            </a:r>
            <a:endParaRPr lang="en-US">
              <a:latin typeface="Calibri" panose="020F0502020204030204" charset="0"/>
              <a:cs typeface="Calibri" panose="020F0502020204030204" charset="0"/>
            </a:endParaRPr>
          </a:p>
        </p:txBody>
      </p:sp>
      <p:sp>
        <p:nvSpPr>
          <p:cNvPr id="63" name="Google Shape;63;p14"/>
          <p:cNvSpPr txBox="1"/>
          <p:nvPr>
            <p:ph type="body" idx="2"/>
          </p:nvPr>
        </p:nvSpPr>
        <p:spPr>
          <a:xfrm>
            <a:off x="3600450" y="460375"/>
            <a:ext cx="5083810" cy="4246880"/>
          </a:xfrm>
          <a:prstGeom prst="rect">
            <a:avLst/>
          </a:prstGeom>
        </p:spPr>
        <p:txBody>
          <a:bodyPr spcFirstLastPara="1" wrap="square" lIns="91425" tIns="91425" rIns="91425" bIns="91425" anchor="ctr" anchorCtr="0">
            <a:normAutofit fontScale="90000"/>
          </a:bodyPr>
          <a:lstStyle/>
          <a:p>
            <a:pPr marL="0" lvl="0" indent="457200" algn="just" rtl="0">
              <a:spcBef>
                <a:spcPts val="0"/>
              </a:spcBef>
              <a:spcAft>
                <a:spcPts val="1200"/>
              </a:spcAft>
              <a:buNone/>
            </a:pPr>
            <a:r>
              <a:rPr>
                <a:latin typeface="Calibri" panose="020F0502020204030204" charset="0"/>
                <a:cs typeface="Calibri" panose="020F0502020204030204" charset="0"/>
                <a:sym typeface="+mn-ea"/>
              </a:rPr>
              <a:t>Superstore developed an application system to collect transaction data at each branch, the data is expected to be utilized</a:t>
            </a:r>
            <a:r>
              <a:rPr lang="en-US">
                <a:latin typeface="Calibri" panose="020F0502020204030204" charset="0"/>
                <a:cs typeface="Calibri" panose="020F0502020204030204" charset="0"/>
                <a:sym typeface="+mn-ea"/>
              </a:rPr>
              <a:t> to enhance the company's sales performance.The inaccuracy of the sales strategy at each Superstore branch, which is to give a sizable discount program when the sales level is extremely high, is the issue that is frequently brought up as a complaint.This can be detrimental to the store because large discounts can reduce profitability. To be able to overcome these problems, an analysis is carried out which has the goals of increasing sales and profits, maximizing efficient resource allocation at each Superstore branch; and identifying mistakes or unsuccessful sales strategy decisions in order to make changes and prevent such difficulties in the future.</a:t>
            </a:r>
            <a:endParaRPr lang="en-US">
              <a:latin typeface="Calibri" panose="020F0502020204030204" charset="0"/>
              <a:cs typeface="Calibri" panose="020F05020202040302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512445" y="695960"/>
            <a:ext cx="2638425" cy="88265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a:latin typeface="Calibri" panose="020F0502020204030204" charset="0"/>
                <a:cs typeface="Calibri" panose="020F0502020204030204" charset="0"/>
              </a:rPr>
              <a:t>Tools </a:t>
            </a:r>
            <a:endParaRPr lang="en-US" sz="4000">
              <a:latin typeface="Calibri" panose="020F0502020204030204" charset="0"/>
              <a:cs typeface="Calibri" panose="020F0502020204030204" charset="0"/>
            </a:endParaRPr>
          </a:p>
        </p:txBody>
      </p:sp>
      <p:pic>
        <p:nvPicPr>
          <p:cNvPr id="5" name="Picture 4" descr="download (1)"/>
          <p:cNvPicPr>
            <a:picLocks noChangeAspect="1"/>
          </p:cNvPicPr>
          <p:nvPr/>
        </p:nvPicPr>
        <p:blipFill>
          <a:blip r:embed="rId1"/>
          <a:stretch>
            <a:fillRect/>
          </a:stretch>
        </p:blipFill>
        <p:spPr>
          <a:xfrm>
            <a:off x="3647440" y="460375"/>
            <a:ext cx="2724150" cy="1676400"/>
          </a:xfrm>
          <a:prstGeom prst="rect">
            <a:avLst/>
          </a:prstGeom>
        </p:spPr>
      </p:pic>
      <p:pic>
        <p:nvPicPr>
          <p:cNvPr id="2" name="Picture 1" descr="download (3)"/>
          <p:cNvPicPr>
            <a:picLocks noChangeAspect="1"/>
          </p:cNvPicPr>
          <p:nvPr/>
        </p:nvPicPr>
        <p:blipFill>
          <a:blip r:embed="rId2"/>
          <a:srcRect l="27781" t="11111" r="31394" b="6151"/>
          <a:stretch>
            <a:fillRect/>
          </a:stretch>
        </p:blipFill>
        <p:spPr>
          <a:xfrm>
            <a:off x="3797300" y="2136775"/>
            <a:ext cx="2066925" cy="2353945"/>
          </a:xfrm>
          <a:prstGeom prst="rect">
            <a:avLst/>
          </a:prstGeom>
        </p:spPr>
      </p:pic>
      <p:pic>
        <p:nvPicPr>
          <p:cNvPr id="3" name="Picture 2" descr="Python-Symbol"/>
          <p:cNvPicPr>
            <a:picLocks noChangeAspect="1"/>
          </p:cNvPicPr>
          <p:nvPr/>
        </p:nvPicPr>
        <p:blipFill>
          <a:blip r:embed="rId3"/>
          <a:stretch>
            <a:fillRect/>
          </a:stretch>
        </p:blipFill>
        <p:spPr>
          <a:xfrm>
            <a:off x="5556250" y="1492885"/>
            <a:ext cx="4254500" cy="2392680"/>
          </a:xfrm>
          <a:prstGeom prst="rect">
            <a:avLst/>
          </a:prstGeom>
        </p:spPr>
      </p:pic>
      <p:sp>
        <p:nvSpPr>
          <p:cNvPr id="4" name="Google Shape;61;p14"/>
          <p:cNvSpPr txBox="1"/>
          <p:nvPr/>
        </p:nvSpPr>
        <p:spPr>
          <a:xfrm>
            <a:off x="328295" y="2032635"/>
            <a:ext cx="2638425" cy="8826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Poppins"/>
              <a:buNone/>
              <a:defRPr sz="33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571500" lvl="0" indent="-571500" algn="l" rtl="0">
              <a:spcBef>
                <a:spcPts val="0"/>
              </a:spcBef>
              <a:spcAft>
                <a:spcPts val="0"/>
              </a:spcAft>
              <a:buFont typeface="Arial" panose="020B0604020202020204" pitchFamily="34" charset="0"/>
              <a:buChar char="•"/>
            </a:pPr>
            <a:r>
              <a:rPr lang="en-US" sz="2300">
                <a:latin typeface="Calibri" panose="020F0502020204030204" charset="0"/>
                <a:cs typeface="Calibri" panose="020F0502020204030204" charset="0"/>
              </a:rPr>
              <a:t>Google Colab</a:t>
            </a:r>
            <a:endParaRPr lang="en-US" sz="2300">
              <a:latin typeface="Calibri" panose="020F0502020204030204" charset="0"/>
              <a:cs typeface="Calibri" panose="020F0502020204030204" charset="0"/>
            </a:endParaRPr>
          </a:p>
          <a:p>
            <a:pPr marL="571500" lvl="0" indent="-571500" algn="l" rtl="0">
              <a:spcBef>
                <a:spcPts val="0"/>
              </a:spcBef>
              <a:spcAft>
                <a:spcPts val="0"/>
              </a:spcAft>
              <a:buFont typeface="Arial" panose="020B0604020202020204" pitchFamily="34" charset="0"/>
              <a:buChar char="•"/>
            </a:pPr>
            <a:r>
              <a:rPr lang="en-US" sz="2300">
                <a:latin typeface="Calibri" panose="020F0502020204030204" charset="0"/>
                <a:cs typeface="Calibri" panose="020F0502020204030204" charset="0"/>
              </a:rPr>
              <a:t>Looker Studio</a:t>
            </a:r>
            <a:endParaRPr lang="en-US" sz="2300">
              <a:latin typeface="Calibri" panose="020F0502020204030204" charset="0"/>
              <a:cs typeface="Calibri" panose="020F0502020204030204" charset="0"/>
            </a:endParaRPr>
          </a:p>
          <a:p>
            <a:pPr marL="571500" lvl="0" indent="-571500" algn="l" rtl="0">
              <a:spcBef>
                <a:spcPts val="0"/>
              </a:spcBef>
              <a:spcAft>
                <a:spcPts val="0"/>
              </a:spcAft>
              <a:buFont typeface="Arial" panose="020B0604020202020204" pitchFamily="34" charset="0"/>
              <a:buChar char="•"/>
            </a:pPr>
            <a:r>
              <a:rPr lang="en-US" sz="2300">
                <a:latin typeface="Calibri" panose="020F0502020204030204" charset="0"/>
                <a:cs typeface="Calibri" panose="020F0502020204030204" charset="0"/>
              </a:rPr>
              <a:t>Python </a:t>
            </a:r>
            <a:endParaRPr lang="en-US" sz="23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title"/>
          </p:nvPr>
        </p:nvSpPr>
        <p:spPr>
          <a:xfrm>
            <a:off x="1106085" y="129525"/>
            <a:ext cx="5484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3110">
                <a:latin typeface="Calibri" panose="020F0502020204030204" charset="0"/>
                <a:cs typeface="Calibri" panose="020F0502020204030204" charset="0"/>
              </a:rPr>
              <a:t>Data Set</a:t>
            </a:r>
            <a:endParaRPr lang="en-US" sz="3110">
              <a:latin typeface="Calibri" panose="020F0502020204030204" charset="0"/>
              <a:cs typeface="Calibri" panose="020F0502020204030204" charset="0"/>
            </a:endParaRPr>
          </a:p>
        </p:txBody>
      </p:sp>
      <p:graphicFrame>
        <p:nvGraphicFramePr>
          <p:cNvPr id="3" name="Table 2"/>
          <p:cNvGraphicFramePr/>
          <p:nvPr/>
        </p:nvGraphicFramePr>
        <p:xfrm>
          <a:off x="403860" y="824865"/>
          <a:ext cx="2637155" cy="3703955"/>
        </p:xfrm>
        <a:graphic>
          <a:graphicData uri="http://schemas.openxmlformats.org/drawingml/2006/table">
            <a:tbl>
              <a:tblPr firstRow="1" bandRow="1">
                <a:tableStyleId>{5C22544A-7EE6-4342-B048-85BDC9FD1C3A}</a:tableStyleId>
              </a:tblPr>
              <a:tblGrid>
                <a:gridCol w="1053465"/>
                <a:gridCol w="1583690"/>
              </a:tblGrid>
              <a:tr h="315595">
                <a:tc>
                  <a:txBody>
                    <a:bodyPr/>
                    <a:p>
                      <a:pPr algn="ctr">
                        <a:buNone/>
                      </a:pPr>
                      <a:r>
                        <a:rPr lang="en-US" sz="900"/>
                        <a:t>Field Name</a:t>
                      </a:r>
                      <a:endParaRPr lang="en-US" sz="900"/>
                    </a:p>
                  </a:txBody>
                  <a:tcPr/>
                </a:tc>
                <a:tc>
                  <a:txBody>
                    <a:bodyPr/>
                    <a:p>
                      <a:pPr algn="ctr">
                        <a:buNone/>
                      </a:pPr>
                      <a:r>
                        <a:rPr lang="en-US" sz="900"/>
                        <a:t>Description</a:t>
                      </a:r>
                      <a:endParaRPr lang="en-US" sz="900"/>
                    </a:p>
                  </a:txBody>
                  <a:tcPr/>
                </a:tc>
              </a:tr>
              <a:tr h="401955">
                <a:tc>
                  <a:txBody>
                    <a:bodyPr/>
                    <a:p>
                      <a:pPr>
                        <a:buNone/>
                      </a:pPr>
                      <a:r>
                        <a:rPr lang="en-US" sz="900"/>
                        <a:t>Order_ID</a:t>
                      </a:r>
                      <a:endParaRPr lang="en-US" sz="900"/>
                    </a:p>
                  </a:txBody>
                  <a:tcPr/>
                </a:tc>
                <a:tc>
                  <a:txBody>
                    <a:bodyPr/>
                    <a:p>
                      <a:pPr algn="l">
                        <a:buNone/>
                      </a:pPr>
                      <a:r>
                        <a:rPr lang="en-US" sz="900"/>
                        <a:t>Unique Order ID for each Customer</a:t>
                      </a:r>
                      <a:endParaRPr lang="en-US" sz="900"/>
                    </a:p>
                  </a:txBody>
                  <a:tcPr anchor="t" anchorCtr="0"/>
                </a:tc>
              </a:tr>
              <a:tr h="344170">
                <a:tc>
                  <a:txBody>
                    <a:bodyPr/>
                    <a:p>
                      <a:pPr>
                        <a:buNone/>
                      </a:pPr>
                      <a:r>
                        <a:rPr lang="en-US" sz="900"/>
                        <a:t>Customer_ID</a:t>
                      </a:r>
                      <a:endParaRPr lang="en-US" sz="900"/>
                    </a:p>
                  </a:txBody>
                  <a:tcPr/>
                </a:tc>
                <a:tc>
                  <a:txBody>
                    <a:bodyPr/>
                    <a:p>
                      <a:pPr algn="l">
                        <a:buNone/>
                      </a:pPr>
                      <a:r>
                        <a:rPr lang="en-US" sz="900"/>
                        <a:t>Unique ID to identify each Customer</a:t>
                      </a:r>
                      <a:endParaRPr lang="en-US" sz="900"/>
                    </a:p>
                  </a:txBody>
                  <a:tcPr anchor="t" anchorCtr="0"/>
                </a:tc>
              </a:tr>
              <a:tr h="412750">
                <a:tc>
                  <a:txBody>
                    <a:bodyPr/>
                    <a:p>
                      <a:pPr>
                        <a:buNone/>
                      </a:pPr>
                      <a:r>
                        <a:rPr lang="en-US" sz="900"/>
                        <a:t>Postal_Code</a:t>
                      </a:r>
                      <a:endParaRPr lang="en-US" sz="900"/>
                    </a:p>
                  </a:txBody>
                  <a:tcPr/>
                </a:tc>
                <a:tc>
                  <a:txBody>
                    <a:bodyPr/>
                    <a:p>
                      <a:pPr>
                        <a:buNone/>
                      </a:pPr>
                      <a:r>
                        <a:rPr lang="en-US" sz="900"/>
                        <a:t>Postal Code of every Customer</a:t>
                      </a:r>
                      <a:endParaRPr lang="en-US" sz="900"/>
                    </a:p>
                  </a:txBody>
                  <a:tcPr/>
                </a:tc>
              </a:tr>
              <a:tr h="283845">
                <a:tc>
                  <a:txBody>
                    <a:bodyPr/>
                    <a:p>
                      <a:pPr>
                        <a:buNone/>
                      </a:pPr>
                      <a:r>
                        <a:rPr lang="en-US" sz="900"/>
                        <a:t>Product_ID</a:t>
                      </a:r>
                      <a:endParaRPr lang="en-US" sz="900"/>
                    </a:p>
                  </a:txBody>
                  <a:tcPr/>
                </a:tc>
                <a:tc>
                  <a:txBody>
                    <a:bodyPr/>
                    <a:p>
                      <a:pPr>
                        <a:buNone/>
                      </a:pPr>
                      <a:r>
                        <a:rPr lang="en-US" sz="900"/>
                        <a:t>Unique ID of the Product</a:t>
                      </a:r>
                      <a:endParaRPr lang="en-US" sz="900"/>
                    </a:p>
                  </a:txBody>
                  <a:tcPr/>
                </a:tc>
              </a:tr>
              <a:tr h="292100">
                <a:tc>
                  <a:txBody>
                    <a:bodyPr/>
                    <a:p>
                      <a:pPr>
                        <a:buNone/>
                      </a:pPr>
                      <a:r>
                        <a:rPr lang="en-US" sz="900"/>
                        <a:t>Sales</a:t>
                      </a:r>
                      <a:endParaRPr lang="en-US" sz="900"/>
                    </a:p>
                  </a:txBody>
                  <a:tcPr/>
                </a:tc>
                <a:tc>
                  <a:txBody>
                    <a:bodyPr/>
                    <a:p>
                      <a:pPr>
                        <a:buNone/>
                      </a:pPr>
                      <a:r>
                        <a:rPr lang="en-US" sz="900"/>
                        <a:t>Sales of the Product</a:t>
                      </a:r>
                      <a:endParaRPr lang="en-US" sz="900"/>
                    </a:p>
                  </a:txBody>
                  <a:tcPr/>
                </a:tc>
              </a:tr>
              <a:tr h="257810">
                <a:tc>
                  <a:txBody>
                    <a:bodyPr/>
                    <a:p>
                      <a:pPr>
                        <a:buNone/>
                      </a:pPr>
                      <a:r>
                        <a:rPr lang="en-US" sz="900"/>
                        <a:t>Quantity</a:t>
                      </a:r>
                      <a:endParaRPr lang="en-US" sz="900"/>
                    </a:p>
                  </a:txBody>
                  <a:tcPr/>
                </a:tc>
                <a:tc>
                  <a:txBody>
                    <a:bodyPr/>
                    <a:p>
                      <a:pPr>
                        <a:buNone/>
                      </a:pPr>
                      <a:r>
                        <a:rPr lang="en-US" sz="900"/>
                        <a:t>Quantity of the Product</a:t>
                      </a:r>
                      <a:endParaRPr lang="en-US" sz="900"/>
                    </a:p>
                  </a:txBody>
                  <a:tcPr/>
                </a:tc>
              </a:tr>
              <a:tr h="281305">
                <a:tc>
                  <a:txBody>
                    <a:bodyPr/>
                    <a:p>
                      <a:pPr>
                        <a:buNone/>
                      </a:pPr>
                      <a:r>
                        <a:rPr lang="en-US" sz="900"/>
                        <a:t>Discount</a:t>
                      </a:r>
                      <a:endParaRPr lang="en-US" sz="900"/>
                    </a:p>
                  </a:txBody>
                  <a:tcPr/>
                </a:tc>
                <a:tc>
                  <a:txBody>
                    <a:bodyPr/>
                    <a:p>
                      <a:pPr>
                        <a:buNone/>
                      </a:pPr>
                      <a:r>
                        <a:rPr lang="en-US" sz="900"/>
                        <a:t>Discount provided</a:t>
                      </a:r>
                      <a:endParaRPr lang="en-US" sz="900"/>
                    </a:p>
                  </a:txBody>
                  <a:tcPr/>
                </a:tc>
              </a:tr>
              <a:tr h="269875">
                <a:tc>
                  <a:txBody>
                    <a:bodyPr/>
                    <a:p>
                      <a:pPr>
                        <a:buNone/>
                      </a:pPr>
                      <a:r>
                        <a:rPr lang="en-US" sz="900"/>
                        <a:t>Profit</a:t>
                      </a:r>
                      <a:endParaRPr lang="en-US" sz="900"/>
                    </a:p>
                  </a:txBody>
                  <a:tcPr/>
                </a:tc>
                <a:tc>
                  <a:txBody>
                    <a:bodyPr/>
                    <a:p>
                      <a:pPr>
                        <a:buNone/>
                      </a:pPr>
                      <a:r>
                        <a:rPr lang="en-US" sz="900"/>
                        <a:t>Profit/Loss incurred</a:t>
                      </a:r>
                      <a:endParaRPr lang="en-US" sz="900"/>
                    </a:p>
                  </a:txBody>
                  <a:tcPr/>
                </a:tc>
              </a:tr>
              <a:tr h="367030">
                <a:tc>
                  <a:txBody>
                    <a:bodyPr/>
                    <a:p>
                      <a:pPr>
                        <a:buNone/>
                      </a:pPr>
                      <a:r>
                        <a:rPr lang="en-US" sz="900"/>
                        <a:t>Category</a:t>
                      </a:r>
                      <a:endParaRPr lang="en-US" sz="900"/>
                    </a:p>
                  </a:txBody>
                  <a:tcPr/>
                </a:tc>
                <a:tc>
                  <a:txBody>
                    <a:bodyPr/>
                    <a:p>
                      <a:pPr>
                        <a:buNone/>
                      </a:pPr>
                      <a:r>
                        <a:rPr lang="en-US" sz="900"/>
                        <a:t>Category of the product ordered</a:t>
                      </a:r>
                      <a:endParaRPr lang="en-US" sz="900"/>
                    </a:p>
                  </a:txBody>
                  <a:tcPr/>
                </a:tc>
              </a:tr>
              <a:tr h="392430">
                <a:tc>
                  <a:txBody>
                    <a:bodyPr/>
                    <a:p>
                      <a:pPr>
                        <a:buNone/>
                      </a:pPr>
                      <a:r>
                        <a:rPr lang="en-US" sz="900"/>
                        <a:t>Sub-Category</a:t>
                      </a:r>
                      <a:endParaRPr lang="en-US" sz="900"/>
                    </a:p>
                  </a:txBody>
                  <a:tcPr/>
                </a:tc>
                <a:tc>
                  <a:txBody>
                    <a:bodyPr/>
                    <a:p>
                      <a:pPr>
                        <a:buNone/>
                      </a:pPr>
                      <a:r>
                        <a:rPr lang="en-US" sz="900"/>
                        <a:t>Sub-Category of the product ordered</a:t>
                      </a:r>
                      <a:endParaRPr lang="en-US" sz="900"/>
                    </a:p>
                  </a:txBody>
                  <a:tcPr/>
                </a:tc>
              </a:tr>
            </a:tbl>
          </a:graphicData>
        </a:graphic>
      </p:graphicFrame>
      <p:graphicFrame>
        <p:nvGraphicFramePr>
          <p:cNvPr id="2" name="Table 1"/>
          <p:cNvGraphicFramePr/>
          <p:nvPr/>
        </p:nvGraphicFramePr>
        <p:xfrm>
          <a:off x="4237990" y="824865"/>
          <a:ext cx="2600325" cy="3886200"/>
        </p:xfrm>
        <a:graphic>
          <a:graphicData uri="http://schemas.openxmlformats.org/drawingml/2006/table">
            <a:tbl>
              <a:tblPr firstRow="1" bandRow="1">
                <a:tableStyleId>{5C22544A-7EE6-4342-B048-85BDC9FD1C3A}</a:tableStyleId>
              </a:tblPr>
              <a:tblGrid>
                <a:gridCol w="1054100"/>
                <a:gridCol w="1546225"/>
              </a:tblGrid>
              <a:tr h="296545">
                <a:tc>
                  <a:txBody>
                    <a:bodyPr/>
                    <a:p>
                      <a:pPr algn="ctr">
                        <a:buNone/>
                      </a:pPr>
                      <a:r>
                        <a:rPr lang="en-US" sz="900">
                          <a:sym typeface="+mn-ea"/>
                        </a:rPr>
                        <a:t>Field Name</a:t>
                      </a:r>
                      <a:endParaRPr lang="en-US" sz="900"/>
                    </a:p>
                    <a:p>
                      <a:pPr algn="ctr">
                        <a:buNone/>
                      </a:pPr>
                      <a:endParaRPr lang="en-US" sz="900"/>
                    </a:p>
                  </a:txBody>
                  <a:tcPr/>
                </a:tc>
                <a:tc>
                  <a:txBody>
                    <a:bodyPr/>
                    <a:p>
                      <a:pPr algn="ctr">
                        <a:buNone/>
                      </a:pPr>
                      <a:r>
                        <a:rPr lang="en-US" sz="900">
                          <a:sym typeface="+mn-ea"/>
                        </a:rPr>
                        <a:t>Description</a:t>
                      </a:r>
                      <a:endParaRPr lang="en-US" sz="900"/>
                    </a:p>
                    <a:p>
                      <a:pPr algn="ctr">
                        <a:buNone/>
                      </a:pPr>
                      <a:endParaRPr lang="en-US" sz="900"/>
                    </a:p>
                  </a:txBody>
                  <a:tcPr/>
                </a:tc>
              </a:tr>
              <a:tr h="227330">
                <a:tc>
                  <a:txBody>
                    <a:bodyPr/>
                    <a:p>
                      <a:pPr>
                        <a:buNone/>
                      </a:pPr>
                      <a:r>
                        <a:rPr lang="en-US" sz="900">
                          <a:sym typeface="+mn-ea"/>
                        </a:rPr>
                        <a:t>Product_Name</a:t>
                      </a:r>
                      <a:endParaRPr lang="en-US" sz="900"/>
                    </a:p>
                    <a:p>
                      <a:pPr>
                        <a:buNone/>
                      </a:pPr>
                      <a:endParaRPr lang="en-US" sz="900"/>
                    </a:p>
                  </a:txBody>
                  <a:tcPr/>
                </a:tc>
                <a:tc>
                  <a:txBody>
                    <a:bodyPr/>
                    <a:p>
                      <a:pPr>
                        <a:buNone/>
                      </a:pPr>
                      <a:r>
                        <a:rPr lang="en-US" sz="900"/>
                        <a:t>Name of the Product</a:t>
                      </a:r>
                      <a:endParaRPr lang="en-US" sz="900"/>
                    </a:p>
                  </a:txBody>
                  <a:tcPr/>
                </a:tc>
              </a:tr>
              <a:tr h="0">
                <a:tc>
                  <a:txBody>
                    <a:bodyPr/>
                    <a:p>
                      <a:pPr>
                        <a:buNone/>
                      </a:pPr>
                      <a:r>
                        <a:rPr lang="en-US" sz="900">
                          <a:sym typeface="+mn-ea"/>
                        </a:rPr>
                        <a:t>Order_Date</a:t>
                      </a:r>
                      <a:endParaRPr lang="en-US" sz="900">
                        <a:sym typeface="+mn-ea"/>
                      </a:endParaRPr>
                    </a:p>
                  </a:txBody>
                  <a:tcPr/>
                </a:tc>
                <a:tc>
                  <a:txBody>
                    <a:bodyPr/>
                    <a:p>
                      <a:pPr>
                        <a:buNone/>
                      </a:pPr>
                      <a:r>
                        <a:rPr lang="en-US" sz="900"/>
                        <a:t>Order Date of the product</a:t>
                      </a:r>
                      <a:endParaRPr lang="en-US" sz="900"/>
                    </a:p>
                  </a:txBody>
                  <a:tcPr/>
                </a:tc>
              </a:tr>
              <a:tr h="361315">
                <a:tc>
                  <a:txBody>
                    <a:bodyPr/>
                    <a:p>
                      <a:pPr>
                        <a:buNone/>
                      </a:pPr>
                      <a:r>
                        <a:rPr lang="en-US" sz="900">
                          <a:sym typeface="+mn-ea"/>
                        </a:rPr>
                        <a:t>Ship_Date</a:t>
                      </a:r>
                      <a:endParaRPr lang="en-US" sz="900"/>
                    </a:p>
                    <a:p>
                      <a:pPr>
                        <a:buNone/>
                      </a:pPr>
                      <a:endParaRPr lang="en-US" sz="900"/>
                    </a:p>
                  </a:txBody>
                  <a:tcPr/>
                </a:tc>
                <a:tc>
                  <a:txBody>
                    <a:bodyPr/>
                    <a:p>
                      <a:pPr>
                        <a:buNone/>
                      </a:pPr>
                      <a:r>
                        <a:rPr lang="en-US" sz="900"/>
                        <a:t>Shipping Date of the Product</a:t>
                      </a:r>
                      <a:endParaRPr lang="en-US" sz="900"/>
                    </a:p>
                  </a:txBody>
                  <a:tcPr/>
                </a:tc>
              </a:tr>
              <a:tr h="396240">
                <a:tc>
                  <a:txBody>
                    <a:bodyPr/>
                    <a:p>
                      <a:pPr>
                        <a:buNone/>
                      </a:pPr>
                      <a:r>
                        <a:rPr lang="en-US" sz="900">
                          <a:sym typeface="+mn-ea"/>
                        </a:rPr>
                        <a:t>Ship_Mode</a:t>
                      </a:r>
                      <a:endParaRPr lang="en-US" sz="900"/>
                    </a:p>
                    <a:p>
                      <a:pPr>
                        <a:buNone/>
                      </a:pPr>
                      <a:endParaRPr lang="en-US" sz="900"/>
                    </a:p>
                  </a:txBody>
                  <a:tcPr/>
                </a:tc>
                <a:tc>
                  <a:txBody>
                    <a:bodyPr/>
                    <a:p>
                      <a:pPr>
                        <a:buNone/>
                      </a:pPr>
                      <a:r>
                        <a:rPr lang="en-US" sz="900"/>
                        <a:t>Shipping Mode specified by the Customer</a:t>
                      </a:r>
                      <a:endParaRPr lang="en-US" sz="900"/>
                    </a:p>
                  </a:txBody>
                  <a:tcPr/>
                </a:tc>
              </a:tr>
              <a:tr h="250825">
                <a:tc>
                  <a:txBody>
                    <a:bodyPr/>
                    <a:p>
                      <a:pPr>
                        <a:buNone/>
                      </a:pPr>
                      <a:r>
                        <a:rPr lang="en-US" sz="900">
                          <a:sym typeface="+mn-ea"/>
                        </a:rPr>
                        <a:t>Customer_Name</a:t>
                      </a:r>
                      <a:endParaRPr lang="en-US" sz="900"/>
                    </a:p>
                    <a:p>
                      <a:pPr>
                        <a:buNone/>
                      </a:pPr>
                      <a:endParaRPr lang="en-US" sz="900"/>
                    </a:p>
                  </a:txBody>
                  <a:tcPr/>
                </a:tc>
                <a:tc>
                  <a:txBody>
                    <a:bodyPr/>
                    <a:p>
                      <a:pPr>
                        <a:buNone/>
                      </a:pPr>
                      <a:r>
                        <a:rPr lang="en-US" sz="900"/>
                        <a:t>Name of the Customer</a:t>
                      </a:r>
                      <a:endParaRPr lang="en-US" sz="900"/>
                    </a:p>
                  </a:txBody>
                  <a:tcPr/>
                </a:tc>
              </a:tr>
              <a:tr h="396240">
                <a:tc>
                  <a:txBody>
                    <a:bodyPr/>
                    <a:p>
                      <a:pPr>
                        <a:buNone/>
                      </a:pPr>
                      <a:r>
                        <a:rPr lang="en-US" sz="900">
                          <a:sym typeface="+mn-ea"/>
                        </a:rPr>
                        <a:t>Segment</a:t>
                      </a:r>
                      <a:endParaRPr lang="en-US" sz="900"/>
                    </a:p>
                    <a:p>
                      <a:pPr>
                        <a:buNone/>
                      </a:pPr>
                      <a:endParaRPr lang="en-US" sz="900"/>
                    </a:p>
                  </a:txBody>
                  <a:tcPr/>
                </a:tc>
                <a:tc>
                  <a:txBody>
                    <a:bodyPr/>
                    <a:p>
                      <a:pPr>
                        <a:buNone/>
                      </a:pPr>
                      <a:r>
                        <a:rPr lang="en-US" sz="900"/>
                        <a:t>The segment where the Customer belongs</a:t>
                      </a:r>
                      <a:endParaRPr lang="en-US" sz="900"/>
                    </a:p>
                  </a:txBody>
                  <a:tcPr/>
                </a:tc>
              </a:tr>
              <a:tr h="396240">
                <a:tc>
                  <a:txBody>
                    <a:bodyPr/>
                    <a:p>
                      <a:pPr>
                        <a:buNone/>
                      </a:pPr>
                      <a:r>
                        <a:rPr lang="en-US" sz="900"/>
                        <a:t>City</a:t>
                      </a:r>
                      <a:endParaRPr lang="en-US" sz="900"/>
                    </a:p>
                  </a:txBody>
                  <a:tcPr/>
                </a:tc>
                <a:tc>
                  <a:txBody>
                    <a:bodyPr/>
                    <a:p>
                      <a:pPr>
                        <a:buNone/>
                      </a:pPr>
                      <a:r>
                        <a:rPr lang="en-US" sz="900">
                          <a:sym typeface="+mn-ea"/>
                        </a:rPr>
                        <a:t>City of residence of of the Customer</a:t>
                      </a:r>
                      <a:endParaRPr lang="en-US" sz="900">
                        <a:sym typeface="+mn-ea"/>
                      </a:endParaRPr>
                    </a:p>
                  </a:txBody>
                  <a:tcPr/>
                </a:tc>
              </a:tr>
              <a:tr h="180975">
                <a:tc>
                  <a:txBody>
                    <a:bodyPr/>
                    <a:p>
                      <a:pPr>
                        <a:buNone/>
                      </a:pPr>
                      <a:r>
                        <a:rPr lang="en-US" sz="900"/>
                        <a:t>State</a:t>
                      </a:r>
                      <a:endParaRPr lang="en-US" sz="900"/>
                    </a:p>
                  </a:txBody>
                  <a:tcPr/>
                </a:tc>
                <a:tc>
                  <a:txBody>
                    <a:bodyPr/>
                    <a:p>
                      <a:pPr>
                        <a:buNone/>
                      </a:pPr>
                      <a:r>
                        <a:rPr lang="en-US" sz="900"/>
                        <a:t>City of residence of of the Customer</a:t>
                      </a:r>
                      <a:endParaRPr lang="en-US" sz="900"/>
                    </a:p>
                  </a:txBody>
                  <a:tcPr/>
                </a:tc>
              </a:tr>
              <a:tr h="631825">
                <a:tc>
                  <a:txBody>
                    <a:bodyPr/>
                    <a:p>
                      <a:pPr>
                        <a:buNone/>
                      </a:pPr>
                      <a:r>
                        <a:rPr lang="en-US" sz="900"/>
                        <a:t>Region/Country</a:t>
                      </a:r>
                      <a:endParaRPr lang="en-US" sz="900"/>
                    </a:p>
                  </a:txBody>
                  <a:tcPr/>
                </a:tc>
                <a:tc>
                  <a:txBody>
                    <a:bodyPr/>
                    <a:p>
                      <a:pPr>
                        <a:buNone/>
                      </a:pPr>
                      <a:r>
                        <a:rPr lang="en-US" sz="900"/>
                        <a:t>Region where the Customer belong/  Country of residence of the Customer</a:t>
                      </a:r>
                      <a:endParaRPr lang="en-US" sz="9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17590" y="188580"/>
            <a:ext cx="5484300" cy="572700"/>
          </a:xfrm>
        </p:spPr>
        <p:txBody>
          <a:bodyPr>
            <a:normAutofit fontScale="90000"/>
          </a:bodyPr>
          <a:p>
            <a:pPr algn="ctr"/>
            <a:r>
              <a:rPr lang="en-US" sz="3110">
                <a:latin typeface="Calibri" panose="020F0502020204030204" charset="0"/>
                <a:cs typeface="Calibri" panose="020F0502020204030204" charset="0"/>
                <a:sym typeface="+mn-ea"/>
              </a:rPr>
              <a:t>Data Cleaning</a:t>
            </a:r>
            <a:endParaRPr lang="en-US" sz="3110">
              <a:latin typeface="Calibri" panose="020F0502020204030204" charset="0"/>
              <a:cs typeface="Calibri" panose="020F0502020204030204" charset="0"/>
            </a:endParaRPr>
          </a:p>
        </p:txBody>
      </p:sp>
      <p:sp>
        <p:nvSpPr>
          <p:cNvPr id="3" name="Text Placeholder 2"/>
          <p:cNvSpPr/>
          <p:nvPr>
            <p:ph type="body" idx="1"/>
          </p:nvPr>
        </p:nvSpPr>
        <p:spPr/>
        <p:txBody>
          <a:bodyPr/>
          <a:p>
            <a:pPr marL="114300" indent="0">
              <a:buNone/>
            </a:pPr>
            <a:r>
              <a:rPr lang="en-US" sz="1800" b="1">
                <a:latin typeface="Calibri" panose="020F0502020204030204" charset="0"/>
                <a:cs typeface="Calibri" panose="020F0502020204030204" charset="0"/>
              </a:rPr>
              <a:t>    Data null	        	  		  Data Duplicate		</a:t>
            </a:r>
            <a:endParaRPr lang="en-US" sz="1800" b="1">
              <a:latin typeface="Calibri" panose="020F0502020204030204" charset="0"/>
              <a:cs typeface="Calibri" panose="020F0502020204030204" charset="0"/>
            </a:endParaRPr>
          </a:p>
          <a:p>
            <a:endParaRPr lang="en-US" sz="1800" b="1">
              <a:latin typeface="Calibri" panose="020F0502020204030204" charset="0"/>
              <a:cs typeface="Calibri" panose="020F0502020204030204" charset="0"/>
            </a:endParaRPr>
          </a:p>
          <a:p>
            <a:pPr lvl="7"/>
            <a:endParaRPr lang="en-US" sz="1800" b="1">
              <a:latin typeface="Calibri" panose="020F0502020204030204" charset="0"/>
              <a:cs typeface="Calibri" panose="020F0502020204030204" charset="0"/>
            </a:endParaRPr>
          </a:p>
        </p:txBody>
      </p:sp>
      <p:pic>
        <p:nvPicPr>
          <p:cNvPr id="4" name="Picture 3"/>
          <p:cNvPicPr>
            <a:picLocks noChangeAspect="1"/>
          </p:cNvPicPr>
          <p:nvPr/>
        </p:nvPicPr>
        <p:blipFill>
          <a:blip r:embed="rId1"/>
          <a:srcRect l="24703" t="36342" r="51902" b="7758"/>
          <a:stretch>
            <a:fillRect/>
          </a:stretch>
        </p:blipFill>
        <p:spPr>
          <a:xfrm>
            <a:off x="621030" y="1987550"/>
            <a:ext cx="2348865" cy="2609850"/>
          </a:xfrm>
          <a:prstGeom prst="rect">
            <a:avLst/>
          </a:prstGeom>
        </p:spPr>
      </p:pic>
      <p:pic>
        <p:nvPicPr>
          <p:cNvPr id="6" name="Picture 5"/>
          <p:cNvPicPr>
            <a:picLocks noChangeAspect="1"/>
          </p:cNvPicPr>
          <p:nvPr/>
        </p:nvPicPr>
        <p:blipFill>
          <a:blip r:embed="rId2"/>
          <a:srcRect l="4690" t="33368" r="69761" b="38108"/>
          <a:stretch>
            <a:fillRect/>
          </a:stretch>
        </p:blipFill>
        <p:spPr>
          <a:xfrm>
            <a:off x="4250055" y="2078990"/>
            <a:ext cx="3866515" cy="24269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599480" y="177150"/>
            <a:ext cx="5484300" cy="572700"/>
          </a:xfrm>
        </p:spPr>
        <p:txBody>
          <a:bodyPr>
            <a:normAutofit fontScale="90000"/>
          </a:bodyPr>
          <a:p>
            <a:pPr algn="ctr"/>
            <a:r>
              <a:rPr lang="en-US" sz="3110">
                <a:latin typeface="Calibri" panose="020F0502020204030204" charset="0"/>
                <a:cs typeface="Calibri" panose="020F0502020204030204" charset="0"/>
                <a:sym typeface="+mn-ea"/>
              </a:rPr>
              <a:t>Converting Format Time</a:t>
            </a:r>
            <a:endParaRPr lang="en-US" sz="3110">
              <a:latin typeface="Calibri" panose="020F0502020204030204" charset="0"/>
              <a:cs typeface="Calibri" panose="020F0502020204030204" charset="0"/>
              <a:sym typeface="+mn-ea"/>
            </a:endParaRPr>
          </a:p>
        </p:txBody>
      </p:sp>
      <p:pic>
        <p:nvPicPr>
          <p:cNvPr id="7" name="Picture 6"/>
          <p:cNvPicPr>
            <a:picLocks noChangeAspect="1"/>
          </p:cNvPicPr>
          <p:nvPr/>
        </p:nvPicPr>
        <p:blipFill>
          <a:blip r:embed="rId1"/>
          <a:srcRect l="77433" t="26806" r="8409" b="6762"/>
          <a:stretch>
            <a:fillRect/>
          </a:stretch>
        </p:blipFill>
        <p:spPr>
          <a:xfrm>
            <a:off x="1599565" y="1367790"/>
            <a:ext cx="1398270" cy="3355340"/>
          </a:xfrm>
          <a:prstGeom prst="rect">
            <a:avLst/>
          </a:prstGeom>
        </p:spPr>
      </p:pic>
      <p:pic>
        <p:nvPicPr>
          <p:cNvPr id="9" name="Picture 8"/>
          <p:cNvPicPr>
            <a:picLocks noChangeAspect="1"/>
          </p:cNvPicPr>
          <p:nvPr/>
        </p:nvPicPr>
        <p:blipFill>
          <a:blip r:embed="rId2"/>
          <a:srcRect l="40620" t="28325" r="45422" b="6451"/>
          <a:stretch>
            <a:fillRect/>
          </a:stretch>
        </p:blipFill>
        <p:spPr>
          <a:xfrm>
            <a:off x="4599305" y="1389380"/>
            <a:ext cx="1580515" cy="3333115"/>
          </a:xfrm>
          <a:prstGeom prst="rect">
            <a:avLst/>
          </a:prstGeom>
        </p:spPr>
      </p:pic>
      <p:sp>
        <p:nvSpPr>
          <p:cNvPr id="4" name="Text Box 3"/>
          <p:cNvSpPr txBox="1"/>
          <p:nvPr/>
        </p:nvSpPr>
        <p:spPr>
          <a:xfrm>
            <a:off x="1904365" y="1025525"/>
            <a:ext cx="3048000" cy="368300"/>
          </a:xfrm>
          <a:prstGeom prst="rect">
            <a:avLst/>
          </a:prstGeom>
          <a:noFill/>
        </p:spPr>
        <p:txBody>
          <a:bodyPr wrap="square" rtlCol="0">
            <a:spAutoFit/>
          </a:bodyPr>
          <a:p>
            <a:r>
              <a:rPr lang="en-US" sz="1800" b="1">
                <a:latin typeface="Calibri" panose="020F0502020204030204" charset="0"/>
                <a:cs typeface="Calibri" panose="020F0502020204030204" charset="0"/>
              </a:rPr>
              <a:t>Before</a:t>
            </a:r>
            <a:endParaRPr lang="en-US" sz="1800" b="1">
              <a:latin typeface="Calibri" panose="020F0502020204030204" charset="0"/>
              <a:cs typeface="Calibri" panose="020F0502020204030204" charset="0"/>
            </a:endParaRPr>
          </a:p>
        </p:txBody>
      </p:sp>
      <p:sp>
        <p:nvSpPr>
          <p:cNvPr id="5" name="Text Box 4"/>
          <p:cNvSpPr txBox="1"/>
          <p:nvPr/>
        </p:nvSpPr>
        <p:spPr>
          <a:xfrm>
            <a:off x="5033010" y="1015365"/>
            <a:ext cx="3048000" cy="368300"/>
          </a:xfrm>
          <a:prstGeom prst="rect">
            <a:avLst/>
          </a:prstGeom>
          <a:noFill/>
        </p:spPr>
        <p:txBody>
          <a:bodyPr wrap="square" rtlCol="0">
            <a:spAutoFit/>
          </a:bodyPr>
          <a:p>
            <a:r>
              <a:rPr lang="en-US" sz="1800" b="1">
                <a:latin typeface="Calibri" panose="020F0502020204030204" charset="0"/>
                <a:cs typeface="Calibri" panose="020F0502020204030204" charset="0"/>
              </a:rPr>
              <a:t>After</a:t>
            </a:r>
            <a:endParaRPr lang="en-US" sz="1800" b="1">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Shape 49"/>
        <p:cNvGrpSpPr/>
        <p:nvPr/>
      </p:nvGrpSpPr>
      <p:grpSpPr>
        <a:xfrm>
          <a:off x="0" y="0"/>
          <a:ext cx="0" cy="0"/>
          <a:chOff x="0" y="0"/>
          <a:chExt cx="0" cy="0"/>
        </a:xfrm>
      </p:grpSpPr>
      <p:sp>
        <p:nvSpPr>
          <p:cNvPr id="50" name="Google Shape;50;p12"/>
          <p:cNvSpPr txBox="1"/>
          <p:nvPr>
            <p:ph type="title"/>
          </p:nvPr>
        </p:nvSpPr>
        <p:spPr>
          <a:xfrm>
            <a:off x="487680" y="1902460"/>
            <a:ext cx="8168640" cy="842010"/>
          </a:xfrm>
          <a:prstGeom prst="rect">
            <a:avLst/>
          </a:prstGeom>
        </p:spPr>
        <p:txBody>
          <a:bodyPr spcFirstLastPara="1" wrap="square" lIns="91425" tIns="91425" rIns="91425" bIns="91425" anchor="ctr" anchorCtr="0">
            <a:normAutofit fontScale="90000"/>
          </a:bodyPr>
          <a:lstStyle/>
          <a:p>
            <a:pPr marL="0" lvl="0" indent="0" algn="ctr" rtl="0">
              <a:lnSpc>
                <a:spcPct val="70000"/>
              </a:lnSpc>
              <a:spcBef>
                <a:spcPts val="0"/>
              </a:spcBef>
              <a:spcAft>
                <a:spcPts val="0"/>
              </a:spcAft>
              <a:buNone/>
            </a:pPr>
            <a:r>
              <a:rPr lang="en-US" sz="4890">
                <a:latin typeface="Calibri" panose="020F0502020204030204" charset="0"/>
                <a:cs typeface="Calibri" panose="020F0502020204030204" charset="0"/>
              </a:rPr>
              <a:t>E D A</a:t>
            </a:r>
            <a:br>
              <a:rPr lang="en-US" sz="4890">
                <a:latin typeface="Calibri" panose="020F0502020204030204" charset="0"/>
                <a:cs typeface="Calibri" panose="020F0502020204030204" charset="0"/>
              </a:rPr>
            </a:br>
            <a:br>
              <a:rPr lang="en-US" sz="4000">
                <a:latin typeface="Calibri" panose="020F0502020204030204" charset="0"/>
                <a:cs typeface="Calibri" panose="020F0502020204030204" charset="0"/>
              </a:rPr>
            </a:br>
            <a:r>
              <a:rPr lang="en-US" sz="4000">
                <a:latin typeface="Calibri" panose="020F0502020204030204" charset="0"/>
                <a:cs typeface="Calibri" panose="020F0502020204030204" charset="0"/>
              </a:rPr>
              <a:t>(EXPLORATORY DATA ANALYSIS)</a:t>
            </a:r>
            <a:endParaRPr lang="en-US" sz="4000">
              <a:latin typeface="Calibri" panose="020F0502020204030204" charset="0"/>
              <a:cs typeface="Calibri" panose="020F0502020204030204" charset="0"/>
            </a:endParaRPr>
          </a:p>
        </p:txBody>
      </p:sp>
      <p:sp>
        <p:nvSpPr>
          <p:cNvPr id="2" name="Title 1"/>
          <p:cNvSpPr/>
          <p:nvPr/>
        </p:nvSpPr>
        <p:spPr>
          <a:xfrm>
            <a:off x="1647105" y="177150"/>
            <a:ext cx="5484300" cy="572700"/>
          </a:xfrm>
          <a:prstGeom prst="rect">
            <a:avLst/>
          </a:prstGeom>
          <a:noFill/>
          <a:ln>
            <a:noFill/>
          </a:ln>
        </p:spPr>
        <p:txBody>
          <a:bodyPr wrap="square" lIns="91425" tIns="91425" rIns="91425" bIns="91425" anchor="t" anchorCtr="0">
            <a:normAutofit fontScale="6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sz="3110">
                <a:latin typeface="Times New Roman" panose="02020603050405020304" charset="0"/>
                <a:cs typeface="Times New Roman" panose="02020603050405020304" charset="0"/>
              </a:rPr>
              <a:t>Total Sales and Total Profit based on Segment</a:t>
            </a:r>
            <a:endParaRPr lang="en-US" sz="3110">
              <a:latin typeface="Times New Roman" panose="02020603050405020304" charset="0"/>
              <a:cs typeface="Times New Roman" panose="02020603050405020304" charset="0"/>
            </a:endParaRPr>
          </a:p>
        </p:txBody>
      </p:sp>
      <p:sp>
        <p:nvSpPr>
          <p:cNvPr id="5" name="Title 1"/>
          <p:cNvSpPr/>
          <p:nvPr/>
        </p:nvSpPr>
        <p:spPr>
          <a:xfrm>
            <a:off x="1774105" y="304150"/>
            <a:ext cx="5484300" cy="572700"/>
          </a:xfrm>
          <a:prstGeom prst="rect">
            <a:avLst/>
          </a:prstGeom>
          <a:noFill/>
          <a:ln>
            <a:noFill/>
          </a:ln>
        </p:spPr>
        <p:txBody>
          <a:bodyPr wrap="square" lIns="91425" tIns="91425" rIns="91425" bIns="91425" anchor="t" anchorCtr="0">
            <a:normAutofit fontScale="6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sz="3110">
                <a:latin typeface="Times New Roman" panose="02020603050405020304" charset="0"/>
                <a:cs typeface="Times New Roman" panose="02020603050405020304" charset="0"/>
              </a:rPr>
              <a:t>Total Sales and Total Profit based on Segment</a:t>
            </a:r>
            <a:endParaRPr lang="en-US" sz="311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900930" y="1527810"/>
            <a:ext cx="4065270" cy="2595880"/>
          </a:xfrm>
        </p:spPr>
        <p:txBody>
          <a:bodyPr>
            <a:noAutofit/>
          </a:bodyPr>
          <a:p>
            <a:pPr marL="114300" indent="457200" algn="just">
              <a:buNone/>
            </a:pPr>
            <a:r>
              <a:rPr lang="en-US" sz="1600">
                <a:latin typeface="Calibri" panose="020F0502020204030204" charset="0"/>
                <a:cs typeface="Calibri" panose="020F0502020204030204" charset="0"/>
              </a:rPr>
              <a:t>From January 2017 through January 20221, total sales likely to vary. Due to the huge year-end discount, sales increased significantly at the end of each year. The largest sales happened in November 2020, with 118,447 units sold. The majority of sales are less than 5000 units. There are signs of outliers in the period around 2017-02.</a:t>
            </a:r>
            <a:endParaRPr lang="en-US" sz="1600">
              <a:latin typeface="Calibri" panose="020F0502020204030204" charset="0"/>
              <a:cs typeface="Calibri" panose="020F0502020204030204" charset="0"/>
            </a:endParaRPr>
          </a:p>
        </p:txBody>
      </p:sp>
      <p:pic>
        <p:nvPicPr>
          <p:cNvPr id="4" name="Picture 3"/>
          <p:cNvPicPr>
            <a:picLocks noChangeAspect="1"/>
          </p:cNvPicPr>
          <p:nvPr/>
        </p:nvPicPr>
        <p:blipFill>
          <a:blip r:embed="rId1"/>
          <a:srcRect l="7257" t="26597" r="45510" b="9453"/>
          <a:stretch>
            <a:fillRect/>
          </a:stretch>
        </p:blipFill>
        <p:spPr>
          <a:xfrm>
            <a:off x="311785" y="1210310"/>
            <a:ext cx="4589145" cy="3230880"/>
          </a:xfrm>
          <a:prstGeom prst="rect">
            <a:avLst/>
          </a:prstGeom>
        </p:spPr>
      </p:pic>
      <p:sp>
        <p:nvSpPr>
          <p:cNvPr id="2" name="Title 1"/>
          <p:cNvSpPr/>
          <p:nvPr>
            <p:ph type="title"/>
          </p:nvPr>
        </p:nvSpPr>
        <p:spPr>
          <a:xfrm>
            <a:off x="1323890" y="114285"/>
            <a:ext cx="5484300" cy="572700"/>
          </a:xfrm>
        </p:spPr>
        <p:txBody>
          <a:bodyPr>
            <a:normAutofit fontScale="90000"/>
          </a:bodyPr>
          <a:p>
            <a:pPr algn="ctr"/>
            <a:r>
              <a:rPr lang="en-US" sz="3110">
                <a:latin typeface="Calibri" panose="020F0502020204030204" charset="0"/>
                <a:cs typeface="Calibri" panose="020F0502020204030204" charset="0"/>
              </a:rPr>
              <a:t>Trend Sales </a:t>
            </a:r>
            <a:endParaRPr lang="en-US" sz="311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6042</Words>
  <Application>WPS Presentation</Application>
  <PresentationFormat/>
  <Paragraphs>213</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Arial</vt:lpstr>
      <vt:lpstr>Poppins</vt:lpstr>
      <vt:lpstr>AMGDT</vt:lpstr>
      <vt:lpstr>Poppins SemiBold</vt:lpstr>
      <vt:lpstr>Poppins Light</vt:lpstr>
      <vt:lpstr>Calibri</vt:lpstr>
      <vt:lpstr>Times New Roman</vt:lpstr>
      <vt:lpstr>Microsoft YaHei</vt:lpstr>
      <vt:lpstr>Arial Unicode MS</vt:lpstr>
      <vt:lpstr>Simple Light</vt:lpstr>
      <vt:lpstr> PORTOFOLIO  DATA ANALYST  </vt:lpstr>
      <vt:lpstr>About  Me</vt:lpstr>
      <vt:lpstr>PROJECT BACKGROUND</vt:lpstr>
      <vt:lpstr>Tools </vt:lpstr>
      <vt:lpstr>Data Set</vt:lpstr>
      <vt:lpstr>Data Cleaning</vt:lpstr>
      <vt:lpstr>Converting Format Time</vt:lpstr>
      <vt:lpstr>E D A  (EXPLORATORY DATA ANALYSIS)</vt:lpstr>
      <vt:lpstr>Trend Sales </vt:lpstr>
      <vt:lpstr>Trend Sales based on Category Products</vt:lpstr>
      <vt:lpstr> Total Sales based on Segment</vt:lpstr>
      <vt:lpstr>Total Sales based on Segment and Region</vt:lpstr>
      <vt:lpstr>Total Sales and Total Profit based on Segment</vt:lpstr>
      <vt:lpstr>Total Sales based on Category and State</vt:lpstr>
      <vt:lpstr>Sub-Category by Sales and Profit  </vt:lpstr>
      <vt:lpstr>HOW TO IMPROVE ?</vt:lpstr>
      <vt:lpstr>DATA  MODELLING</vt:lpstr>
      <vt:lpstr>Data Modelling menggunakan Decision Tree Classifier  </vt:lpstr>
      <vt:lpstr>Data Modelling menggunakan Gradient Boosting  </vt:lpstr>
      <vt:lpstr>Data Modelling menggunakan Random Forest Classifier</vt:lpstr>
      <vt:lpstr>DASHBOARD  SUPERSTORE</vt:lpstr>
      <vt:lpstr>DASHBOARD</vt:lpstr>
      <vt:lpstr>KESIMPULAN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PORTOFOLIO DATA ANALYST   Ketidaktepatan strategi penjualan superstore</dc:title>
  <dc:creator/>
  <cp:lastModifiedBy>asus</cp:lastModifiedBy>
  <cp:revision>91</cp:revision>
  <dcterms:created xsi:type="dcterms:W3CDTF">2023-09-04T15:11:00Z</dcterms:created>
  <dcterms:modified xsi:type="dcterms:W3CDTF">2023-09-07T14:40:42Z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1402A62D6B6C4545A65EB69150A077C1_13</vt:lpwstr>
  </property>
  <property fmtid="{D5CDD505-2E9C-101B-9397-08002B2CF9AE}" pid="3" name="KSOProductBuildVer">
    <vt:lpwstr>1033-12.2.0.13201</vt:lpwstr>
  </property>
</Properties>
</file>