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Play"/>
      <p:regular r:id="rId23"/>
      <p:bold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DMp9ScRqEtS8OgmqSMMfFwXNq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25F219-E26F-4E14-9EE2-12C6E99FAE93}">
  <a:tblStyle styleId="{3125F219-E26F-4E14-9EE2-12C6E99FAE9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D02A94E-1F30-4AF3-B7A0-2089E4A2A6A4}" styleName="Table_1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BEBE7"/>
          </a:solidFill>
        </a:fill>
      </a:tcStyle>
    </a:wholeTbl>
    <a:band1H>
      <a:tcTxStyle b="off" i="off"/>
      <a:tcStyle>
        <a:fill>
          <a:solidFill>
            <a:srgbClr val="F6D4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6D4CC"/>
          </a:solidFill>
        </a:fill>
      </a:tcStyle>
    </a:band1V>
    <a:band2V>
      <a:tcTxStyle b="off" i="off"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-bold.fntdata"/><Relationship Id="rId23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Narrative lengths range from </a:t>
            </a:r>
            <a:r>
              <a:rPr b="1" lang="en-US" sz="2000"/>
              <a:t>25 to 500 words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Most narratives are </a:t>
            </a:r>
            <a:r>
              <a:rPr b="1" lang="en-US" sz="2000"/>
              <a:t>between 25–220 words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Few outliers above </a:t>
            </a:r>
            <a:r>
              <a:rPr b="1" lang="en-US" sz="2000"/>
              <a:t>400 words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3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Narrative lengths range from </a:t>
            </a:r>
            <a:r>
              <a:rPr b="1" lang="en-US" sz="2000"/>
              <a:t>25 to 500 words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Most narratives are </a:t>
            </a:r>
            <a:r>
              <a:rPr b="1" lang="en-US" sz="2000"/>
              <a:t>between 25–220 words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Few outliers above </a:t>
            </a:r>
            <a:r>
              <a:rPr b="1" lang="en-US" sz="2000"/>
              <a:t>400 words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3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3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3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 startAt="4"/>
            </a:pPr>
            <a:r>
              <a:rPr lang="en-US"/>
              <a:t>Methodology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 startAt="4"/>
            </a:pPr>
            <a:r>
              <a:rPr lang="en-US"/>
              <a:t>Linguistic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 startAt="4"/>
            </a:pPr>
            <a:r>
              <a:rPr lang="en-US"/>
              <a:t>Sentiment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 startAt="4"/>
            </a:pPr>
            <a:r>
              <a:rPr lang="en-US"/>
              <a:t>Topic Modeling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 startAt="4"/>
            </a:pPr>
            <a:r>
              <a:rPr lang="en-US"/>
              <a:t>Key Findings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 startAt="4"/>
            </a:pPr>
            <a:r>
              <a:rPr lang="en-US"/>
              <a:t>Contributions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 startAt="4"/>
            </a:pPr>
            <a:r>
              <a:rPr lang="en-US"/>
              <a:t>Limitations and Future 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 startAt="4"/>
            </a:pPr>
            <a:r>
              <a:rPr lang="en-US"/>
              <a:t>Q&amp;A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3200"/>
              <a:t>Based on 74 Reddit narratives from prior work (Kelbessa et al., 2024).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3200"/>
              <a:t>Applied strict </a:t>
            </a:r>
            <a:r>
              <a:rPr b="1" lang="en-US" sz="3200"/>
              <a:t>inclusion/exclusion criteria</a:t>
            </a:r>
            <a:r>
              <a:rPr lang="en-US" sz="3200"/>
              <a:t> → selected 64 valid low-SES narratives.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3200"/>
              <a:t>Criteria focused on depth, lived experience, and educational context.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3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1" title="Screenshot 2025-04-01 at 3.15.43 PM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125" y="6341425"/>
            <a:ext cx="1420575" cy="5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1"/>
          <p:cNvSpPr txBox="1"/>
          <p:nvPr/>
        </p:nvSpPr>
        <p:spPr>
          <a:xfrm>
            <a:off x="3620150" y="6353425"/>
            <a:ext cx="306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Nahed Abdelgaber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4" name="Google Shape;3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nabdelgaber@smu.edu" TargetMode="External"/><Relationship Id="rId4" Type="http://schemas.openxmlformats.org/officeDocument/2006/relationships/hyperlink" Target="https://www.linkedin.com/in/nahedmahmoud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90800" y="715108"/>
            <a:ext cx="11810400" cy="1517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/>
              <a:t>Bridging the Socioeconomic Gap in Education: A Hybrid AI and Human Annotation Approach</a:t>
            </a:r>
            <a:endParaRPr sz="4400"/>
          </a:p>
        </p:txBody>
      </p:sp>
      <p:graphicFrame>
        <p:nvGraphicFramePr>
          <p:cNvPr id="94" name="Google Shape;94;p1"/>
          <p:cNvGraphicFramePr/>
          <p:nvPr/>
        </p:nvGraphicFramePr>
        <p:xfrm>
          <a:off x="239879" y="3684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{3125F219-E26F-4E14-9EE2-12C6E99FAE93}</a:tableStyleId>
              </a:tblPr>
              <a:tblGrid>
                <a:gridCol w="10602650"/>
              </a:tblGrid>
              <a:tr h="203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E3D1E"/>
                        </a:buClr>
                        <a:buSzPts val="3600"/>
                        <a:buFont typeface="Arial"/>
                        <a:buNone/>
                      </a:pPr>
                      <a:r>
                        <a:rPr b="0" i="0" lang="en-US" sz="3600" u="none" cap="none" strike="noStrike">
                          <a:solidFill>
                            <a:srgbClr val="7E3D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CoNLL</a:t>
                      </a:r>
                      <a:r>
                        <a:rPr lang="en-US" sz="3600" u="none" cap="none" strike="noStrike">
                          <a:solidFill>
                            <a:srgbClr val="7E3D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2025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E3D1E"/>
                        </a:buClr>
                        <a:buSzPts val="36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7E3D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Presenter: Nahed Abdelgaber</a:t>
                      </a:r>
                      <a:endParaRPr b="0" i="0" sz="1800" u="none" cap="none" strike="noStrike">
                        <a:solidFill>
                          <a:srgbClr val="7E3D1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E3D1E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7E3D1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Southern Methodist University</a:t>
                      </a:r>
                      <a:endParaRPr sz="1800" u="none" cap="none" strike="noStrike">
                        <a:solidFill>
                          <a:srgbClr val="7E3D1E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CEF"/>
                    </a:solidFill>
                  </a:tcPr>
                </a:tc>
              </a:tr>
            </a:tbl>
          </a:graphicData>
        </a:graphic>
      </p:graphicFrame>
      <p:pic>
        <p:nvPicPr>
          <p:cNvPr id="95" name="Google Shape;95;p1" title="SMULogo_InformalPeruna_digitalonly_BR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20775"/>
            <a:ext cx="1694250" cy="11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377075" y="2324900"/>
            <a:ext cx="11557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7E3D1E"/>
                </a:solidFill>
              </a:rPr>
              <a:t>Nahed Abdelgaber, Labiba Jahan, Arham Vinit Doshi, Rishi Suri, Hamza Reza Pavel, Jia Zhang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/>
          <p:nvPr/>
        </p:nvSpPr>
        <p:spPr>
          <a:xfrm>
            <a:off x="550829" y="409397"/>
            <a:ext cx="10737600" cy="75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Annotation Iteration Summary</a:t>
            </a:r>
            <a:endParaRPr b="1" i="0" sz="2800" u="none" cap="none" strike="noStrike">
              <a:solidFill>
                <a:srgbClr val="A8522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4" name="Google Shape;184;p10"/>
          <p:cNvGraphicFramePr/>
          <p:nvPr/>
        </p:nvGraphicFramePr>
        <p:xfrm>
          <a:off x="822960" y="15936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{3D02A94E-1F30-4AF3-B7A0-2089E4A2A6A4}</a:tableStyleId>
              </a:tblPr>
              <a:tblGrid>
                <a:gridCol w="1972825"/>
                <a:gridCol w="1972825"/>
                <a:gridCol w="1972825"/>
                <a:gridCol w="1972825"/>
                <a:gridCol w="1972825"/>
              </a:tblGrid>
              <a:tr h="102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</a:rPr>
                        <a:t>Iteration</a:t>
                      </a:r>
                      <a:endParaRPr sz="2000" u="none" cap="none" strike="noStrike"/>
                    </a:p>
                  </a:txBody>
                  <a:tcPr marT="38100" marB="38100" marR="38100" marL="38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</a:rPr>
                        <a:t>Unlabeled Texts</a:t>
                      </a:r>
                      <a:endParaRPr sz="2000" u="none" cap="none" strike="noStrike"/>
                    </a:p>
                  </a:txBody>
                  <a:tcPr marT="38100" marB="38100" marR="38100" marL="38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</a:rPr>
                        <a:t>Labeled (Classifier)</a:t>
                      </a:r>
                      <a:endParaRPr sz="2000" u="none" cap="none" strike="noStrike"/>
                    </a:p>
                  </a:txBody>
                  <a:tcPr marT="38100" marB="38100" marR="38100" marL="38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</a:rPr>
                        <a:t>Labeled (Clustering)</a:t>
                      </a:r>
                      <a:endParaRPr sz="2000" u="none" cap="none" strike="noStrike"/>
                    </a:p>
                  </a:txBody>
                  <a:tcPr marT="38100" marB="38100" marR="38100" marL="38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</a:rPr>
                        <a:t>Labeled (Human)</a:t>
                      </a:r>
                      <a:endParaRPr sz="2000" u="none" cap="none" strike="noStrike"/>
                    </a:p>
                  </a:txBody>
                  <a:tcPr marT="38100" marB="38100" marR="38100" marL="38100"/>
                </a:tc>
              </a:tr>
              <a:tr h="75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799032</a:t>
                      </a:r>
                      <a:endParaRPr b="1" sz="1800" u="none" cap="none" strike="noStrike"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13635</a:t>
                      </a:r>
                      <a:endParaRPr b="1" sz="1800" u="none" cap="none" strike="noStrike"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289</a:t>
                      </a:r>
                      <a:endParaRPr b="1" sz="1800" u="none" cap="none" strike="noStrike"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110</a:t>
                      </a:r>
                      <a:endParaRPr b="1" sz="1800" u="none" cap="none" strike="noStrike"/>
                    </a:p>
                  </a:txBody>
                  <a:tcPr marT="38100" marB="38100" marR="38100" marL="38100" anchor="ctr"/>
                </a:tc>
              </a:tr>
              <a:tr h="75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798743</a:t>
                      </a:r>
                      <a:endParaRPr b="1" sz="1800" u="none" cap="none" strike="noStrike"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390</a:t>
                      </a:r>
                      <a:endParaRPr b="1" sz="1800" u="none" cap="none" strike="noStrike"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381</a:t>
                      </a:r>
                      <a:endParaRPr b="1" sz="1800" u="none" cap="none" strike="noStrike"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167</a:t>
                      </a:r>
                      <a:endParaRPr b="1" sz="1800" u="none" cap="none" strike="noStrike"/>
                    </a:p>
                  </a:txBody>
                  <a:tcPr marT="38100" marB="38100" marR="38100" marL="38100" anchor="ctr"/>
                </a:tc>
              </a:tr>
              <a:tr h="75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798362</a:t>
                      </a:r>
                      <a:endParaRPr b="1" sz="1800" u="none" cap="none" strike="noStrike"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5195</a:t>
                      </a:r>
                      <a:endParaRPr b="1" sz="1800" u="none" cap="none" strike="noStrike"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444</a:t>
                      </a:r>
                      <a:endParaRPr b="1" sz="1800" u="none" cap="none" strike="noStrike"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121</a:t>
                      </a:r>
                      <a:endParaRPr b="1" sz="1800" u="none" cap="none" strike="noStrike"/>
                    </a:p>
                  </a:txBody>
                  <a:tcPr marT="38100" marB="38100" marR="38100" marL="38100" anchor="ctr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550829" y="409397"/>
            <a:ext cx="10737600" cy="75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Clustering Phase Comparison per Iterations</a:t>
            </a:r>
            <a:endParaRPr b="1" i="0" sz="2800" u="none" cap="none" strike="noStrike">
              <a:solidFill>
                <a:srgbClr val="A8522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red and blue dots&#10;&#10;AI-generated content may be incorrect." id="192" name="Google Shape;1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837" y="938475"/>
            <a:ext cx="5236534" cy="28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1139345" y="3818037"/>
            <a:ext cx="183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BF4F14"/>
                </a:solidFill>
                <a:latin typeface="Arial"/>
                <a:ea typeface="Arial"/>
                <a:cs typeface="Arial"/>
                <a:sym typeface="Arial"/>
              </a:rPr>
              <a:t>Iteration 1 Clustering</a:t>
            </a:r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9304842" y="3971925"/>
            <a:ext cx="18357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BF4F14"/>
                </a:solidFill>
                <a:latin typeface="Arial"/>
                <a:ea typeface="Arial"/>
                <a:cs typeface="Arial"/>
                <a:sym typeface="Arial"/>
              </a:rPr>
              <a:t>Iteration 2 Clustering</a:t>
            </a: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7430102" y="6443377"/>
            <a:ext cx="18357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BF4F14"/>
                </a:solidFill>
                <a:latin typeface="Arial"/>
                <a:ea typeface="Arial"/>
                <a:cs typeface="Arial"/>
                <a:sym typeface="Arial"/>
              </a:rPr>
              <a:t>Iteration 3 Clustering</a:t>
            </a:r>
            <a:endParaRPr/>
          </a:p>
        </p:txBody>
      </p:sp>
      <p:pic>
        <p:nvPicPr>
          <p:cNvPr descr="A red and blue dots&#10;&#10;AI-generated content may be incorrect." id="196" name="Google Shape;19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3053" y="938474"/>
            <a:ext cx="5209858" cy="2790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nd blue dots&#10;&#10;AI-generated content may be incorrect." id="197" name="Google Shape;19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3024" y="3743452"/>
            <a:ext cx="5013739" cy="2685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/>
          <p:nvPr/>
        </p:nvSpPr>
        <p:spPr>
          <a:xfrm>
            <a:off x="550829" y="180920"/>
            <a:ext cx="10737600" cy="75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Information Extraction Phase for Collected Data</a:t>
            </a:r>
            <a:endParaRPr b="1" i="0" sz="2800" u="none" cap="none" strike="noStrike">
              <a:solidFill>
                <a:srgbClr val="A8522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34"/>
          <p:cNvSpPr txBox="1"/>
          <p:nvPr/>
        </p:nvSpPr>
        <p:spPr>
          <a:xfrm>
            <a:off x="462775" y="1166950"/>
            <a:ext cx="10737600" cy="4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Utilized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pre-trained LLaMA model (7B parameters)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Extracted structured information from student narratives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Focused on:</a:t>
            </a:r>
            <a:endParaRPr/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Struggles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financial, psychological, physical, social)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shared in the narratives</a:t>
            </a:r>
            <a:endParaRPr/>
          </a:p>
          <a:p>
            <a:pPr indent="0" lvl="1" marL="533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Aimed to enrich the semantic profile of each narrative for deeper analysis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/>
          <p:nvPr/>
        </p:nvSpPr>
        <p:spPr>
          <a:xfrm>
            <a:off x="550829" y="180920"/>
            <a:ext cx="10737600" cy="75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Information Extraction Phase for Collected Data</a:t>
            </a:r>
            <a:endParaRPr b="1" i="0" sz="2800" u="none" cap="none" strike="noStrike">
              <a:solidFill>
                <a:srgbClr val="A8522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2228850" y="6025357"/>
            <a:ext cx="61077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BF4F14"/>
                </a:solidFill>
                <a:latin typeface="Arial"/>
                <a:ea typeface="Arial"/>
                <a:cs typeface="Arial"/>
                <a:sym typeface="Arial"/>
              </a:rPr>
              <a:t>Ground Truth and Collected Data Clusters of Background Information</a:t>
            </a:r>
            <a:endParaRPr/>
          </a:p>
        </p:txBody>
      </p:sp>
      <p:pic>
        <p:nvPicPr>
          <p:cNvPr descr="A screenshot of a graph&#10;&#10;AI-generated content may be incorrect." id="214" name="Google Shape;2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725" y="798375"/>
            <a:ext cx="9272588" cy="5199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idx="4294967295" type="body"/>
          </p:nvPr>
        </p:nvSpPr>
        <p:spPr>
          <a:xfrm>
            <a:off x="462775" y="1166950"/>
            <a:ext cx="10737600" cy="4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Dataset limited to Reddit and English-speaking, US-centric context.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No downstream evaluation yet (e.g., SES classifier or sentiment model).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Future: active learning, broader platforms, sociological grounding.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550829" y="409397"/>
            <a:ext cx="10737600" cy="75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Limitations &amp; Future Work</a:t>
            </a:r>
            <a:endParaRPr b="1" i="0" sz="2800" u="none" cap="none" strike="noStrike">
              <a:solidFill>
                <a:srgbClr val="A8522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idx="4294967295" type="body"/>
          </p:nvPr>
        </p:nvSpPr>
        <p:spPr>
          <a:xfrm>
            <a:off x="462775" y="1166950"/>
            <a:ext cx="10737600" cy="4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Created a </a:t>
            </a:r>
            <a:r>
              <a:rPr b="1" lang="en-US"/>
              <a:t>5x larger dataset</a:t>
            </a:r>
            <a:r>
              <a:rPr lang="en-US"/>
              <a:t> of low-SES student narratives.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Introduced a </a:t>
            </a:r>
            <a:r>
              <a:rPr b="1" lang="en-US"/>
              <a:t>semi-automatic, iterative pipeline</a:t>
            </a:r>
            <a:r>
              <a:rPr lang="en-US"/>
              <a:t> combining ML + human validation.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Released </a:t>
            </a:r>
            <a:r>
              <a:rPr b="1" lang="en-US"/>
              <a:t>code and data</a:t>
            </a:r>
            <a:r>
              <a:rPr lang="en-US"/>
              <a:t> to support future SES-related research.</a:t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550829" y="409397"/>
            <a:ext cx="10737600" cy="75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Contribution</a:t>
            </a:r>
            <a:endParaRPr b="1" i="0" sz="2800" u="none" cap="none" strike="noStrike">
              <a:solidFill>
                <a:srgbClr val="A8522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0" name="Google Shape;230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idx="4294967295" type="body"/>
          </p:nvPr>
        </p:nvSpPr>
        <p:spPr>
          <a:xfrm>
            <a:off x="462775" y="1166950"/>
            <a:ext cx="10737600" cy="4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Enables development of </a:t>
            </a:r>
            <a:r>
              <a:rPr b="1" lang="en-US"/>
              <a:t>SES-aware NLP systems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Potential for applications in: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/>
              <a:t>Education policy</a:t>
            </a:r>
            <a:endParaRPr/>
          </a:p>
          <a:p>
            <a:pPr indent="0" lvl="1" marL="533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/>
              <a:t>Mental health support</a:t>
            </a:r>
            <a:endParaRPr/>
          </a:p>
          <a:p>
            <a:pPr indent="0" lvl="1" marL="533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/>
              <a:t>Targeted interventions for underrepresented students</a:t>
            </a:r>
            <a:endParaRPr/>
          </a:p>
        </p:txBody>
      </p:sp>
      <p:sp>
        <p:nvSpPr>
          <p:cNvPr id="237" name="Google Shape;237;p36"/>
          <p:cNvSpPr/>
          <p:nvPr/>
        </p:nvSpPr>
        <p:spPr>
          <a:xfrm>
            <a:off x="550829" y="409397"/>
            <a:ext cx="10737600" cy="75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Broader Impacts &amp; Applications</a:t>
            </a:r>
            <a:endParaRPr b="1" i="0" sz="2800" u="none" cap="none" strike="noStrike">
              <a:solidFill>
                <a:srgbClr val="A8522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idx="4294967295" type="body"/>
          </p:nvPr>
        </p:nvSpPr>
        <p:spPr>
          <a:xfrm>
            <a:off x="462775" y="703400"/>
            <a:ext cx="10737600" cy="4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4F14"/>
              </a:buClr>
              <a:buSzPts val="4400"/>
              <a:buNone/>
            </a:pPr>
            <a:r>
              <a:rPr lang="en-US" sz="4400">
                <a:solidFill>
                  <a:srgbClr val="BF4F1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Thank you for your attention!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I'm happy to connect and discuss further.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           </a:t>
            </a:r>
            <a:r>
              <a:rPr lang="en-US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nabdelgaber@smu.edu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5875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-US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https://www.linkedin.com/in/nahedmahmoud/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email logo with a white line&#10;&#10;AI-generated content may be incorrect." id="246" name="Google Shape;24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875" y="3299997"/>
            <a:ext cx="13462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square with white letters&#10;&#10;AI-generated content may be incorrect." id="247" name="Google Shape;24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475" y="4504398"/>
            <a:ext cx="1130300" cy="9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727206" y="444170"/>
            <a:ext cx="1073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Agenda</a:t>
            </a:r>
            <a:r>
              <a:rPr b="1" i="0" lang="en-US" sz="2800" u="none" cap="none" strike="noStrike">
                <a:solidFill>
                  <a:srgbClr val="4D88B9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828640" y="12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{3125F219-E26F-4E14-9EE2-12C6E99FAE93}</a:tableStyleId>
              </a:tblPr>
              <a:tblGrid>
                <a:gridCol w="10617075"/>
              </a:tblGrid>
              <a:tr h="74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Motivation </a:t>
                      </a: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 Statement 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E9E1"/>
                    </a:solidFill>
                  </a:tcPr>
                </a:tc>
              </a:tr>
              <a:tr h="74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Research Objectives </a:t>
                      </a:r>
                      <a:endParaRPr sz="2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AE9E1"/>
                    </a:solidFill>
                  </a:tcPr>
                </a:tc>
              </a:tr>
              <a:tr h="74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Dataset Overview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8E1D2">
                        <a:alpha val="20000"/>
                      </a:srgbClr>
                    </a:solidFill>
                  </a:tcPr>
                </a:tc>
              </a:tr>
              <a:tr h="74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Methodology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828E">
                        <a:alpha val="20000"/>
                      </a:srgbClr>
                    </a:solidFill>
                  </a:tcPr>
                </a:tc>
              </a:tr>
              <a:tr h="74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/>
                        <a:t>Contributions</a:t>
                      </a:r>
                      <a:endParaRPr sz="2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4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Limitations &amp; Future Work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pic>
        <p:nvPicPr>
          <p:cNvPr id="103" name="Google Shape;103;p2" title="Screenshot 2025-04-01 at 3.15.43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06" y="6322937"/>
            <a:ext cx="1438869" cy="5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idx="4294967295" type="body"/>
          </p:nvPr>
        </p:nvSpPr>
        <p:spPr>
          <a:xfrm>
            <a:off x="462775" y="1166950"/>
            <a:ext cx="8855834" cy="4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-US" sz="2150">
                <a:solidFill>
                  <a:srgbClr val="514A40"/>
                </a:solidFill>
                <a:latin typeface="Calibri"/>
                <a:ea typeface="Calibri"/>
                <a:cs typeface="Calibri"/>
                <a:sym typeface="Calibri"/>
              </a:rPr>
              <a:t>What is SES?</a:t>
            </a:r>
            <a:br>
              <a:rPr lang="en-US" sz="21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1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1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Socioeconomic Status (SES) is a measure that reflects an individual’s or group’s economic and social position relative to others, based on factors such as income, education, and occupation.</a:t>
            </a:r>
            <a:br>
              <a:rPr lang="en-US" sz="21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21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-US" sz="2150">
                <a:solidFill>
                  <a:srgbClr val="514A40"/>
                </a:solidFill>
                <a:latin typeface="Calibri"/>
                <a:ea typeface="Calibri"/>
                <a:cs typeface="Calibri"/>
                <a:sym typeface="Calibri"/>
              </a:rPr>
              <a:t>Why it matters: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21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3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21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Strongly linked to health, education, and access to resources</a:t>
            </a:r>
            <a:endParaRPr sz="21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38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21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Impacts mental well-being, life outcomes, and opportunity structures</a:t>
            </a:r>
            <a:endParaRPr sz="21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38" lvl="1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Char char="○"/>
            </a:pPr>
            <a:r>
              <a:rPr lang="en-US" sz="21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key predictor in social science, public policy, and clinical research</a:t>
            </a:r>
            <a:br>
              <a:rPr b="1"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609443" y="421120"/>
            <a:ext cx="1073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Introduction to Socioeconomic Status (SES) </a:t>
            </a:r>
            <a:r>
              <a:rPr b="1" i="0" lang="en-US" sz="2800" u="none" cap="none" strike="noStrike">
                <a:solidFill>
                  <a:srgbClr val="4D88B9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 b="1" i="0" sz="2800" u="none" cap="none" strike="noStrike">
              <a:solidFill>
                <a:srgbClr val="4D88B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150" u="none" cap="none" strike="noStrike">
              <a:solidFill>
                <a:srgbClr val="514A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150" u="none" cap="none" strike="noStrike">
              <a:solidFill>
                <a:srgbClr val="514A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6575" y="1535750"/>
            <a:ext cx="2559950" cy="35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4294967295" type="body"/>
          </p:nvPr>
        </p:nvSpPr>
        <p:spPr>
          <a:xfrm>
            <a:off x="671445" y="1326425"/>
            <a:ext cx="10737600" cy="36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400"/>
              <a:t>Challenge</a:t>
            </a:r>
            <a:r>
              <a:rPr lang="en-US" sz="2400"/>
              <a:t>: Socioeconomic Status (SES) is a neglected demographic in NLP.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400"/>
              <a:t>Why Reddit?</a:t>
            </a:r>
            <a:r>
              <a:rPr lang="en-US" sz="2400"/>
              <a:t>: Publicly accessible, anonymous, rich narratives.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400"/>
              <a:t>Goal</a:t>
            </a:r>
            <a:r>
              <a:rPr lang="en-US" sz="2400"/>
              <a:t>: Develop an expanded dataset of low-SES narratives to support NLP and education research.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609443" y="421120"/>
            <a:ext cx="1073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Motivation and Problem Statement </a:t>
            </a:r>
            <a:endParaRPr b="1" i="0" sz="2800" u="none" cap="none" strike="noStrike">
              <a:solidFill>
                <a:srgbClr val="A8522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150" u="none" cap="none" strike="noStrike">
              <a:solidFill>
                <a:srgbClr val="514A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150" u="none" cap="none" strike="noStrike">
              <a:solidFill>
                <a:srgbClr val="514A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idx="4294967295" type="body"/>
          </p:nvPr>
        </p:nvSpPr>
        <p:spPr>
          <a:xfrm>
            <a:off x="462775" y="1166950"/>
            <a:ext cx="10737600" cy="4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4A40"/>
              </a:buClr>
              <a:buSzPts val="2150"/>
              <a:buNone/>
            </a:pPr>
            <a:r>
              <a:rPr b="1" lang="en-US" sz="2150">
                <a:solidFill>
                  <a:srgbClr val="514A40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	Reddit dataset from (Kelbessa et al., 2024)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150">
                <a:solidFill>
                  <a:srgbClr val="514A40"/>
                </a:solidFill>
                <a:latin typeface="Calibri"/>
                <a:ea typeface="Calibri"/>
                <a:cs typeface="Calibri"/>
                <a:sym typeface="Calibri"/>
              </a:rPr>
              <a:t>Selection Criteria: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Publicly available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Rich contextual content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Manually filtered for quality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4A40"/>
              </a:buClr>
              <a:buSzPts val="2150"/>
              <a:buNone/>
            </a:pPr>
            <a:r>
              <a:rPr b="1" lang="en-US" sz="2150">
                <a:solidFill>
                  <a:srgbClr val="514A40"/>
                </a:solidFill>
                <a:latin typeface="Calibri"/>
                <a:ea typeface="Calibri"/>
                <a:cs typeface="Calibri"/>
                <a:sym typeface="Calibri"/>
              </a:rPr>
              <a:t>Count (</a:t>
            </a:r>
            <a:r>
              <a:rPr lang="en-US" sz="2400"/>
              <a:t>strict </a:t>
            </a:r>
            <a:r>
              <a:rPr b="1" lang="en-US" sz="2400"/>
              <a:t>inclusion/exclusion criteria</a:t>
            </a:r>
            <a:r>
              <a:rPr lang="en-US" sz="2400"/>
              <a:t> </a:t>
            </a:r>
            <a:r>
              <a:rPr b="1" lang="en-US" sz="2150">
                <a:solidFill>
                  <a:srgbClr val="514A40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/>
              <a:t>N = [e.g., 64 Reddit Post]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4A40"/>
              </a:buClr>
              <a:buSzPts val="2150"/>
              <a:buNone/>
            </a:pPr>
            <a:r>
              <a:rPr b="1" lang="en-US" sz="2150">
                <a:solidFill>
                  <a:srgbClr val="514A40"/>
                </a:solidFill>
                <a:latin typeface="Calibri"/>
                <a:ea typeface="Calibri"/>
                <a:cs typeface="Calibri"/>
                <a:sym typeface="Calibri"/>
              </a:rPr>
              <a:t>Context: </a:t>
            </a:r>
            <a:r>
              <a:rPr lang="en-US"/>
              <a:t>Students from low socioeconomic backgrounds sharing higher education experiences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Reddit subreddits (e.g., </a:t>
            </a:r>
            <a:r>
              <a:rPr i="1" lang="en-US"/>
              <a:t>college</a:t>
            </a:r>
            <a:r>
              <a:rPr lang="en-US"/>
              <a:t>, </a:t>
            </a:r>
            <a:r>
              <a:rPr i="1" lang="en-US"/>
              <a:t>AskReddit</a:t>
            </a:r>
            <a:r>
              <a:rPr lang="en-US"/>
              <a:t>, </a:t>
            </a:r>
            <a:r>
              <a:rPr i="1" lang="en-US"/>
              <a:t>socialwork</a:t>
            </a:r>
            <a:r>
              <a:rPr lang="en-US"/>
              <a:t>)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550829" y="409397"/>
            <a:ext cx="10737600" cy="75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Original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Dataset &amp; Filtering Criteria</a:t>
            </a:r>
            <a:endParaRPr b="1" i="0" sz="2800" u="none" cap="none" strike="noStrike">
              <a:solidFill>
                <a:srgbClr val="A8522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/>
          <p:nvPr/>
        </p:nvSpPr>
        <p:spPr>
          <a:xfrm>
            <a:off x="550829" y="409397"/>
            <a:ext cx="10737600" cy="75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Iterative Data Expansion Pipeline</a:t>
            </a:r>
            <a:endParaRPr/>
          </a:p>
          <a:p>
            <a:pPr indent="0" lvl="0" marL="50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A8522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0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A8522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3638547" y="3143253"/>
            <a:ext cx="1900237" cy="9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</p:txBody>
      </p:sp>
      <p:sp>
        <p:nvSpPr>
          <p:cNvPr id="138" name="Google Shape;138;p7"/>
          <p:cNvSpPr txBox="1"/>
          <p:nvPr/>
        </p:nvSpPr>
        <p:spPr>
          <a:xfrm>
            <a:off x="250787" y="3156647"/>
            <a:ext cx="24288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 Low SES Reddit Post</a:t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6338881" y="3143253"/>
            <a:ext cx="1900237" cy="9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150023" y="3753984"/>
            <a:ext cx="28360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~799,000 Unlabeled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Reddit posts</a:t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8723723" y="3157543"/>
            <a:ext cx="1900237" cy="9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Annotation</a:t>
            </a:r>
            <a:endParaRPr/>
          </a:p>
        </p:txBody>
      </p:sp>
      <p:cxnSp>
        <p:nvCxnSpPr>
          <p:cNvPr id="142" name="Google Shape;142;p7"/>
          <p:cNvCxnSpPr/>
          <p:nvPr/>
        </p:nvCxnSpPr>
        <p:spPr>
          <a:xfrm flipH="1" rot="10800000">
            <a:off x="2679657" y="3297141"/>
            <a:ext cx="987466" cy="15389"/>
          </a:xfrm>
          <a:prstGeom prst="straightConnector1">
            <a:avLst/>
          </a:prstGeom>
          <a:noFill/>
          <a:ln cap="flat" cmpd="sng" w="31750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" name="Google Shape;143;p7"/>
          <p:cNvCxnSpPr/>
          <p:nvPr/>
        </p:nvCxnSpPr>
        <p:spPr>
          <a:xfrm>
            <a:off x="2185988" y="3908229"/>
            <a:ext cx="1452559" cy="0"/>
          </a:xfrm>
          <a:prstGeom prst="straightConnector1">
            <a:avLst/>
          </a:prstGeom>
          <a:noFill/>
          <a:ln cap="flat" cmpd="sng" w="31750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7"/>
          <p:cNvCxnSpPr/>
          <p:nvPr/>
        </p:nvCxnSpPr>
        <p:spPr>
          <a:xfrm flipH="1" rot="10800000">
            <a:off x="5528088" y="3600453"/>
            <a:ext cx="810793" cy="7743"/>
          </a:xfrm>
          <a:prstGeom prst="straightConnector1">
            <a:avLst/>
          </a:prstGeom>
          <a:noFill/>
          <a:ln cap="flat" cmpd="sng" w="31750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7"/>
          <p:cNvCxnSpPr/>
          <p:nvPr/>
        </p:nvCxnSpPr>
        <p:spPr>
          <a:xfrm flipH="1" rot="10800000">
            <a:off x="8228422" y="3600453"/>
            <a:ext cx="505997" cy="15489"/>
          </a:xfrm>
          <a:prstGeom prst="straightConnector1">
            <a:avLst/>
          </a:prstGeom>
          <a:noFill/>
          <a:ln cap="flat" cmpd="sng" w="31750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p7"/>
          <p:cNvSpPr txBox="1"/>
          <p:nvPr/>
        </p:nvSpPr>
        <p:spPr>
          <a:xfrm>
            <a:off x="10301288" y="2326546"/>
            <a:ext cx="229021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Output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Low 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Labeled Narratives </a:t>
            </a:r>
            <a:endParaRPr/>
          </a:p>
        </p:txBody>
      </p:sp>
      <p:cxnSp>
        <p:nvCxnSpPr>
          <p:cNvPr id="147" name="Google Shape;147;p7"/>
          <p:cNvCxnSpPr>
            <a:stCxn id="146" idx="1"/>
            <a:endCxn id="138" idx="0"/>
          </p:cNvCxnSpPr>
          <p:nvPr/>
        </p:nvCxnSpPr>
        <p:spPr>
          <a:xfrm flipH="1">
            <a:off x="1465088" y="2742045"/>
            <a:ext cx="8836200" cy="414600"/>
          </a:xfrm>
          <a:prstGeom prst="bentConnector2">
            <a:avLst/>
          </a:prstGeom>
          <a:noFill/>
          <a:ln cap="flat" cmpd="sng" w="2857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7"/>
          <p:cNvSpPr txBox="1"/>
          <p:nvPr/>
        </p:nvSpPr>
        <p:spPr>
          <a:xfrm>
            <a:off x="4928596" y="2123310"/>
            <a:ext cx="2284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to Next Iteration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4987496" y="4584981"/>
            <a:ext cx="28103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Removed from Next Iteration</a:t>
            </a:r>
            <a:endParaRPr/>
          </a:p>
        </p:txBody>
      </p:sp>
      <p:cxnSp>
        <p:nvCxnSpPr>
          <p:cNvPr id="150" name="Google Shape;150;p7"/>
          <p:cNvCxnSpPr>
            <a:stCxn id="141" idx="3"/>
            <a:endCxn id="146" idx="2"/>
          </p:cNvCxnSpPr>
          <p:nvPr/>
        </p:nvCxnSpPr>
        <p:spPr>
          <a:xfrm flipH="1" rot="10800000">
            <a:off x="10623960" y="3157543"/>
            <a:ext cx="822300" cy="457200"/>
          </a:xfrm>
          <a:prstGeom prst="bentConnector2">
            <a:avLst/>
          </a:prstGeom>
          <a:noFill/>
          <a:ln cap="flat" cmpd="sng" w="25400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7"/>
          <p:cNvCxnSpPr>
            <a:endCxn id="140" idx="2"/>
          </p:cNvCxnSpPr>
          <p:nvPr/>
        </p:nvCxnSpPr>
        <p:spPr>
          <a:xfrm rot="10800000">
            <a:off x="1568040" y="4584981"/>
            <a:ext cx="10176900" cy="396900"/>
          </a:xfrm>
          <a:prstGeom prst="bentConnector2">
            <a:avLst/>
          </a:prstGeom>
          <a:noFill/>
          <a:ln cap="flat" cmpd="sng" w="2857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7"/>
          <p:cNvCxnSpPr/>
          <p:nvPr/>
        </p:nvCxnSpPr>
        <p:spPr>
          <a:xfrm>
            <a:off x="11718925" y="3260400"/>
            <a:ext cx="12900" cy="1708500"/>
          </a:xfrm>
          <a:prstGeom prst="straightConnector1">
            <a:avLst/>
          </a:prstGeom>
          <a:noFill/>
          <a:ln cap="flat" cmpd="sng" w="31750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idx="4294967295" type="body"/>
          </p:nvPr>
        </p:nvSpPr>
        <p:spPr>
          <a:xfrm>
            <a:off x="462775" y="1166950"/>
            <a:ext cx="10737600" cy="4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Phase 1: Zero-Shot Classification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Model: </a:t>
            </a:r>
            <a:r>
              <a:rPr b="1" lang="en-US"/>
              <a:t>BART-large-MNLI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Input: ~799,000 Reddit posts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Label: “Low SES” vs “Other”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Threshold: </a:t>
            </a:r>
            <a:r>
              <a:rPr b="1" lang="en-US"/>
              <a:t>0.7 confidence</a:t>
            </a:r>
            <a:r>
              <a:rPr lang="en-US"/>
              <a:t> for “Low SES”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Output: </a:t>
            </a:r>
            <a:r>
              <a:rPr b="1" lang="en-US"/>
              <a:t>13,635</a:t>
            </a:r>
            <a:r>
              <a:rPr lang="en-US"/>
              <a:t> candidate narratives</a:t>
            </a:r>
            <a:br>
              <a:rPr lang="en-US"/>
            </a:b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Phase 2: Clustering &amp; Review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Embedding: </a:t>
            </a:r>
            <a:r>
              <a:rPr b="1" lang="en-US"/>
              <a:t>SBERT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Clustering: </a:t>
            </a:r>
            <a:r>
              <a:rPr b="1" lang="en-US"/>
              <a:t>KMeans</a:t>
            </a:r>
            <a:endParaRPr/>
          </a:p>
        </p:txBody>
      </p:sp>
      <p:sp>
        <p:nvSpPr>
          <p:cNvPr id="159" name="Google Shape;159;p32"/>
          <p:cNvSpPr/>
          <p:nvPr/>
        </p:nvSpPr>
        <p:spPr>
          <a:xfrm>
            <a:off x="550829" y="409397"/>
            <a:ext cx="10737600" cy="75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Iteration 1 – Zero-Shot Classification &amp; Clustering</a:t>
            </a:r>
            <a:endParaRPr b="1" i="0" sz="2800" u="none" cap="none" strike="noStrike">
              <a:solidFill>
                <a:srgbClr val="A8522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idx="4294967295" type="body"/>
          </p:nvPr>
        </p:nvSpPr>
        <p:spPr>
          <a:xfrm>
            <a:off x="462775" y="1166949"/>
            <a:ext cx="107376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Phase 1: ML Ensemble Classification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Models: </a:t>
            </a:r>
            <a:r>
              <a:rPr b="1" lang="en-US"/>
              <a:t>SVM</a:t>
            </a:r>
            <a:r>
              <a:rPr lang="en-US"/>
              <a:t> and </a:t>
            </a:r>
            <a:r>
              <a:rPr b="1" lang="en-US"/>
              <a:t>Logistic Regression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Strategy: Dual agreement with </a:t>
            </a:r>
            <a:r>
              <a:rPr b="1" lang="en-US"/>
              <a:t>confidence &gt; 0.7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Output: </a:t>
            </a:r>
            <a:r>
              <a:rPr b="1" lang="en-US"/>
              <a:t>390</a:t>
            </a:r>
            <a:r>
              <a:rPr lang="en-US"/>
              <a:t> high-confidence candidate narratives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Phase 2: Clustering &amp; Review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Same SBERT + KMeans pipeline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Human validation confirms quality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Final accepted after review: </a:t>
            </a:r>
            <a:r>
              <a:rPr b="1" lang="en-US">
                <a:solidFill>
                  <a:srgbClr val="000000"/>
                </a:solidFill>
              </a:rPr>
              <a:t>167</a:t>
            </a:r>
            <a:r>
              <a:rPr b="1" lang="en-US"/>
              <a:t> narratives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550829" y="409397"/>
            <a:ext cx="10737600" cy="75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Iteration 2 – ML Ensemble Classification &amp; Clustering</a:t>
            </a:r>
            <a:endParaRPr b="1" i="0" sz="2800" u="none" cap="none" strike="noStrike">
              <a:solidFill>
                <a:srgbClr val="A8522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mbria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/>
          <p:nvPr/>
        </p:nvSpPr>
        <p:spPr>
          <a:xfrm>
            <a:off x="550829" y="409397"/>
            <a:ext cx="10737600" cy="75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Iteration 3 – Fine-Tuned RoBERTa &amp; Clustering</a:t>
            </a:r>
            <a:endParaRPr/>
          </a:p>
        </p:txBody>
      </p:sp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462775" y="1166950"/>
            <a:ext cx="10737600" cy="4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1: RoBERTa-large Classification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Fine-tuned on previously accepted low-SES samples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Applied to remaining Reddit data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0.7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5,195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candidate narratives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2: Clustering &amp; Review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again with SBERT + KMeans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Annotators reviewed the clusters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accepted narratives: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121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2025-06-11T23:25:38Z</dcterms:created>
  <dc:creator>Abdelgaber, Nahed Mahmoud Abdelgaliel</dc:creator>
</cp:coreProperties>
</file>