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1" name="Shape 11"/>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
        <p:nvSpPr>
          <p:cNvPr id="13" name="Shape 13"/>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6" name="Shape 1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7" name="Shape 1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2" name="Shape 22"/>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0" name="Shape 30"/>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1" name="Shape 31"/>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5" name="Shape 35"/>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6" name="Shape 36"/>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39" name="Shape 39"/>
          <p:cNvSpPr txBox="1"/>
          <p:nvPr>
            <p:ph idx="12" type="sldNum"/>
          </p:nvPr>
        </p:nvSpPr>
        <p:spPr>
          <a:xfrm>
            <a:off x="8607464" y="4749873"/>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607464" y="4749873"/>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hyperlink" Target="https://data.cityofnewyork.us/Business/Times-Square-Food-Beverage-Locations/kh2m-kcyz"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ctrTitle"/>
          </p:nvPr>
        </p:nvSpPr>
        <p:spPr>
          <a:xfrm>
            <a:off x="685800" y="473108"/>
            <a:ext cx="7772400" cy="2842199"/>
          </a:xfrm>
          <a:prstGeom prst="rect">
            <a:avLst/>
          </a:prstGeom>
        </p:spPr>
        <p:txBody>
          <a:bodyPr anchorCtr="0" anchor="b" bIns="91425" lIns="91425" rIns="91425" tIns="91425">
            <a:noAutofit/>
          </a:bodyPr>
          <a:lstStyle/>
          <a:p>
            <a:pPr>
              <a:spcBef>
                <a:spcPts val="0"/>
              </a:spcBef>
              <a:buNone/>
            </a:pPr>
            <a:r>
              <a:rPr lang="en" sz="6000">
                <a:latin typeface="Trebuchet MS"/>
                <a:ea typeface="Trebuchet MS"/>
                <a:cs typeface="Trebuchet MS"/>
                <a:sym typeface="Trebuchet MS"/>
              </a:rPr>
              <a:t>Final Project: Dealing with Data</a:t>
            </a:r>
          </a:p>
        </p:txBody>
      </p:sp>
      <p:sp>
        <p:nvSpPr>
          <p:cNvPr id="42" name="Shape 42"/>
          <p:cNvSpPr txBox="1"/>
          <p:nvPr>
            <p:ph idx="1" type="subTitle"/>
          </p:nvPr>
        </p:nvSpPr>
        <p:spPr>
          <a:xfrm>
            <a:off x="685800" y="3896921"/>
            <a:ext cx="7772400" cy="460800"/>
          </a:xfrm>
          <a:prstGeom prst="rect">
            <a:avLst/>
          </a:prstGeom>
        </p:spPr>
        <p:txBody>
          <a:bodyPr anchorCtr="0" anchor="ctr" bIns="91425" lIns="91425" rIns="91425" tIns="91425">
            <a:noAutofit/>
          </a:bodyPr>
          <a:lstStyle/>
          <a:p>
            <a:pPr>
              <a:spcBef>
                <a:spcPts val="0"/>
              </a:spcBef>
              <a:buNone/>
            </a:pPr>
            <a:r>
              <a:rPr lang="en">
                <a:latin typeface="Trebuchet MS"/>
                <a:ea typeface="Trebuchet MS"/>
                <a:cs typeface="Trebuchet MS"/>
                <a:sym typeface="Trebuchet MS"/>
              </a:rPr>
              <a:t>Nahel Rifai, Lauren Yee, &amp; Linh Tran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139527"/>
            <a:ext cx="8229600" cy="857400"/>
          </a:xfrm>
          <a:prstGeom prst="rect">
            <a:avLst/>
          </a:prstGeom>
        </p:spPr>
        <p:txBody>
          <a:bodyPr anchorCtr="0" anchor="b" bIns="91425" lIns="91425" rIns="91425" tIns="91425">
            <a:noAutofit/>
          </a:bodyPr>
          <a:lstStyle/>
          <a:p>
            <a:pPr lvl="0" rtl="0">
              <a:spcBef>
                <a:spcPts val="0"/>
              </a:spcBef>
              <a:buNone/>
            </a:pPr>
            <a:r>
              <a:rPr lang="en">
                <a:latin typeface="Trebuchet MS"/>
                <a:ea typeface="Trebuchet MS"/>
                <a:cs typeface="Trebuchet MS"/>
                <a:sym typeface="Trebuchet MS"/>
              </a:rPr>
              <a:t>How?</a:t>
            </a:r>
          </a:p>
        </p:txBody>
      </p:sp>
      <p:pic>
        <p:nvPicPr>
          <p:cNvPr id="97" name="Shape 97"/>
          <p:cNvPicPr preferRelativeResize="0"/>
          <p:nvPr/>
        </p:nvPicPr>
        <p:blipFill>
          <a:blip r:embed="rId3">
            <a:alphaModFix/>
          </a:blip>
          <a:stretch>
            <a:fillRect/>
          </a:stretch>
        </p:blipFill>
        <p:spPr>
          <a:xfrm>
            <a:off x="842350" y="1400225"/>
            <a:ext cx="7306899" cy="33255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139527"/>
            <a:ext cx="8229600" cy="857400"/>
          </a:xfrm>
          <a:prstGeom prst="rect">
            <a:avLst/>
          </a:prstGeom>
        </p:spPr>
        <p:txBody>
          <a:bodyPr anchorCtr="0" anchor="b" bIns="91425" lIns="91425" rIns="91425" tIns="91425">
            <a:noAutofit/>
          </a:bodyPr>
          <a:lstStyle/>
          <a:p>
            <a:pPr lvl="0" rtl="0">
              <a:spcBef>
                <a:spcPts val="0"/>
              </a:spcBef>
              <a:buNone/>
            </a:pPr>
            <a:r>
              <a:rPr lang="en">
                <a:latin typeface="Trebuchet MS"/>
                <a:ea typeface="Trebuchet MS"/>
                <a:cs typeface="Trebuchet MS"/>
                <a:sym typeface="Trebuchet MS"/>
              </a:rPr>
              <a:t>How?</a:t>
            </a:r>
          </a:p>
        </p:txBody>
      </p:sp>
      <p:pic>
        <p:nvPicPr>
          <p:cNvPr id="103" name="Shape 103"/>
          <p:cNvPicPr preferRelativeResize="0"/>
          <p:nvPr/>
        </p:nvPicPr>
        <p:blipFill>
          <a:blip r:embed="rId3">
            <a:alphaModFix/>
          </a:blip>
          <a:stretch>
            <a:fillRect/>
          </a:stretch>
        </p:blipFill>
        <p:spPr>
          <a:xfrm>
            <a:off x="2042412" y="1238575"/>
            <a:ext cx="5059173" cy="37943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139527"/>
            <a:ext cx="8229600" cy="857400"/>
          </a:xfrm>
          <a:prstGeom prst="rect">
            <a:avLst/>
          </a:prstGeom>
        </p:spPr>
        <p:txBody>
          <a:bodyPr anchorCtr="0" anchor="b" bIns="91425" lIns="91425" rIns="91425" tIns="91425">
            <a:noAutofit/>
          </a:bodyPr>
          <a:lstStyle/>
          <a:p>
            <a:pPr lvl="0" rtl="0">
              <a:spcBef>
                <a:spcPts val="0"/>
              </a:spcBef>
              <a:buNone/>
            </a:pPr>
            <a:r>
              <a:rPr lang="en">
                <a:latin typeface="Trebuchet MS"/>
                <a:ea typeface="Trebuchet MS"/>
                <a:cs typeface="Trebuchet MS"/>
                <a:sym typeface="Trebuchet MS"/>
              </a:rPr>
              <a:t>How?</a:t>
            </a:r>
          </a:p>
        </p:txBody>
      </p:sp>
      <p:pic>
        <p:nvPicPr>
          <p:cNvPr id="109" name="Shape 109"/>
          <p:cNvPicPr preferRelativeResize="0"/>
          <p:nvPr/>
        </p:nvPicPr>
        <p:blipFill>
          <a:blip r:embed="rId3">
            <a:alphaModFix/>
          </a:blip>
          <a:stretch>
            <a:fillRect/>
          </a:stretch>
        </p:blipFill>
        <p:spPr>
          <a:xfrm>
            <a:off x="881050" y="1546787"/>
            <a:ext cx="7381875" cy="31718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latin typeface="Trebuchet MS"/>
                <a:ea typeface="Trebuchet MS"/>
                <a:cs typeface="Trebuchet MS"/>
                <a:sym typeface="Trebuchet MS"/>
              </a:rPr>
              <a:t>How?</a:t>
            </a:r>
          </a:p>
        </p:txBody>
      </p:sp>
      <p:pic>
        <p:nvPicPr>
          <p:cNvPr id="115" name="Shape 115"/>
          <p:cNvPicPr preferRelativeResize="0"/>
          <p:nvPr/>
        </p:nvPicPr>
        <p:blipFill>
          <a:blip r:embed="rId3">
            <a:alphaModFix/>
          </a:blip>
          <a:stretch>
            <a:fillRect/>
          </a:stretch>
        </p:blipFill>
        <p:spPr>
          <a:xfrm>
            <a:off x="1911250" y="1189875"/>
            <a:ext cx="5059176" cy="37943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latin typeface="Trebuchet MS"/>
                <a:ea typeface="Trebuchet MS"/>
                <a:cs typeface="Trebuchet MS"/>
                <a:sym typeface="Trebuchet MS"/>
              </a:rPr>
              <a:t>What?</a:t>
            </a:r>
          </a:p>
        </p:txBody>
      </p:sp>
      <p:sp>
        <p:nvSpPr>
          <p:cNvPr id="48" name="Shape 48"/>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2400"/>
              <a:t>We are determining whether we should open a new restaurant serving a certain kind of food in Times Square or not depending on how close similar restaurants are.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latin typeface="Trebuchet MS"/>
                <a:ea typeface="Trebuchet MS"/>
                <a:cs typeface="Trebuchet MS"/>
                <a:sym typeface="Trebuchet MS"/>
              </a:rPr>
              <a:t>Why?</a:t>
            </a:r>
          </a:p>
        </p:txBody>
      </p:sp>
      <p:sp>
        <p:nvSpPr>
          <p:cNvPr id="54" name="Shape 5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2400">
                <a:latin typeface="Trebuchet MS"/>
                <a:ea typeface="Trebuchet MS"/>
                <a:cs typeface="Trebuchet MS"/>
                <a:sym typeface="Trebuchet MS"/>
              </a:rPr>
              <a:t>There are 308 restaurants in Times Square (as recorded to date in the NYC Open Data), so if you to make a restaurant, you should know your competition.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How?</a:t>
            </a: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latin typeface="Trebuchet MS"/>
                <a:ea typeface="Trebuchet MS"/>
                <a:cs typeface="Trebuchet MS"/>
                <a:sym typeface="Trebuchet MS"/>
              </a:rPr>
              <a:t>We downloaded the data from NYC Open Data on the Times Square Food &amp; Beverage Locations. </a:t>
            </a:r>
          </a:p>
          <a:p>
            <a:pPr rtl="0">
              <a:spcBef>
                <a:spcPts val="0"/>
              </a:spcBef>
              <a:buNone/>
            </a:pPr>
            <a:r>
              <a:t/>
            </a:r>
            <a:endParaRPr sz="2400">
              <a:latin typeface="Trebuchet MS"/>
              <a:ea typeface="Trebuchet MS"/>
              <a:cs typeface="Trebuchet MS"/>
              <a:sym typeface="Trebuchet MS"/>
            </a:endParaRPr>
          </a:p>
          <a:p>
            <a:pPr lvl="0">
              <a:spcBef>
                <a:spcPts val="0"/>
              </a:spcBef>
              <a:buNone/>
            </a:pPr>
            <a:r>
              <a:rPr lang="en" sz="2400">
                <a:latin typeface="Trebuchet MS"/>
                <a:ea typeface="Trebuchet MS"/>
                <a:cs typeface="Trebuchet MS"/>
                <a:sym typeface="Trebuchet MS"/>
              </a:rPr>
              <a:t>(</a:t>
            </a:r>
            <a:r>
              <a:rPr lang="en" sz="2400" u="sng">
                <a:solidFill>
                  <a:schemeClr val="hlink"/>
                </a:solidFill>
                <a:latin typeface="Trebuchet MS"/>
                <a:ea typeface="Trebuchet MS"/>
                <a:cs typeface="Trebuchet MS"/>
                <a:sym typeface="Trebuchet MS"/>
                <a:hlinkClick r:id="rId3"/>
              </a:rPr>
              <a:t>https://data.cityofnewyork.us/Business/Times-Square-Food-Beverage-Locations/kh2m-kcyz</a:t>
            </a:r>
            <a:r>
              <a:rPr lang="en" sz="2400">
                <a:latin typeface="Trebuchet MS"/>
                <a:ea typeface="Trebuchet MS"/>
                <a:cs typeface="Trebuchet MS"/>
                <a:sym typeface="Trebuchet MS"/>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latin typeface="Trebuchet MS"/>
                <a:ea typeface="Trebuchet MS"/>
                <a:cs typeface="Trebuchet MS"/>
                <a:sym typeface="Trebuchet MS"/>
              </a:rPr>
              <a:t>How?</a:t>
            </a:r>
          </a:p>
        </p:txBody>
      </p:sp>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800">
                <a:latin typeface="Trebuchet MS"/>
                <a:ea typeface="Trebuchet MS"/>
                <a:cs typeface="Trebuchet MS"/>
                <a:sym typeface="Trebuchet MS"/>
              </a:rPr>
              <a:t>We imported all the data to mySQL, and created the schema. </a:t>
            </a:r>
          </a:p>
        </p:txBody>
      </p:sp>
      <p:pic>
        <p:nvPicPr>
          <p:cNvPr id="67" name="Shape 67"/>
          <p:cNvPicPr preferRelativeResize="0"/>
          <p:nvPr/>
        </p:nvPicPr>
        <p:blipFill>
          <a:blip r:embed="rId3">
            <a:alphaModFix/>
          </a:blip>
          <a:stretch>
            <a:fillRect/>
          </a:stretch>
        </p:blipFill>
        <p:spPr>
          <a:xfrm>
            <a:off x="2388774" y="1646625"/>
            <a:ext cx="4607675" cy="33674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latin typeface="Trebuchet MS"/>
                <a:ea typeface="Trebuchet MS"/>
                <a:cs typeface="Trebuchet MS"/>
                <a:sym typeface="Trebuchet MS"/>
              </a:rPr>
              <a:t>How?</a:t>
            </a:r>
          </a:p>
        </p:txBody>
      </p:sp>
      <p:sp>
        <p:nvSpPr>
          <p:cNvPr id="73" name="Shape 7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We converted the addresses of the locations into geolocations (coordinates) with Google Maps API. </a:t>
            </a:r>
          </a:p>
          <a:p>
            <a:pPr rtl="0">
              <a:spcBef>
                <a:spcPts val="0"/>
              </a:spcBef>
              <a:buNone/>
            </a:pPr>
            <a:r>
              <a:t/>
            </a:r>
            <a:endParaRPr sz="2400"/>
          </a:p>
          <a:p>
            <a:pPr>
              <a:spcBef>
                <a:spcPts val="0"/>
              </a:spcBef>
              <a:buNone/>
            </a:pPr>
            <a:r>
              <a:rPr lang="en" sz="2400"/>
              <a:t>With Python, we also calculated the distance between geolocations. This is the direct distance between the coordinates.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latin typeface="Trebuchet MS"/>
                <a:ea typeface="Trebuchet MS"/>
                <a:cs typeface="Trebuchet MS"/>
                <a:sym typeface="Trebuchet MS"/>
              </a:rPr>
              <a:t>How?</a:t>
            </a:r>
          </a:p>
        </p:txBody>
      </p:sp>
      <p:sp>
        <p:nvSpPr>
          <p:cNvPr id="79" name="Shape 7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2400">
                <a:latin typeface="Trebuchet MS"/>
                <a:ea typeface="Trebuchet MS"/>
                <a:cs typeface="Trebuchet MS"/>
                <a:sym typeface="Trebuchet MS"/>
              </a:rPr>
              <a:t>Using Python, we let users input the location and type of food to filter through the database, returning the five closest restaurants serving the same type of food, the distance in relation to the input location and the graph of the distance.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latin typeface="Trebuchet MS"/>
                <a:ea typeface="Trebuchet MS"/>
                <a:cs typeface="Trebuchet MS"/>
                <a:sym typeface="Trebuchet MS"/>
              </a:rPr>
              <a:t>How?</a:t>
            </a:r>
          </a:p>
        </p:txBody>
      </p:sp>
      <p:pic>
        <p:nvPicPr>
          <p:cNvPr id="85" name="Shape 85"/>
          <p:cNvPicPr preferRelativeResize="0"/>
          <p:nvPr/>
        </p:nvPicPr>
        <p:blipFill>
          <a:blip r:embed="rId3">
            <a:alphaModFix/>
          </a:blip>
          <a:stretch>
            <a:fillRect/>
          </a:stretch>
        </p:blipFill>
        <p:spPr>
          <a:xfrm>
            <a:off x="735425" y="1400228"/>
            <a:ext cx="7306899" cy="33255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139527"/>
            <a:ext cx="8229600" cy="857400"/>
          </a:xfrm>
          <a:prstGeom prst="rect">
            <a:avLst/>
          </a:prstGeom>
        </p:spPr>
        <p:txBody>
          <a:bodyPr anchorCtr="0" anchor="b" bIns="91425" lIns="91425" rIns="91425" tIns="91425">
            <a:noAutofit/>
          </a:bodyPr>
          <a:lstStyle/>
          <a:p>
            <a:pPr lvl="0" rtl="0">
              <a:spcBef>
                <a:spcPts val="0"/>
              </a:spcBef>
              <a:buNone/>
            </a:pPr>
            <a:r>
              <a:rPr lang="en">
                <a:latin typeface="Trebuchet MS"/>
                <a:ea typeface="Trebuchet MS"/>
                <a:cs typeface="Trebuchet MS"/>
                <a:sym typeface="Trebuchet MS"/>
              </a:rPr>
              <a:t>How?</a:t>
            </a:r>
          </a:p>
        </p:txBody>
      </p:sp>
      <p:pic>
        <p:nvPicPr>
          <p:cNvPr id="91" name="Shape 91"/>
          <p:cNvPicPr preferRelativeResize="0"/>
          <p:nvPr/>
        </p:nvPicPr>
        <p:blipFill>
          <a:blip r:embed="rId3">
            <a:alphaModFix/>
          </a:blip>
          <a:stretch>
            <a:fillRect/>
          </a:stretch>
        </p:blipFill>
        <p:spPr>
          <a:xfrm>
            <a:off x="1971500" y="1208200"/>
            <a:ext cx="4982426" cy="37368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