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7" r:id="rId6"/>
    <p:sldId id="258" r:id="rId7"/>
    <p:sldId id="290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68" r:id="rId16"/>
    <p:sldId id="286" r:id="rId17"/>
    <p:sldId id="262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204" autoAdjust="0"/>
  </p:normalViewPr>
  <p:slideViewPr>
    <p:cSldViewPr snapToGrid="0">
      <p:cViewPr varScale="1">
        <p:scale>
          <a:sx n="56" d="100"/>
          <a:sy n="56" d="100"/>
        </p:scale>
        <p:origin x="1296" y="276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39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13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3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96" r:id="rId5"/>
    <p:sldLayoutId id="2147483691" r:id="rId6"/>
    <p:sldLayoutId id="214748367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95DA9B31-72D6-3F54-C72B-2A0E7FA47B7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381555" y="349668"/>
            <a:ext cx="847114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28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5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Associate Early Internship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7A51F0-682F-D259-959F-E74FF41A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Content Placeholder 6" descr="A pie chart with numbers and a graph&#10;&#10;AI-generated content may be incorrect.">
            <a:extLst>
              <a:ext uri="{FF2B5EF4-FFF2-40B4-BE49-F238E27FC236}">
                <a16:creationId xmlns:a16="http://schemas.microsoft.com/office/drawing/2014/main" id="{15B2E8DB-E0BB-2481-EA19-F3A29C5D7C70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rcRect t="2643" r="3193" b="5235"/>
          <a:stretch/>
        </p:blipFill>
        <p:spPr>
          <a:xfrm>
            <a:off x="0" y="0"/>
            <a:ext cx="5469147" cy="63563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D9A342-3D93-417B-D00F-5D795F9AE5C1}"/>
              </a:ext>
            </a:extLst>
          </p:cNvPr>
          <p:cNvSpPr txBox="1"/>
          <p:nvPr/>
        </p:nvSpPr>
        <p:spPr>
          <a:xfrm>
            <a:off x="5469147" y="331964"/>
            <a:ext cx="5654148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/>
              <a:t>Learner Contribution Share (Bottom Right Pie Chart)</a:t>
            </a:r>
          </a:p>
          <a:p>
            <a:pPr>
              <a:buNone/>
            </a:pPr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Displays the percentage share of engagement or actions by top learner IDs.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Top 3 learners contribute 91.3% of interactions.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Indicates heavy skew in user activity.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07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A729C0-713F-657C-01AA-83589254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A135306-AAEE-5BDD-2507-DD948FC4BF2F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219435" y="171786"/>
            <a:ext cx="8337969" cy="283029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444528-47D1-5707-A5DF-7750BD18120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917058" y="3002081"/>
            <a:ext cx="5433748" cy="3505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US" sz="1100" b="1" dirty="0"/>
          </a:p>
          <a:p>
            <a:pPr>
              <a:buNone/>
            </a:pPr>
            <a:r>
              <a:rPr lang="en-US" sz="3200" b="1" dirty="0"/>
              <a:t>Data Table</a:t>
            </a:r>
            <a:endParaRPr lang="en-US" sz="3200" dirty="0"/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Learner-specific campaign records:</a:t>
            </a:r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IDs, assigned cohort, status, country, degree.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Helps with tracking individual-level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4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8227" y="209909"/>
            <a:ext cx="9683690" cy="6294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endParaRPr lang="en-US" sz="4000" b="1" dirty="0"/>
          </a:p>
          <a:p>
            <a:pPr algn="ctr">
              <a:buNone/>
            </a:pPr>
            <a:r>
              <a:rPr lang="en-US" sz="4000" b="1" dirty="0"/>
              <a:t>INSIGHTS</a:t>
            </a:r>
          </a:p>
          <a:p>
            <a:pPr algn="ctr">
              <a:buNone/>
            </a:pPr>
            <a:endParaRPr lang="en-US" sz="4000" b="1" dirty="0"/>
          </a:p>
          <a:p>
            <a:pPr algn="ctr">
              <a:buNone/>
            </a:pP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Reached over 5B people with 10.8M clicks.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High CPC (AED 3,122) in some campaigns — needs optimization.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Majority of users from India &amp; Bangladesh, mostly graduate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few campaigns and opportunities dominate performance.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605177" y="638356"/>
            <a:ext cx="9454551" cy="516722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b="1" dirty="0"/>
              <a:t>Impact</a:t>
            </a:r>
          </a:p>
          <a:p>
            <a:pPr algn="ctr">
              <a:buNone/>
            </a:pPr>
            <a:endParaRPr lang="en-US" sz="3600" b="1" dirty="0"/>
          </a:p>
          <a:p>
            <a:pPr algn="ctr">
              <a:buNone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High spend with uneven returns.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Skewed engagement across campaigns and learner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Data issues found (e.g., incorrect dates, duplicate learners).</a:t>
            </a:r>
          </a:p>
          <a:p>
            <a:endParaRPr lang="en-US" sz="20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Woman walking in office">
            <a:extLst>
              <a:ext uri="{FF2B5EF4-FFF2-40B4-BE49-F238E27FC236}">
                <a16:creationId xmlns:a16="http://schemas.microsoft.com/office/drawing/2014/main" id="{206549BD-D8AF-D3BE-750E-5F8C50CCB5B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35913" r="35913"/>
          <a:stretch/>
        </p:blipFill>
        <p:spPr>
          <a:xfrm>
            <a:off x="1011337" y="9212"/>
            <a:ext cx="2029967" cy="4850544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441910-6501-5C60-C05A-BAFF34C2579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803953" y="310552"/>
            <a:ext cx="7615274" cy="469277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b="1" dirty="0"/>
              <a:t>RECOMMENDATIONS</a:t>
            </a:r>
          </a:p>
          <a:p>
            <a:pPr algn="ctr">
              <a:buNone/>
            </a:pPr>
            <a:endParaRPr lang="en-US" sz="2800" b="1" dirty="0"/>
          </a:p>
          <a:p>
            <a:pPr algn="ctr">
              <a:buNone/>
            </a:pPr>
            <a:endParaRPr lang="en-US" sz="2800" b="1" dirty="0"/>
          </a:p>
          <a:p>
            <a:pPr algn="ctr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Optimize high-CPC campaigns.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Target audience by country, degree, and gender.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Promote less-engaged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Clean and validate data for accurate tracking.</a:t>
            </a:r>
          </a:p>
          <a:p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01853" y="2682814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1C374B-40F2-4B1E-A9D8-6E5C932FF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2824876"/>
            <a:ext cx="2011680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2C7587B-DD64-0940-2F6D-21C5F453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9AE6-271A-11B8-A7B2-477B87D2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332" y="2968863"/>
            <a:ext cx="7606895" cy="2029967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076EB-4CD8-7AA7-ED58-212DE14F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307" y="586596"/>
            <a:ext cx="6343650" cy="1044837"/>
          </a:xfrm>
        </p:spPr>
        <p:txBody>
          <a:bodyPr>
            <a:normAutofit/>
          </a:bodyPr>
          <a:lstStyle/>
          <a:p>
            <a:r>
              <a:rPr lang="en-US" dirty="0"/>
              <a:t>Project objective 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5ACCD3-451F-3C98-F190-D81B7B602423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4203240" y="1894423"/>
            <a:ext cx="7641783" cy="4461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/>
              <a:t>Objective:</a:t>
            </a:r>
          </a:p>
          <a:p>
            <a:pPr>
              <a:buNone/>
            </a:pPr>
            <a:r>
              <a:rPr lang="en-US" dirty="0"/>
              <a:t>To streamline the student application tracking process and identify key patterns that drive campaign success.</a:t>
            </a:r>
          </a:p>
          <a:p>
            <a:r>
              <a:rPr lang="en-US" b="1" dirty="0"/>
              <a:t>Problem it Solves:</a:t>
            </a:r>
            <a:br>
              <a:rPr lang="en-US" dirty="0"/>
            </a:br>
            <a:r>
              <a:rPr lang="en-US" dirty="0"/>
              <a:t>Lack of visibility into application performance, gender distribution, and campaign efficiency, limiting data-driven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7109" y="1419708"/>
            <a:ext cx="6594768" cy="128076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Collection and processing </a:t>
            </a:r>
          </a:p>
        </p:txBody>
      </p:sp>
      <p:pic>
        <p:nvPicPr>
          <p:cNvPr id="34" name="Picture Placeholder 33" descr="Aerial view of a neon highway intersection">
            <a:extLst>
              <a:ext uri="{FF2B5EF4-FFF2-40B4-BE49-F238E27FC236}">
                <a16:creationId xmlns:a16="http://schemas.microsoft.com/office/drawing/2014/main" id="{9289CE93-EC50-55DB-CFE0-1266AEC87B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4936" r="24936"/>
          <a:stretch/>
        </p:blipFill>
        <p:spPr>
          <a:xfrm rot="10800000">
            <a:off x="1" y="761322"/>
            <a:ext cx="4076118" cy="6096678"/>
          </a:xfr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F466A906-2869-BB36-138E-D45F62E92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186C3A-548E-AD87-3029-964123530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7971" y="660400"/>
            <a:ext cx="4160955" cy="41491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774750-B467-AA9F-4346-9BB0F6C8E636}"/>
              </a:ext>
            </a:extLst>
          </p:cNvPr>
          <p:cNvSpPr txBox="1"/>
          <p:nvPr/>
        </p:nvSpPr>
        <p:spPr>
          <a:xfrm>
            <a:off x="4477109" y="2922640"/>
            <a:ext cx="61592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bg1"/>
                </a:solidFill>
              </a:rPr>
              <a:t>Data Collection:</a:t>
            </a:r>
          </a:p>
          <a:p>
            <a:pPr>
              <a:buNone/>
            </a:pPr>
            <a:r>
              <a:rPr lang="en-US" sz="2400" dirty="0" err="1">
                <a:solidFill>
                  <a:schemeClr val="bg1"/>
                </a:solidFill>
              </a:rPr>
              <a:t>Excelerate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bg1"/>
                </a:solidFill>
              </a:rPr>
              <a:t>Processing: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Cleaned and structured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Merged into a unified dashboard for analysis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Tools Used: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[Excel, SQL,  looker Studio, Tableau.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539" y="0"/>
            <a:ext cx="6594768" cy="577149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Dashboard Design Overview</a:t>
            </a:r>
            <a:endParaRPr lang="en-US" sz="7200" dirty="0"/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AC9E631-29AF-81F9-6B42-504636882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7150"/>
            <a:ext cx="12192000" cy="6280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C5B2C9-DCF1-29D5-C404-087D14C366CF}"/>
              </a:ext>
            </a:extLst>
          </p:cNvPr>
          <p:cNvSpPr txBox="1"/>
          <p:nvPr/>
        </p:nvSpPr>
        <p:spPr>
          <a:xfrm>
            <a:off x="931653" y="6519446"/>
            <a:ext cx="10213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This dashboard provides a comprehensive overview of a digital marketing campaign's performance.</a:t>
            </a:r>
          </a:p>
        </p:txBody>
      </p:sp>
    </p:spTree>
    <p:extLst>
      <p:ext uri="{BB962C8B-B14F-4D97-AF65-F5344CB8AC3E}">
        <p14:creationId xmlns:p14="http://schemas.microsoft.com/office/powerpoint/2010/main" val="1329539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graph&#10;&#10;AI-generated content may be incorrect.">
            <a:extLst>
              <a:ext uri="{FF2B5EF4-FFF2-40B4-BE49-F238E27FC236}">
                <a16:creationId xmlns:a16="http://schemas.microsoft.com/office/drawing/2014/main" id="{E8E1F223-D352-8398-4D90-85273EE47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4" y="532414"/>
            <a:ext cx="11628407" cy="2452325"/>
          </a:xfrm>
          <a:prstGeom prst="rect">
            <a:avLst/>
          </a:prstGeom>
        </p:spPr>
      </p:pic>
      <p:sp>
        <p:nvSpPr>
          <p:cNvPr id="15" name="Rectangle 4">
            <a:extLst>
              <a:ext uri="{FF2B5EF4-FFF2-40B4-BE49-F238E27FC236}">
                <a16:creationId xmlns:a16="http://schemas.microsoft.com/office/drawing/2014/main" id="{63C2D90A-7EB1-951D-6417-DBA6A5880AF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32173" y="3166887"/>
            <a:ext cx="1102403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Reach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Displays the total number of users reached which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5,042,142,735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Campaign Spend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shows the </a:t>
            </a:r>
            <a:r>
              <a:rPr lang="en-US" altLang="en-US" sz="2400" b="0" cap="none" dirty="0">
                <a:solidFill>
                  <a:schemeClr val="bg1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otal marketing expenditure which 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7,106,267.91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CPC (Cost Per Link Click)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</a:t>
            </a:r>
            <a:r>
              <a:rPr lang="en-US" altLang="en-US" sz="2400" b="0" cap="none" dirty="0">
                <a:solidFill>
                  <a:schemeClr val="bg1"/>
                </a:solidFill>
                <a:latin typeface="Arial" panose="020B0604020202020204" pitchFamily="34" charset="0"/>
              </a:rPr>
              <a:t>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hows the average CPC value which 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3,122.6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Outbound Clicks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altLang="en-US" sz="2400" b="0" cap="none" dirty="0">
                <a:solidFill>
                  <a:schemeClr val="bg1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otal number of outbound clicks from the campaign: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10,818,633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77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768F331-91D1-A831-FBB0-0435B6C0A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3935" y="396816"/>
            <a:ext cx="5410621" cy="4071668"/>
          </a:xfrm>
        </p:spPr>
        <p:txBody>
          <a:bodyPr/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CPC (COST PER LINK CLICK) </a:t>
            </a: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Highlights variation in cost per link click across learners.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Identifies costly vs. efficient user interactions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A graph with blue lines&#10;&#10;AI-generated content may be incorrect.">
            <a:extLst>
              <a:ext uri="{FF2B5EF4-FFF2-40B4-BE49-F238E27FC236}">
                <a16:creationId xmlns:a16="http://schemas.microsoft.com/office/drawing/2014/main" id="{7EEE44D4-29EF-9F55-53D9-C125959504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" t="2428" r="2240"/>
          <a:stretch/>
        </p:blipFill>
        <p:spPr>
          <a:xfrm>
            <a:off x="0" y="0"/>
            <a:ext cx="58832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7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838E1E9-DF8F-879A-63EA-7EC75F27E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284671"/>
            <a:ext cx="5906219" cy="925034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/>
              <a:t>MONTHLY REACH OVER-TIME</a:t>
            </a:r>
          </a:p>
        </p:txBody>
      </p:sp>
      <p:pic>
        <p:nvPicPr>
          <p:cNvPr id="6" name="Picture 5" descr="A graph of a bar&#10;&#10;AI-generated content may be incorrect.">
            <a:extLst>
              <a:ext uri="{FF2B5EF4-FFF2-40B4-BE49-F238E27FC236}">
                <a16:creationId xmlns:a16="http://schemas.microsoft.com/office/drawing/2014/main" id="{627D66F7-4B2F-2A57-8F54-CC454BF03C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0" t="2888" r="2483" b="1352"/>
          <a:stretch/>
        </p:blipFill>
        <p:spPr>
          <a:xfrm>
            <a:off x="0" y="0"/>
            <a:ext cx="6095999" cy="685800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F66A9C4-760E-D9E0-E245-338CB8C43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1520786"/>
            <a:ext cx="590621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shows the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breakdown of user reach, and it shows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March and April are the highest audience reach and 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ampaign performance declines in later months.</a:t>
            </a:r>
          </a:p>
        </p:txBody>
      </p:sp>
    </p:spTree>
    <p:extLst>
      <p:ext uri="{BB962C8B-B14F-4D97-AF65-F5344CB8AC3E}">
        <p14:creationId xmlns:p14="http://schemas.microsoft.com/office/powerpoint/2010/main" val="61275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11ED0F6-A384-8034-327B-6808C8C45B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82" t="2767" r="2358" b="2893"/>
          <a:stretch/>
        </p:blipFill>
        <p:spPr>
          <a:xfrm>
            <a:off x="0" y="0"/>
            <a:ext cx="5952226" cy="685800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807DAC0-0D89-E462-36DB-735BFE356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226" y="268463"/>
            <a:ext cx="5952226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buNone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VS LEARNER ID</a:t>
            </a:r>
          </a:p>
          <a:p>
            <a:pPr algn="ctr"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Visualizes how engagement levels vary by learner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Useful for segment analysis.</a:t>
            </a:r>
          </a:p>
        </p:txBody>
      </p:sp>
    </p:spTree>
    <p:extLst>
      <p:ext uri="{BB962C8B-B14F-4D97-AF65-F5344CB8AC3E}">
        <p14:creationId xmlns:p14="http://schemas.microsoft.com/office/powerpoint/2010/main" val="359798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lorful circle with numbers and text&#10;&#10;AI-generated content may be incorrect.">
            <a:extLst>
              <a:ext uri="{FF2B5EF4-FFF2-40B4-BE49-F238E27FC236}">
                <a16:creationId xmlns:a16="http://schemas.microsoft.com/office/drawing/2014/main" id="{2EF33247-F873-D935-BB55-5F694DDDC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7" t="4418" r="2454" b="7574"/>
          <a:stretch/>
        </p:blipFill>
        <p:spPr>
          <a:xfrm>
            <a:off x="0" y="0"/>
            <a:ext cx="5572664" cy="47617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8928A2-FF00-EB60-86C0-265AF67C4EFB}"/>
              </a:ext>
            </a:extLst>
          </p:cNvPr>
          <p:cNvSpPr txBox="1"/>
          <p:nvPr/>
        </p:nvSpPr>
        <p:spPr>
          <a:xfrm>
            <a:off x="5706373" y="227495"/>
            <a:ext cx="6098874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600" b="1" dirty="0">
                <a:solidFill>
                  <a:schemeClr val="bg1"/>
                </a:solidFill>
              </a:rPr>
              <a:t>STATUS DISTRIBUTION </a:t>
            </a:r>
          </a:p>
          <a:p>
            <a:pPr algn="ctr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is a Visual indicator of campaign conversion funnel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Shows proportion of different learner statuses.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largest portion (57.1%) indicates a dominant status category among learners.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5436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{E56258FB-4059-413E-BD7E-896D93E2EEF3}tf33968143_win32</Template>
  <TotalTime>233</TotalTime>
  <Words>442</Words>
  <Application>Microsoft Office PowerPoint</Application>
  <PresentationFormat>Widescreen</PresentationFormat>
  <Paragraphs>93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Avenir Next LT Pro</vt:lpstr>
      <vt:lpstr>Calibri</vt:lpstr>
      <vt:lpstr>Times New Roman</vt:lpstr>
      <vt:lpstr>Custom</vt:lpstr>
      <vt:lpstr>TEAM 28   Data Visualization Associate Early Internship</vt:lpstr>
      <vt:lpstr>Project objective </vt:lpstr>
      <vt:lpstr>Data Collection and processing </vt:lpstr>
      <vt:lpstr>Dashboard Design Overview</vt:lpstr>
      <vt:lpstr>Reach: This Displays the total number of users reached which 5,042,142,735. Campaign Spend: This shows the total marketing expenditure which is 7,106,267.91. CPC (Cost Per Link Click): This shows the average CPC value which is 3,122.6. Outbound Clicks: The total number of outbound clicks from the campaign: 10,818,633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Rukayat Abd-salam</dc:creator>
  <cp:lastModifiedBy>Rukayat Abd-salam</cp:lastModifiedBy>
  <cp:revision>17</cp:revision>
  <dcterms:created xsi:type="dcterms:W3CDTF">2025-05-04T09:42:25Z</dcterms:created>
  <dcterms:modified xsi:type="dcterms:W3CDTF">2025-05-07T08:09:48Z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