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753600" cy="7315200"/>
  <p:notesSz cx="6858000" cy="9144000"/>
  <p:embeddedFontLst>
    <p:embeddedFont>
      <p:font typeface="ITC Motter Corpus Condensed" charset="1" panose="02000506040000020004"/>
      <p:regular r:id="rId17"/>
    </p:embeddedFont>
    <p:embeddedFont>
      <p:font typeface="Glacial Indifference" charset="1" panose="00000000000000000000"/>
      <p:regular r:id="rId18"/>
    </p:embeddedFont>
    <p:embeddedFont>
      <p:font typeface="Noto Serif Ethiopic Condensed" charset="1" panose="02020502060505020204"/>
      <p:regular r:id="rId19"/>
    </p:embeddedFont>
    <p:embeddedFont>
      <p:font typeface="Canva Sans" charset="1" panose="020B0503030501040103"/>
      <p:regular r:id="rId20"/>
    </p:embeddedFont>
    <p:embeddedFont>
      <p:font typeface="Active Heart" charset="1" panose="00000500000000000000"/>
      <p:regular r:id="rId21"/>
    </p:embeddedFont>
    <p:embeddedFont>
      <p:font typeface="Canva Sans Bold" charset="1" panose="020B08030305010401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9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9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9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9.jpeg" Type="http://schemas.openxmlformats.org/officeDocument/2006/relationships/image"/><Relationship Id="rId4" Target="../media/VAGgdpF8fiY.mp4" Type="http://schemas.openxmlformats.org/officeDocument/2006/relationships/video"/><Relationship Id="rId5" Target="../media/VAGgdpF8fiY.mp4" Type="http://schemas.microsoft.com/office/2007/relationships/media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7018018" y="3880179"/>
            <a:ext cx="3099763" cy="2693976"/>
          </a:xfrm>
          <a:custGeom>
            <a:avLst/>
            <a:gdLst/>
            <a:ahLst/>
            <a:cxnLst/>
            <a:rect r="r" b="b" t="t" l="l"/>
            <a:pathLst>
              <a:path h="2693976" w="3099763">
                <a:moveTo>
                  <a:pt x="3099763" y="0"/>
                </a:moveTo>
                <a:lnTo>
                  <a:pt x="0" y="0"/>
                </a:lnTo>
                <a:lnTo>
                  <a:pt x="0" y="2693976"/>
                </a:lnTo>
                <a:lnTo>
                  <a:pt x="3099763" y="2693976"/>
                </a:lnTo>
                <a:lnTo>
                  <a:pt x="309976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29497" y="3880179"/>
            <a:ext cx="3099763" cy="2693976"/>
          </a:xfrm>
          <a:custGeom>
            <a:avLst/>
            <a:gdLst/>
            <a:ahLst/>
            <a:cxnLst/>
            <a:rect r="r" b="b" t="t" l="l"/>
            <a:pathLst>
              <a:path h="2693976" w="3099763">
                <a:moveTo>
                  <a:pt x="0" y="0"/>
                </a:moveTo>
                <a:lnTo>
                  <a:pt x="3099763" y="0"/>
                </a:lnTo>
                <a:lnTo>
                  <a:pt x="3099763" y="2693976"/>
                </a:lnTo>
                <a:lnTo>
                  <a:pt x="0" y="26939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0" y="6574155"/>
            <a:ext cx="9753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816370" y="2495064"/>
            <a:ext cx="877470" cy="877470"/>
          </a:xfrm>
          <a:custGeom>
            <a:avLst/>
            <a:gdLst/>
            <a:ahLst/>
            <a:cxnLst/>
            <a:rect r="r" b="b" t="t" l="l"/>
            <a:pathLst>
              <a:path h="877470" w="877470">
                <a:moveTo>
                  <a:pt x="0" y="0"/>
                </a:moveTo>
                <a:lnTo>
                  <a:pt x="877470" y="0"/>
                </a:lnTo>
                <a:lnTo>
                  <a:pt x="877470" y="877470"/>
                </a:lnTo>
                <a:lnTo>
                  <a:pt x="0" y="877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7700989" y="0"/>
            <a:ext cx="1321091" cy="677359"/>
          </a:xfrm>
          <a:custGeom>
            <a:avLst/>
            <a:gdLst/>
            <a:ahLst/>
            <a:cxnLst/>
            <a:rect r="r" b="b" t="t" l="l"/>
            <a:pathLst>
              <a:path h="677359" w="1321091">
                <a:moveTo>
                  <a:pt x="1321091" y="677359"/>
                </a:moveTo>
                <a:lnTo>
                  <a:pt x="0" y="677359"/>
                </a:lnTo>
                <a:lnTo>
                  <a:pt x="0" y="0"/>
                </a:lnTo>
                <a:lnTo>
                  <a:pt x="1321091" y="0"/>
                </a:lnTo>
                <a:lnTo>
                  <a:pt x="1321091" y="6773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056949" y="2610373"/>
            <a:ext cx="644040" cy="64404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61A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693840" y="3931359"/>
            <a:ext cx="4315907" cy="2652321"/>
          </a:xfrm>
          <a:custGeom>
            <a:avLst/>
            <a:gdLst/>
            <a:ahLst/>
            <a:cxnLst/>
            <a:rect r="r" b="b" t="t" l="l"/>
            <a:pathLst>
              <a:path h="2652321" w="4315907">
                <a:moveTo>
                  <a:pt x="0" y="0"/>
                </a:moveTo>
                <a:lnTo>
                  <a:pt x="4315907" y="0"/>
                </a:lnTo>
                <a:lnTo>
                  <a:pt x="4315907" y="2652321"/>
                </a:lnTo>
                <a:lnTo>
                  <a:pt x="0" y="26523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292608" y="6650432"/>
            <a:ext cx="372160" cy="372160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35688" y="918623"/>
            <a:ext cx="7432212" cy="214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63"/>
              </a:lnSpc>
            </a:pPr>
            <a:r>
              <a:rPr lang="en-US" sz="4636">
                <a:solidFill>
                  <a:srgbClr val="00000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SUPERHERO U FACEBOOK AD CAMPAIGN ANALYSIS</a:t>
            </a:r>
          </a:p>
          <a:p>
            <a:pPr algn="ctr">
              <a:lnSpc>
                <a:spcPts val="5563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3029473" y="2591323"/>
            <a:ext cx="3694654" cy="909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8"/>
              </a:lnSpc>
            </a:pPr>
            <a:r>
              <a:rPr lang="en-US" sz="1898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Recommendations for Cost Optimization</a:t>
            </a:r>
          </a:p>
          <a:p>
            <a:pPr algn="ctr">
              <a:lnSpc>
                <a:spcPts val="2468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610701" y="6631382"/>
            <a:ext cx="7225847" cy="687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17"/>
              </a:lnSpc>
            </a:pPr>
            <a:r>
              <a:rPr lang="en-US" sz="1398">
                <a:solidFill>
                  <a:srgbClr val="000000"/>
                </a:solidFill>
                <a:latin typeface="Noto Serif Ethiopic Condensed"/>
                <a:ea typeface="Noto Serif Ethiopic Condensed"/>
                <a:cs typeface="Noto Serif Ethiopic Condensed"/>
                <a:sym typeface="Noto Serif Ethiopic Condensed"/>
              </a:rPr>
              <a:t>Presented by: Maryam Farhan, Nahian Tasnim, Nidhi Ranjan, Onyinyechukwu Eze, Poornima Anamaneni Sayeeswaran, Riya S, Shriya Singh</a:t>
            </a:r>
          </a:p>
          <a:p>
            <a:pPr algn="ctr">
              <a:lnSpc>
                <a:spcPts val="1817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9022080" y="653605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1407" y="2472214"/>
            <a:ext cx="8790787" cy="4330922"/>
          </a:xfrm>
          <a:custGeom>
            <a:avLst/>
            <a:gdLst/>
            <a:ahLst/>
            <a:cxnLst/>
            <a:rect r="r" b="b" t="t" l="l"/>
            <a:pathLst>
              <a:path h="4330922" w="8790787">
                <a:moveTo>
                  <a:pt x="0" y="0"/>
                </a:moveTo>
                <a:lnTo>
                  <a:pt x="8790786" y="0"/>
                </a:lnTo>
                <a:lnTo>
                  <a:pt x="8790786" y="4330922"/>
                </a:lnTo>
                <a:lnTo>
                  <a:pt x="0" y="43309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05" t="0" r="-2335" b="-16533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292608" y="6583680"/>
            <a:ext cx="438912" cy="438912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9022080" y="653605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83694" y="253797"/>
            <a:ext cx="8741146" cy="88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5"/>
              </a:lnSpc>
            </a:pPr>
            <a:r>
              <a:rPr lang="en-US" sz="2632">
                <a:solidFill>
                  <a:srgbClr val="00000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Recommendation for Campaign Discontinuation</a:t>
            </a:r>
          </a:p>
          <a:p>
            <a:pPr algn="ctr">
              <a:lnSpc>
                <a:spcPts val="3339"/>
              </a:lnSpc>
            </a:pPr>
            <a:r>
              <a:rPr lang="en-US" sz="2385">
                <a:solidFill>
                  <a:srgbClr val="00000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 (Analysis of </a:t>
            </a:r>
            <a:r>
              <a:rPr lang="en-US" sz="2385">
                <a:solidFill>
                  <a:srgbClr val="DA5659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CTR</a:t>
            </a:r>
            <a:r>
              <a:rPr lang="en-US" sz="2385">
                <a:solidFill>
                  <a:srgbClr val="00000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65639" y="1312102"/>
            <a:ext cx="8422322" cy="981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4229" indent="-162114" lvl="1">
              <a:lnSpc>
                <a:spcPts val="1952"/>
              </a:lnSpc>
              <a:buFont typeface="Arial"/>
              <a:buChar char="•"/>
            </a:pPr>
            <a:r>
              <a:rPr lang="en-US" b="true" sz="1501">
                <a:solidFill>
                  <a:srgbClr val="4B70F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Blue</a:t>
            </a:r>
            <a:r>
              <a:rPr lang="en-US" b="true" sz="150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= </a:t>
            </a:r>
            <a:r>
              <a:rPr lang="en-US" sz="15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High CTR</a:t>
            </a:r>
            <a:r>
              <a:rPr lang="en-US" b="true" sz="150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| </a:t>
            </a:r>
            <a:r>
              <a:rPr lang="en-US" b="true" sz="1501">
                <a:solidFill>
                  <a:srgbClr val="DA56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Red</a:t>
            </a:r>
            <a:r>
              <a:rPr lang="en-US" sz="1501">
                <a:solidFill>
                  <a:srgbClr val="DA5659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5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= Low CTR</a:t>
            </a:r>
          </a:p>
          <a:p>
            <a:pPr algn="l" marL="324229" indent="-162114" lvl="1">
              <a:lnSpc>
                <a:spcPts val="1952"/>
              </a:lnSpc>
              <a:buFont typeface="Arial"/>
              <a:buChar char="•"/>
            </a:pPr>
            <a:r>
              <a:rPr lang="en-US" sz="15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Increase budget for best-performing ads</a:t>
            </a:r>
          </a:p>
          <a:p>
            <a:pPr algn="l" marL="324229" indent="-162114" lvl="1">
              <a:lnSpc>
                <a:spcPts val="1952"/>
              </a:lnSpc>
              <a:buFont typeface="Arial"/>
              <a:buChar char="•"/>
            </a:pPr>
            <a:r>
              <a:rPr lang="en-US" sz="15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Direct labels show CTR %</a:t>
            </a:r>
          </a:p>
          <a:p>
            <a:pPr algn="l" marL="324229" indent="-162114" lvl="1">
              <a:lnSpc>
                <a:spcPts val="1952"/>
              </a:lnSpc>
              <a:spcBef>
                <a:spcPct val="0"/>
              </a:spcBef>
              <a:buFont typeface="Arial"/>
              <a:buChar char="•"/>
            </a:pPr>
            <a:r>
              <a:rPr lang="en-US" sz="15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Shift budget from low performing campaigns to high CTR campaigns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6926001" y="4611699"/>
            <a:ext cx="3099763" cy="2693976"/>
          </a:xfrm>
          <a:custGeom>
            <a:avLst/>
            <a:gdLst/>
            <a:ahLst/>
            <a:cxnLst/>
            <a:rect r="r" b="b" t="t" l="l"/>
            <a:pathLst>
              <a:path h="2693976" w="3099763">
                <a:moveTo>
                  <a:pt x="3099763" y="0"/>
                </a:moveTo>
                <a:lnTo>
                  <a:pt x="0" y="0"/>
                </a:lnTo>
                <a:lnTo>
                  <a:pt x="0" y="2693976"/>
                </a:lnTo>
                <a:lnTo>
                  <a:pt x="3099763" y="2693976"/>
                </a:lnTo>
                <a:lnTo>
                  <a:pt x="309976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05626" y="4611699"/>
            <a:ext cx="3099763" cy="2693976"/>
          </a:xfrm>
          <a:custGeom>
            <a:avLst/>
            <a:gdLst/>
            <a:ahLst/>
            <a:cxnLst/>
            <a:rect r="r" b="b" t="t" l="l"/>
            <a:pathLst>
              <a:path h="2693976" w="3099763">
                <a:moveTo>
                  <a:pt x="0" y="0"/>
                </a:moveTo>
                <a:lnTo>
                  <a:pt x="3099763" y="0"/>
                </a:lnTo>
                <a:lnTo>
                  <a:pt x="3099763" y="2693976"/>
                </a:lnTo>
                <a:lnTo>
                  <a:pt x="0" y="26939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0" y="7305675"/>
            <a:ext cx="9753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015019" y="2363877"/>
            <a:ext cx="3861781" cy="1502343"/>
            <a:chOff x="0" y="0"/>
            <a:chExt cx="1430289" cy="55642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30289" cy="556423"/>
            </a:xfrm>
            <a:custGeom>
              <a:avLst/>
              <a:gdLst/>
              <a:ahLst/>
              <a:cxnLst/>
              <a:rect r="r" b="b" t="t" l="l"/>
              <a:pathLst>
                <a:path h="556423" w="1430289">
                  <a:moveTo>
                    <a:pt x="72171" y="0"/>
                  </a:moveTo>
                  <a:lnTo>
                    <a:pt x="1358118" y="0"/>
                  </a:lnTo>
                  <a:cubicBezTo>
                    <a:pt x="1397977" y="0"/>
                    <a:pt x="1430289" y="32312"/>
                    <a:pt x="1430289" y="72171"/>
                  </a:cubicBezTo>
                  <a:lnTo>
                    <a:pt x="1430289" y="484252"/>
                  </a:lnTo>
                  <a:cubicBezTo>
                    <a:pt x="1430289" y="503393"/>
                    <a:pt x="1422686" y="521750"/>
                    <a:pt x="1409151" y="535285"/>
                  </a:cubicBezTo>
                  <a:cubicBezTo>
                    <a:pt x="1395616" y="548820"/>
                    <a:pt x="1377259" y="556423"/>
                    <a:pt x="1358118" y="556423"/>
                  </a:cubicBezTo>
                  <a:lnTo>
                    <a:pt x="72171" y="556423"/>
                  </a:lnTo>
                  <a:cubicBezTo>
                    <a:pt x="32312" y="556423"/>
                    <a:pt x="0" y="524111"/>
                    <a:pt x="0" y="484252"/>
                  </a:cubicBezTo>
                  <a:lnTo>
                    <a:pt x="0" y="72171"/>
                  </a:lnTo>
                  <a:cubicBezTo>
                    <a:pt x="0" y="32312"/>
                    <a:pt x="32312" y="0"/>
                    <a:pt x="72171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1430289" cy="5849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07516" y="2024065"/>
            <a:ext cx="3626228" cy="660575"/>
            <a:chOff x="0" y="0"/>
            <a:chExt cx="1343047" cy="24465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43047" cy="244657"/>
            </a:xfrm>
            <a:custGeom>
              <a:avLst/>
              <a:gdLst/>
              <a:ahLst/>
              <a:cxnLst/>
              <a:rect r="r" b="b" t="t" l="l"/>
              <a:pathLst>
                <a:path h="244657" w="1343047">
                  <a:moveTo>
                    <a:pt x="76859" y="0"/>
                  </a:moveTo>
                  <a:lnTo>
                    <a:pt x="1266188" y="0"/>
                  </a:lnTo>
                  <a:cubicBezTo>
                    <a:pt x="1286572" y="0"/>
                    <a:pt x="1306122" y="8098"/>
                    <a:pt x="1320536" y="22512"/>
                  </a:cubicBezTo>
                  <a:cubicBezTo>
                    <a:pt x="1334950" y="36925"/>
                    <a:pt x="1343047" y="56475"/>
                    <a:pt x="1343047" y="76859"/>
                  </a:cubicBezTo>
                  <a:lnTo>
                    <a:pt x="1343047" y="167798"/>
                  </a:lnTo>
                  <a:cubicBezTo>
                    <a:pt x="1343047" y="210246"/>
                    <a:pt x="1308636" y="244657"/>
                    <a:pt x="1266188" y="244657"/>
                  </a:cubicBezTo>
                  <a:lnTo>
                    <a:pt x="76859" y="244657"/>
                  </a:lnTo>
                  <a:cubicBezTo>
                    <a:pt x="56475" y="244657"/>
                    <a:pt x="36925" y="236560"/>
                    <a:pt x="22512" y="222146"/>
                  </a:cubicBezTo>
                  <a:cubicBezTo>
                    <a:pt x="8098" y="207732"/>
                    <a:pt x="0" y="188182"/>
                    <a:pt x="0" y="167798"/>
                  </a:cubicBezTo>
                  <a:lnTo>
                    <a:pt x="0" y="76859"/>
                  </a:lnTo>
                  <a:cubicBezTo>
                    <a:pt x="0" y="56475"/>
                    <a:pt x="8098" y="36925"/>
                    <a:pt x="22512" y="22512"/>
                  </a:cubicBezTo>
                  <a:cubicBezTo>
                    <a:pt x="36925" y="8098"/>
                    <a:pt x="56475" y="0"/>
                    <a:pt x="76859" y="0"/>
                  </a:cubicBezTo>
                  <a:close/>
                </a:path>
              </a:pathLst>
            </a:custGeom>
            <a:solidFill>
              <a:srgbClr val="FE802E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343047" cy="2732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520390" y="2363877"/>
            <a:ext cx="3861781" cy="1502343"/>
            <a:chOff x="0" y="0"/>
            <a:chExt cx="1430289" cy="55642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30289" cy="556423"/>
            </a:xfrm>
            <a:custGeom>
              <a:avLst/>
              <a:gdLst/>
              <a:ahLst/>
              <a:cxnLst/>
              <a:rect r="r" b="b" t="t" l="l"/>
              <a:pathLst>
                <a:path h="556423" w="1430289">
                  <a:moveTo>
                    <a:pt x="72171" y="0"/>
                  </a:moveTo>
                  <a:lnTo>
                    <a:pt x="1358118" y="0"/>
                  </a:lnTo>
                  <a:cubicBezTo>
                    <a:pt x="1397977" y="0"/>
                    <a:pt x="1430289" y="32312"/>
                    <a:pt x="1430289" y="72171"/>
                  </a:cubicBezTo>
                  <a:lnTo>
                    <a:pt x="1430289" y="484252"/>
                  </a:lnTo>
                  <a:cubicBezTo>
                    <a:pt x="1430289" y="503393"/>
                    <a:pt x="1422686" y="521750"/>
                    <a:pt x="1409151" y="535285"/>
                  </a:cubicBezTo>
                  <a:cubicBezTo>
                    <a:pt x="1395616" y="548820"/>
                    <a:pt x="1377259" y="556423"/>
                    <a:pt x="1358118" y="556423"/>
                  </a:cubicBezTo>
                  <a:lnTo>
                    <a:pt x="72171" y="556423"/>
                  </a:lnTo>
                  <a:cubicBezTo>
                    <a:pt x="32312" y="556423"/>
                    <a:pt x="0" y="524111"/>
                    <a:pt x="0" y="484252"/>
                  </a:cubicBezTo>
                  <a:lnTo>
                    <a:pt x="0" y="72171"/>
                  </a:lnTo>
                  <a:cubicBezTo>
                    <a:pt x="0" y="32312"/>
                    <a:pt x="32312" y="0"/>
                    <a:pt x="72171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1430289" cy="5849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112887" y="2024065"/>
            <a:ext cx="3626228" cy="660575"/>
            <a:chOff x="0" y="0"/>
            <a:chExt cx="1343047" cy="24465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43047" cy="244657"/>
            </a:xfrm>
            <a:custGeom>
              <a:avLst/>
              <a:gdLst/>
              <a:ahLst/>
              <a:cxnLst/>
              <a:rect r="r" b="b" t="t" l="l"/>
              <a:pathLst>
                <a:path h="244657" w="1343047">
                  <a:moveTo>
                    <a:pt x="76859" y="0"/>
                  </a:moveTo>
                  <a:lnTo>
                    <a:pt x="1266188" y="0"/>
                  </a:lnTo>
                  <a:cubicBezTo>
                    <a:pt x="1286572" y="0"/>
                    <a:pt x="1306122" y="8098"/>
                    <a:pt x="1320536" y="22512"/>
                  </a:cubicBezTo>
                  <a:cubicBezTo>
                    <a:pt x="1334950" y="36925"/>
                    <a:pt x="1343047" y="56475"/>
                    <a:pt x="1343047" y="76859"/>
                  </a:cubicBezTo>
                  <a:lnTo>
                    <a:pt x="1343047" y="167798"/>
                  </a:lnTo>
                  <a:cubicBezTo>
                    <a:pt x="1343047" y="210246"/>
                    <a:pt x="1308636" y="244657"/>
                    <a:pt x="1266188" y="244657"/>
                  </a:cubicBezTo>
                  <a:lnTo>
                    <a:pt x="76859" y="244657"/>
                  </a:lnTo>
                  <a:cubicBezTo>
                    <a:pt x="56475" y="244657"/>
                    <a:pt x="36925" y="236560"/>
                    <a:pt x="22512" y="222146"/>
                  </a:cubicBezTo>
                  <a:cubicBezTo>
                    <a:pt x="8098" y="207732"/>
                    <a:pt x="0" y="188182"/>
                    <a:pt x="0" y="167798"/>
                  </a:cubicBezTo>
                  <a:lnTo>
                    <a:pt x="0" y="76859"/>
                  </a:lnTo>
                  <a:cubicBezTo>
                    <a:pt x="0" y="56475"/>
                    <a:pt x="8098" y="36925"/>
                    <a:pt x="22512" y="22512"/>
                  </a:cubicBezTo>
                  <a:cubicBezTo>
                    <a:pt x="36925" y="8098"/>
                    <a:pt x="56475" y="0"/>
                    <a:pt x="76859" y="0"/>
                  </a:cubicBezTo>
                  <a:close/>
                </a:path>
              </a:pathLst>
            </a:custGeom>
            <a:solidFill>
              <a:srgbClr val="4B70F6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1343047" cy="2732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70695" y="4510424"/>
            <a:ext cx="4106105" cy="1741962"/>
            <a:chOff x="0" y="0"/>
            <a:chExt cx="1520780" cy="64517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520780" cy="645171"/>
            </a:xfrm>
            <a:custGeom>
              <a:avLst/>
              <a:gdLst/>
              <a:ahLst/>
              <a:cxnLst/>
              <a:rect r="r" b="b" t="t" l="l"/>
              <a:pathLst>
                <a:path h="645171" w="1520780">
                  <a:moveTo>
                    <a:pt x="67877" y="0"/>
                  </a:moveTo>
                  <a:lnTo>
                    <a:pt x="1452903" y="0"/>
                  </a:lnTo>
                  <a:cubicBezTo>
                    <a:pt x="1490390" y="0"/>
                    <a:pt x="1520780" y="30389"/>
                    <a:pt x="1520780" y="67877"/>
                  </a:cubicBezTo>
                  <a:lnTo>
                    <a:pt x="1520780" y="577295"/>
                  </a:lnTo>
                  <a:cubicBezTo>
                    <a:pt x="1520780" y="614782"/>
                    <a:pt x="1490390" y="645171"/>
                    <a:pt x="1452903" y="645171"/>
                  </a:cubicBezTo>
                  <a:lnTo>
                    <a:pt x="67877" y="645171"/>
                  </a:lnTo>
                  <a:cubicBezTo>
                    <a:pt x="30389" y="645171"/>
                    <a:pt x="0" y="614782"/>
                    <a:pt x="0" y="577295"/>
                  </a:cubicBezTo>
                  <a:lnTo>
                    <a:pt x="0" y="67877"/>
                  </a:lnTo>
                  <a:cubicBezTo>
                    <a:pt x="0" y="30389"/>
                    <a:pt x="30389" y="0"/>
                    <a:pt x="67877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1520780" cy="6737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89472" y="4170612"/>
            <a:ext cx="3626228" cy="660575"/>
            <a:chOff x="0" y="0"/>
            <a:chExt cx="1343047" cy="24465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343047" cy="244657"/>
            </a:xfrm>
            <a:custGeom>
              <a:avLst/>
              <a:gdLst/>
              <a:ahLst/>
              <a:cxnLst/>
              <a:rect r="r" b="b" t="t" l="l"/>
              <a:pathLst>
                <a:path h="244657" w="1343047">
                  <a:moveTo>
                    <a:pt x="76859" y="0"/>
                  </a:moveTo>
                  <a:lnTo>
                    <a:pt x="1266188" y="0"/>
                  </a:lnTo>
                  <a:cubicBezTo>
                    <a:pt x="1286572" y="0"/>
                    <a:pt x="1306122" y="8098"/>
                    <a:pt x="1320536" y="22512"/>
                  </a:cubicBezTo>
                  <a:cubicBezTo>
                    <a:pt x="1334950" y="36925"/>
                    <a:pt x="1343047" y="56475"/>
                    <a:pt x="1343047" y="76859"/>
                  </a:cubicBezTo>
                  <a:lnTo>
                    <a:pt x="1343047" y="167798"/>
                  </a:lnTo>
                  <a:cubicBezTo>
                    <a:pt x="1343047" y="210246"/>
                    <a:pt x="1308636" y="244657"/>
                    <a:pt x="1266188" y="244657"/>
                  </a:cubicBezTo>
                  <a:lnTo>
                    <a:pt x="76859" y="244657"/>
                  </a:lnTo>
                  <a:cubicBezTo>
                    <a:pt x="56475" y="244657"/>
                    <a:pt x="36925" y="236560"/>
                    <a:pt x="22512" y="222146"/>
                  </a:cubicBezTo>
                  <a:cubicBezTo>
                    <a:pt x="8098" y="207732"/>
                    <a:pt x="0" y="188182"/>
                    <a:pt x="0" y="167798"/>
                  </a:cubicBezTo>
                  <a:lnTo>
                    <a:pt x="0" y="76859"/>
                  </a:lnTo>
                  <a:cubicBezTo>
                    <a:pt x="0" y="56475"/>
                    <a:pt x="8098" y="36925"/>
                    <a:pt x="22512" y="22512"/>
                  </a:cubicBezTo>
                  <a:cubicBezTo>
                    <a:pt x="36925" y="8098"/>
                    <a:pt x="56475" y="0"/>
                    <a:pt x="76859" y="0"/>
                  </a:cubicBezTo>
                  <a:close/>
                </a:path>
              </a:pathLst>
            </a:custGeom>
            <a:solidFill>
              <a:srgbClr val="FDBD00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1343047" cy="2732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5196529" y="4510424"/>
            <a:ext cx="4067599" cy="1741962"/>
            <a:chOff x="0" y="0"/>
            <a:chExt cx="1506518" cy="645171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506518" cy="645171"/>
            </a:xfrm>
            <a:custGeom>
              <a:avLst/>
              <a:gdLst/>
              <a:ahLst/>
              <a:cxnLst/>
              <a:rect r="r" b="b" t="t" l="l"/>
              <a:pathLst>
                <a:path h="645171" w="1506518">
                  <a:moveTo>
                    <a:pt x="68519" y="0"/>
                  </a:moveTo>
                  <a:lnTo>
                    <a:pt x="1437999" y="0"/>
                  </a:lnTo>
                  <a:cubicBezTo>
                    <a:pt x="1475841" y="0"/>
                    <a:pt x="1506518" y="30677"/>
                    <a:pt x="1506518" y="68519"/>
                  </a:cubicBezTo>
                  <a:lnTo>
                    <a:pt x="1506518" y="576652"/>
                  </a:lnTo>
                  <a:cubicBezTo>
                    <a:pt x="1506518" y="614494"/>
                    <a:pt x="1475841" y="645171"/>
                    <a:pt x="1437999" y="645171"/>
                  </a:cubicBezTo>
                  <a:lnTo>
                    <a:pt x="68519" y="645171"/>
                  </a:lnTo>
                  <a:cubicBezTo>
                    <a:pt x="50347" y="645171"/>
                    <a:pt x="32919" y="637952"/>
                    <a:pt x="20069" y="625102"/>
                  </a:cubicBezTo>
                  <a:cubicBezTo>
                    <a:pt x="7219" y="612253"/>
                    <a:pt x="0" y="594824"/>
                    <a:pt x="0" y="576652"/>
                  </a:cubicBezTo>
                  <a:lnTo>
                    <a:pt x="0" y="68519"/>
                  </a:lnTo>
                  <a:cubicBezTo>
                    <a:pt x="0" y="30677"/>
                    <a:pt x="30677" y="0"/>
                    <a:pt x="68519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28575"/>
              <a:ext cx="1506518" cy="6737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4994843" y="4170612"/>
            <a:ext cx="3626228" cy="660575"/>
            <a:chOff x="0" y="0"/>
            <a:chExt cx="1343047" cy="24465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343047" cy="244657"/>
            </a:xfrm>
            <a:custGeom>
              <a:avLst/>
              <a:gdLst/>
              <a:ahLst/>
              <a:cxnLst/>
              <a:rect r="r" b="b" t="t" l="l"/>
              <a:pathLst>
                <a:path h="244657" w="1343047">
                  <a:moveTo>
                    <a:pt x="76859" y="0"/>
                  </a:moveTo>
                  <a:lnTo>
                    <a:pt x="1266188" y="0"/>
                  </a:lnTo>
                  <a:cubicBezTo>
                    <a:pt x="1286572" y="0"/>
                    <a:pt x="1306122" y="8098"/>
                    <a:pt x="1320536" y="22512"/>
                  </a:cubicBezTo>
                  <a:cubicBezTo>
                    <a:pt x="1334950" y="36925"/>
                    <a:pt x="1343047" y="56475"/>
                    <a:pt x="1343047" y="76859"/>
                  </a:cubicBezTo>
                  <a:lnTo>
                    <a:pt x="1343047" y="167798"/>
                  </a:lnTo>
                  <a:cubicBezTo>
                    <a:pt x="1343047" y="210246"/>
                    <a:pt x="1308636" y="244657"/>
                    <a:pt x="1266188" y="244657"/>
                  </a:cubicBezTo>
                  <a:lnTo>
                    <a:pt x="76859" y="244657"/>
                  </a:lnTo>
                  <a:cubicBezTo>
                    <a:pt x="56475" y="244657"/>
                    <a:pt x="36925" y="236560"/>
                    <a:pt x="22512" y="222146"/>
                  </a:cubicBezTo>
                  <a:cubicBezTo>
                    <a:pt x="8098" y="207732"/>
                    <a:pt x="0" y="188182"/>
                    <a:pt x="0" y="167798"/>
                  </a:cubicBezTo>
                  <a:lnTo>
                    <a:pt x="0" y="76859"/>
                  </a:lnTo>
                  <a:cubicBezTo>
                    <a:pt x="0" y="56475"/>
                    <a:pt x="8098" y="36925"/>
                    <a:pt x="22512" y="22512"/>
                  </a:cubicBezTo>
                  <a:cubicBezTo>
                    <a:pt x="36925" y="8098"/>
                    <a:pt x="56475" y="0"/>
                    <a:pt x="76859" y="0"/>
                  </a:cubicBezTo>
                  <a:close/>
                </a:path>
              </a:pathLst>
            </a:custGeom>
            <a:solidFill>
              <a:srgbClr val="735FE4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28575"/>
              <a:ext cx="1343047" cy="2732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true" flipV="true" rot="0">
            <a:off x="7979035" y="-1168"/>
            <a:ext cx="1429001" cy="732688"/>
          </a:xfrm>
          <a:custGeom>
            <a:avLst/>
            <a:gdLst/>
            <a:ahLst/>
            <a:cxnLst/>
            <a:rect r="r" b="b" t="t" l="l"/>
            <a:pathLst>
              <a:path h="732688" w="1429001">
                <a:moveTo>
                  <a:pt x="1429001" y="732688"/>
                </a:moveTo>
                <a:lnTo>
                  <a:pt x="0" y="732688"/>
                </a:lnTo>
                <a:lnTo>
                  <a:pt x="0" y="0"/>
                </a:lnTo>
                <a:lnTo>
                  <a:pt x="1429001" y="0"/>
                </a:lnTo>
                <a:lnTo>
                  <a:pt x="1429001" y="73268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896975" y="1158100"/>
            <a:ext cx="697123" cy="697123"/>
          </a:xfrm>
          <a:custGeom>
            <a:avLst/>
            <a:gdLst/>
            <a:ahLst/>
            <a:cxnLst/>
            <a:rect r="r" b="b" t="t" l="l"/>
            <a:pathLst>
              <a:path h="697123" w="697123">
                <a:moveTo>
                  <a:pt x="0" y="0"/>
                </a:moveTo>
                <a:lnTo>
                  <a:pt x="697123" y="0"/>
                </a:lnTo>
                <a:lnTo>
                  <a:pt x="697123" y="697123"/>
                </a:lnTo>
                <a:lnTo>
                  <a:pt x="0" y="6971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-3344402">
            <a:off x="4403342" y="3277661"/>
            <a:ext cx="1183002" cy="902039"/>
          </a:xfrm>
          <a:custGeom>
            <a:avLst/>
            <a:gdLst/>
            <a:ahLst/>
            <a:cxnLst/>
            <a:rect r="r" b="b" t="t" l="l"/>
            <a:pathLst>
              <a:path h="902039" w="1183002">
                <a:moveTo>
                  <a:pt x="0" y="0"/>
                </a:moveTo>
                <a:lnTo>
                  <a:pt x="1183002" y="0"/>
                </a:lnTo>
                <a:lnTo>
                  <a:pt x="1183002" y="902039"/>
                </a:lnTo>
                <a:lnTo>
                  <a:pt x="0" y="90203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015019" y="4922985"/>
            <a:ext cx="3506450" cy="1064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02"/>
              </a:lnSpc>
            </a:pPr>
            <a:r>
              <a:rPr lang="en-US" sz="130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Campaign 10 had moderate CTR but a relatively high CPR, showing that while engagement exists, the cost of achieving results is still high. This suggests room for optimization rather than discontinuation.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-3344402">
            <a:off x="4114923" y="5807381"/>
            <a:ext cx="1183002" cy="902039"/>
          </a:xfrm>
          <a:custGeom>
            <a:avLst/>
            <a:gdLst/>
            <a:ahLst/>
            <a:cxnLst/>
            <a:rect r="r" b="b" t="t" l="l"/>
            <a:pathLst>
              <a:path h="902039" w="1183002">
                <a:moveTo>
                  <a:pt x="0" y="0"/>
                </a:moveTo>
                <a:lnTo>
                  <a:pt x="1183001" y="0"/>
                </a:lnTo>
                <a:lnTo>
                  <a:pt x="1183001" y="902039"/>
                </a:lnTo>
                <a:lnTo>
                  <a:pt x="0" y="90203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4" id="34"/>
          <p:cNvGrpSpPr/>
          <p:nvPr/>
        </p:nvGrpSpPr>
        <p:grpSpPr>
          <a:xfrm rot="0">
            <a:off x="292608" y="6707684"/>
            <a:ext cx="314908" cy="314908"/>
            <a:chOff x="0" y="0"/>
            <a:chExt cx="6350000" cy="6350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</p:grpSp>
      <p:sp>
        <p:nvSpPr>
          <p:cNvPr name="TextBox 36" id="36"/>
          <p:cNvSpPr txBox="true"/>
          <p:nvPr/>
        </p:nvSpPr>
        <p:spPr>
          <a:xfrm rot="0">
            <a:off x="2350434" y="566173"/>
            <a:ext cx="5052731" cy="950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6299">
                <a:solidFill>
                  <a:srgbClr val="000000"/>
                </a:solidFill>
                <a:latin typeface="Active Heart"/>
                <a:ea typeface="Active Heart"/>
                <a:cs typeface="Active Heart"/>
                <a:sym typeface="Active Heart"/>
              </a:rPr>
              <a:t>CONCLUSION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44255" y="2758326"/>
            <a:ext cx="3527836" cy="890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67"/>
              </a:lnSpc>
            </a:pPr>
            <a:r>
              <a:rPr lang="en-US" sz="112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Campaign 3 showed high Cost Per Result (CPR) and low Click-Through Rate (CTR), indicating poor engagement and inefficiency. The high costs suggest that the campaign is not delivering sufficient value relative to its expenses.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863796" y="2047330"/>
            <a:ext cx="2851159" cy="580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1"/>
              </a:lnSpc>
            </a:pPr>
            <a:r>
              <a:rPr lang="en-US" sz="1824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Campaign 3 Performance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5657824" y="2748801"/>
            <a:ext cx="3490683" cy="946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65"/>
              </a:lnSpc>
            </a:pPr>
            <a:r>
              <a:rPr lang="en-US" sz="12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Due to its underperformance, discontinuation is recommended unless major adjustments can significantly improve efficiency. Reallocating the budget to better-performing campaigns could yield higher returns.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5276066" y="2109877"/>
            <a:ext cx="3299869" cy="51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Recommendation for Campaign 3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731520" y="4159628"/>
            <a:ext cx="3115711" cy="604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2"/>
              </a:lnSpc>
            </a:pPr>
            <a:r>
              <a:rPr lang="en-US" sz="189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Campaign 10 Performance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5412172" y="4942035"/>
            <a:ext cx="3636312" cy="1137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1"/>
              </a:lnSpc>
            </a:pPr>
            <a:r>
              <a:rPr lang="en-US" sz="117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 improve Campaign 10, targeting strategies, ad creatives, and bidding approaches should be refined. A/B testing different messages and placements, along with landing page enhancements, can help drive better engagement at a lower cost.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5196529" y="4256745"/>
            <a:ext cx="3222857" cy="507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79"/>
              </a:lnSpc>
            </a:pPr>
            <a:r>
              <a:rPr lang="en-US" sz="197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Next Steps for Optimization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9358102" y="6963072"/>
            <a:ext cx="126670" cy="287051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311"/>
              </a:lnSpc>
              <a:spcBef>
                <a:spcPct val="0"/>
              </a:spcBef>
            </a:pPr>
            <a:r>
              <a:rPr lang="en-US" sz="165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6659" y="2808609"/>
            <a:ext cx="2429157" cy="660575"/>
            <a:chOff x="0" y="0"/>
            <a:chExt cx="899688" cy="2446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9688" cy="244657"/>
            </a:xfrm>
            <a:custGeom>
              <a:avLst/>
              <a:gdLst/>
              <a:ahLst/>
              <a:cxnLst/>
              <a:rect r="r" b="b" t="t" l="l"/>
              <a:pathLst>
                <a:path h="244657" w="899688">
                  <a:moveTo>
                    <a:pt x="114735" y="0"/>
                  </a:moveTo>
                  <a:lnTo>
                    <a:pt x="784953" y="0"/>
                  </a:lnTo>
                  <a:cubicBezTo>
                    <a:pt x="848319" y="0"/>
                    <a:pt x="899688" y="51369"/>
                    <a:pt x="899688" y="114735"/>
                  </a:cubicBezTo>
                  <a:lnTo>
                    <a:pt x="899688" y="129922"/>
                  </a:lnTo>
                  <a:cubicBezTo>
                    <a:pt x="899688" y="160352"/>
                    <a:pt x="887600" y="189535"/>
                    <a:pt x="866083" y="211052"/>
                  </a:cubicBezTo>
                  <a:cubicBezTo>
                    <a:pt x="844566" y="232569"/>
                    <a:pt x="815382" y="244657"/>
                    <a:pt x="784953" y="244657"/>
                  </a:cubicBezTo>
                  <a:lnTo>
                    <a:pt x="114735" y="244657"/>
                  </a:lnTo>
                  <a:cubicBezTo>
                    <a:pt x="84305" y="244657"/>
                    <a:pt x="55122" y="232569"/>
                    <a:pt x="33605" y="211052"/>
                  </a:cubicBezTo>
                  <a:cubicBezTo>
                    <a:pt x="12088" y="189535"/>
                    <a:pt x="0" y="160352"/>
                    <a:pt x="0" y="129922"/>
                  </a:cubicBezTo>
                  <a:lnTo>
                    <a:pt x="0" y="114735"/>
                  </a:lnTo>
                  <a:cubicBezTo>
                    <a:pt x="0" y="84305"/>
                    <a:pt x="12088" y="55122"/>
                    <a:pt x="33605" y="33605"/>
                  </a:cubicBezTo>
                  <a:cubicBezTo>
                    <a:pt x="55122" y="12088"/>
                    <a:pt x="84305" y="0"/>
                    <a:pt x="114735" y="0"/>
                  </a:cubicBezTo>
                  <a:close/>
                </a:path>
              </a:pathLst>
            </a:custGeom>
            <a:solidFill>
              <a:srgbClr val="FDBD00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899688" cy="2732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26659" y="3995451"/>
            <a:ext cx="2449152" cy="700492"/>
            <a:chOff x="0" y="0"/>
            <a:chExt cx="907093" cy="25944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07093" cy="259442"/>
            </a:xfrm>
            <a:custGeom>
              <a:avLst/>
              <a:gdLst/>
              <a:ahLst/>
              <a:cxnLst/>
              <a:rect r="r" b="b" t="t" l="l"/>
              <a:pathLst>
                <a:path h="259442" w="907093">
                  <a:moveTo>
                    <a:pt x="113798" y="0"/>
                  </a:moveTo>
                  <a:lnTo>
                    <a:pt x="793295" y="0"/>
                  </a:lnTo>
                  <a:cubicBezTo>
                    <a:pt x="856144" y="0"/>
                    <a:pt x="907093" y="50949"/>
                    <a:pt x="907093" y="113798"/>
                  </a:cubicBezTo>
                  <a:lnTo>
                    <a:pt x="907093" y="145643"/>
                  </a:lnTo>
                  <a:cubicBezTo>
                    <a:pt x="907093" y="208492"/>
                    <a:pt x="856144" y="259442"/>
                    <a:pt x="793295" y="259442"/>
                  </a:cubicBezTo>
                  <a:lnTo>
                    <a:pt x="113798" y="259442"/>
                  </a:lnTo>
                  <a:cubicBezTo>
                    <a:pt x="50949" y="259442"/>
                    <a:pt x="0" y="208492"/>
                    <a:pt x="0" y="145643"/>
                  </a:cubicBezTo>
                  <a:lnTo>
                    <a:pt x="0" y="113798"/>
                  </a:lnTo>
                  <a:cubicBezTo>
                    <a:pt x="0" y="50949"/>
                    <a:pt x="50949" y="0"/>
                    <a:pt x="113798" y="0"/>
                  </a:cubicBezTo>
                  <a:close/>
                </a:path>
              </a:pathLst>
            </a:custGeom>
            <a:solidFill>
              <a:srgbClr val="FE802E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907093" cy="2880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46655" y="5265547"/>
            <a:ext cx="2429157" cy="660575"/>
            <a:chOff x="0" y="0"/>
            <a:chExt cx="899688" cy="24465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99688" cy="244657"/>
            </a:xfrm>
            <a:custGeom>
              <a:avLst/>
              <a:gdLst/>
              <a:ahLst/>
              <a:cxnLst/>
              <a:rect r="r" b="b" t="t" l="l"/>
              <a:pathLst>
                <a:path h="244657" w="899688">
                  <a:moveTo>
                    <a:pt x="114735" y="0"/>
                  </a:moveTo>
                  <a:lnTo>
                    <a:pt x="784953" y="0"/>
                  </a:lnTo>
                  <a:cubicBezTo>
                    <a:pt x="848319" y="0"/>
                    <a:pt x="899688" y="51369"/>
                    <a:pt x="899688" y="114735"/>
                  </a:cubicBezTo>
                  <a:lnTo>
                    <a:pt x="899688" y="129922"/>
                  </a:lnTo>
                  <a:cubicBezTo>
                    <a:pt x="899688" y="160352"/>
                    <a:pt x="887600" y="189535"/>
                    <a:pt x="866083" y="211052"/>
                  </a:cubicBezTo>
                  <a:cubicBezTo>
                    <a:pt x="844566" y="232569"/>
                    <a:pt x="815382" y="244657"/>
                    <a:pt x="784953" y="244657"/>
                  </a:cubicBezTo>
                  <a:lnTo>
                    <a:pt x="114735" y="244657"/>
                  </a:lnTo>
                  <a:cubicBezTo>
                    <a:pt x="84305" y="244657"/>
                    <a:pt x="55122" y="232569"/>
                    <a:pt x="33605" y="211052"/>
                  </a:cubicBezTo>
                  <a:cubicBezTo>
                    <a:pt x="12088" y="189535"/>
                    <a:pt x="0" y="160352"/>
                    <a:pt x="0" y="129922"/>
                  </a:cubicBezTo>
                  <a:lnTo>
                    <a:pt x="0" y="114735"/>
                  </a:lnTo>
                  <a:cubicBezTo>
                    <a:pt x="0" y="84305"/>
                    <a:pt x="12088" y="55122"/>
                    <a:pt x="33605" y="33605"/>
                  </a:cubicBezTo>
                  <a:cubicBezTo>
                    <a:pt x="55122" y="12088"/>
                    <a:pt x="84305" y="0"/>
                    <a:pt x="114735" y="0"/>
                  </a:cubicBezTo>
                  <a:close/>
                </a:path>
              </a:pathLst>
            </a:custGeom>
            <a:solidFill>
              <a:srgbClr val="D752B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899688" cy="2732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483205" y="2773597"/>
            <a:ext cx="2429157" cy="660575"/>
            <a:chOff x="0" y="0"/>
            <a:chExt cx="899688" cy="24465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99688" cy="244657"/>
            </a:xfrm>
            <a:custGeom>
              <a:avLst/>
              <a:gdLst/>
              <a:ahLst/>
              <a:cxnLst/>
              <a:rect r="r" b="b" t="t" l="l"/>
              <a:pathLst>
                <a:path h="244657" w="899688">
                  <a:moveTo>
                    <a:pt x="114735" y="0"/>
                  </a:moveTo>
                  <a:lnTo>
                    <a:pt x="784953" y="0"/>
                  </a:lnTo>
                  <a:cubicBezTo>
                    <a:pt x="848319" y="0"/>
                    <a:pt x="899688" y="51369"/>
                    <a:pt x="899688" y="114735"/>
                  </a:cubicBezTo>
                  <a:lnTo>
                    <a:pt x="899688" y="129922"/>
                  </a:lnTo>
                  <a:cubicBezTo>
                    <a:pt x="899688" y="160352"/>
                    <a:pt x="887600" y="189535"/>
                    <a:pt x="866083" y="211052"/>
                  </a:cubicBezTo>
                  <a:cubicBezTo>
                    <a:pt x="844566" y="232569"/>
                    <a:pt x="815382" y="244657"/>
                    <a:pt x="784953" y="244657"/>
                  </a:cubicBezTo>
                  <a:lnTo>
                    <a:pt x="114735" y="244657"/>
                  </a:lnTo>
                  <a:cubicBezTo>
                    <a:pt x="84305" y="244657"/>
                    <a:pt x="55122" y="232569"/>
                    <a:pt x="33605" y="211052"/>
                  </a:cubicBezTo>
                  <a:cubicBezTo>
                    <a:pt x="12088" y="189535"/>
                    <a:pt x="0" y="160352"/>
                    <a:pt x="0" y="129922"/>
                  </a:cubicBezTo>
                  <a:lnTo>
                    <a:pt x="0" y="114735"/>
                  </a:lnTo>
                  <a:cubicBezTo>
                    <a:pt x="0" y="84305"/>
                    <a:pt x="12088" y="55122"/>
                    <a:pt x="33605" y="33605"/>
                  </a:cubicBezTo>
                  <a:cubicBezTo>
                    <a:pt x="55122" y="12088"/>
                    <a:pt x="84305" y="0"/>
                    <a:pt x="114735" y="0"/>
                  </a:cubicBezTo>
                  <a:close/>
                </a:path>
              </a:pathLst>
            </a:custGeom>
            <a:solidFill>
              <a:srgbClr val="735FE4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899688" cy="2732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true" flipV="true" rot="0">
            <a:off x="342664" y="0"/>
            <a:ext cx="908360" cy="465741"/>
          </a:xfrm>
          <a:custGeom>
            <a:avLst/>
            <a:gdLst/>
            <a:ahLst/>
            <a:cxnLst/>
            <a:rect r="r" b="b" t="t" l="l"/>
            <a:pathLst>
              <a:path h="465741" w="908360">
                <a:moveTo>
                  <a:pt x="908361" y="465741"/>
                </a:moveTo>
                <a:lnTo>
                  <a:pt x="0" y="465741"/>
                </a:lnTo>
                <a:lnTo>
                  <a:pt x="0" y="0"/>
                </a:lnTo>
                <a:lnTo>
                  <a:pt x="908361" y="0"/>
                </a:lnTo>
                <a:lnTo>
                  <a:pt x="908361" y="46574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3483205" y="3995451"/>
            <a:ext cx="2429157" cy="660575"/>
            <a:chOff x="0" y="0"/>
            <a:chExt cx="899688" cy="24465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99688" cy="244657"/>
            </a:xfrm>
            <a:custGeom>
              <a:avLst/>
              <a:gdLst/>
              <a:ahLst/>
              <a:cxnLst/>
              <a:rect r="r" b="b" t="t" l="l"/>
              <a:pathLst>
                <a:path h="244657" w="899688">
                  <a:moveTo>
                    <a:pt x="114735" y="0"/>
                  </a:moveTo>
                  <a:lnTo>
                    <a:pt x="784953" y="0"/>
                  </a:lnTo>
                  <a:cubicBezTo>
                    <a:pt x="848319" y="0"/>
                    <a:pt x="899688" y="51369"/>
                    <a:pt x="899688" y="114735"/>
                  </a:cubicBezTo>
                  <a:lnTo>
                    <a:pt x="899688" y="129922"/>
                  </a:lnTo>
                  <a:cubicBezTo>
                    <a:pt x="899688" y="160352"/>
                    <a:pt x="887600" y="189535"/>
                    <a:pt x="866083" y="211052"/>
                  </a:cubicBezTo>
                  <a:cubicBezTo>
                    <a:pt x="844566" y="232569"/>
                    <a:pt x="815382" y="244657"/>
                    <a:pt x="784953" y="244657"/>
                  </a:cubicBezTo>
                  <a:lnTo>
                    <a:pt x="114735" y="244657"/>
                  </a:lnTo>
                  <a:cubicBezTo>
                    <a:pt x="84305" y="244657"/>
                    <a:pt x="55122" y="232569"/>
                    <a:pt x="33605" y="211052"/>
                  </a:cubicBezTo>
                  <a:cubicBezTo>
                    <a:pt x="12088" y="189535"/>
                    <a:pt x="0" y="160352"/>
                    <a:pt x="0" y="129922"/>
                  </a:cubicBezTo>
                  <a:lnTo>
                    <a:pt x="0" y="114735"/>
                  </a:lnTo>
                  <a:cubicBezTo>
                    <a:pt x="0" y="84305"/>
                    <a:pt x="12088" y="55122"/>
                    <a:pt x="33605" y="33605"/>
                  </a:cubicBezTo>
                  <a:cubicBezTo>
                    <a:pt x="55122" y="12088"/>
                    <a:pt x="84305" y="0"/>
                    <a:pt x="114735" y="0"/>
                  </a:cubicBezTo>
                  <a:close/>
                </a:path>
              </a:pathLst>
            </a:custGeom>
            <a:solidFill>
              <a:srgbClr val="FDBD00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899688" cy="2732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3483205" y="5265547"/>
            <a:ext cx="2429157" cy="660575"/>
            <a:chOff x="0" y="0"/>
            <a:chExt cx="899688" cy="24465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9688" cy="244657"/>
            </a:xfrm>
            <a:custGeom>
              <a:avLst/>
              <a:gdLst/>
              <a:ahLst/>
              <a:cxnLst/>
              <a:rect r="r" b="b" t="t" l="l"/>
              <a:pathLst>
                <a:path h="244657" w="899688">
                  <a:moveTo>
                    <a:pt x="114735" y="0"/>
                  </a:moveTo>
                  <a:lnTo>
                    <a:pt x="784953" y="0"/>
                  </a:lnTo>
                  <a:cubicBezTo>
                    <a:pt x="848319" y="0"/>
                    <a:pt x="899688" y="51369"/>
                    <a:pt x="899688" y="114735"/>
                  </a:cubicBezTo>
                  <a:lnTo>
                    <a:pt x="899688" y="129922"/>
                  </a:lnTo>
                  <a:cubicBezTo>
                    <a:pt x="899688" y="160352"/>
                    <a:pt x="887600" y="189535"/>
                    <a:pt x="866083" y="211052"/>
                  </a:cubicBezTo>
                  <a:cubicBezTo>
                    <a:pt x="844566" y="232569"/>
                    <a:pt x="815382" y="244657"/>
                    <a:pt x="784953" y="244657"/>
                  </a:cubicBezTo>
                  <a:lnTo>
                    <a:pt x="114735" y="244657"/>
                  </a:lnTo>
                  <a:cubicBezTo>
                    <a:pt x="84305" y="244657"/>
                    <a:pt x="55122" y="232569"/>
                    <a:pt x="33605" y="211052"/>
                  </a:cubicBezTo>
                  <a:cubicBezTo>
                    <a:pt x="12088" y="189535"/>
                    <a:pt x="0" y="160352"/>
                    <a:pt x="0" y="129922"/>
                  </a:cubicBezTo>
                  <a:lnTo>
                    <a:pt x="0" y="114735"/>
                  </a:lnTo>
                  <a:cubicBezTo>
                    <a:pt x="0" y="84305"/>
                    <a:pt x="12088" y="55122"/>
                    <a:pt x="33605" y="33605"/>
                  </a:cubicBezTo>
                  <a:cubicBezTo>
                    <a:pt x="55122" y="12088"/>
                    <a:pt x="84305" y="0"/>
                    <a:pt x="114735" y="0"/>
                  </a:cubicBezTo>
                  <a:close/>
                </a:path>
              </a:pathLst>
            </a:custGeom>
            <a:solidFill>
              <a:srgbClr val="FE802E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899688" cy="2732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647677" y="4015410"/>
            <a:ext cx="2429157" cy="660575"/>
            <a:chOff x="0" y="0"/>
            <a:chExt cx="899688" cy="24465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99688" cy="244657"/>
            </a:xfrm>
            <a:custGeom>
              <a:avLst/>
              <a:gdLst/>
              <a:ahLst/>
              <a:cxnLst/>
              <a:rect r="r" b="b" t="t" l="l"/>
              <a:pathLst>
                <a:path h="244657" w="899688">
                  <a:moveTo>
                    <a:pt x="114735" y="0"/>
                  </a:moveTo>
                  <a:lnTo>
                    <a:pt x="784953" y="0"/>
                  </a:lnTo>
                  <a:cubicBezTo>
                    <a:pt x="848319" y="0"/>
                    <a:pt x="899688" y="51369"/>
                    <a:pt x="899688" y="114735"/>
                  </a:cubicBezTo>
                  <a:lnTo>
                    <a:pt x="899688" y="129922"/>
                  </a:lnTo>
                  <a:cubicBezTo>
                    <a:pt x="899688" y="160352"/>
                    <a:pt x="887600" y="189535"/>
                    <a:pt x="866083" y="211052"/>
                  </a:cubicBezTo>
                  <a:cubicBezTo>
                    <a:pt x="844566" y="232569"/>
                    <a:pt x="815382" y="244657"/>
                    <a:pt x="784953" y="244657"/>
                  </a:cubicBezTo>
                  <a:lnTo>
                    <a:pt x="114735" y="244657"/>
                  </a:lnTo>
                  <a:cubicBezTo>
                    <a:pt x="84305" y="244657"/>
                    <a:pt x="55122" y="232569"/>
                    <a:pt x="33605" y="211052"/>
                  </a:cubicBezTo>
                  <a:cubicBezTo>
                    <a:pt x="12088" y="189535"/>
                    <a:pt x="0" y="160352"/>
                    <a:pt x="0" y="129922"/>
                  </a:cubicBezTo>
                  <a:lnTo>
                    <a:pt x="0" y="114735"/>
                  </a:lnTo>
                  <a:cubicBezTo>
                    <a:pt x="0" y="84305"/>
                    <a:pt x="12088" y="55122"/>
                    <a:pt x="33605" y="33605"/>
                  </a:cubicBezTo>
                  <a:cubicBezTo>
                    <a:pt x="55122" y="12088"/>
                    <a:pt x="84305" y="0"/>
                    <a:pt x="114735" y="0"/>
                  </a:cubicBezTo>
                  <a:close/>
                </a:path>
              </a:pathLst>
            </a:custGeom>
            <a:solidFill>
              <a:srgbClr val="FE802E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899688" cy="2732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7409974" y="5595834"/>
            <a:ext cx="2343626" cy="1704455"/>
          </a:xfrm>
          <a:custGeom>
            <a:avLst/>
            <a:gdLst/>
            <a:ahLst/>
            <a:cxnLst/>
            <a:rect r="r" b="b" t="t" l="l"/>
            <a:pathLst>
              <a:path h="1704455" w="2343626">
                <a:moveTo>
                  <a:pt x="0" y="0"/>
                </a:moveTo>
                <a:lnTo>
                  <a:pt x="2343626" y="0"/>
                </a:lnTo>
                <a:lnTo>
                  <a:pt x="2343626" y="1704455"/>
                </a:lnTo>
                <a:lnTo>
                  <a:pt x="0" y="17044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6504511" y="-285388"/>
            <a:ext cx="3901440" cy="2312490"/>
          </a:xfrm>
          <a:custGeom>
            <a:avLst/>
            <a:gdLst/>
            <a:ahLst/>
            <a:cxnLst/>
            <a:rect r="r" b="b" t="t" l="l"/>
            <a:pathLst>
              <a:path h="2312490" w="3901440">
                <a:moveTo>
                  <a:pt x="0" y="0"/>
                </a:moveTo>
                <a:lnTo>
                  <a:pt x="3901440" y="0"/>
                </a:lnTo>
                <a:lnTo>
                  <a:pt x="3901440" y="2312490"/>
                </a:lnTo>
                <a:lnTo>
                  <a:pt x="0" y="23124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292608" y="6734492"/>
            <a:ext cx="288100" cy="288100"/>
            <a:chOff x="0" y="0"/>
            <a:chExt cx="6350000" cy="635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-290172" y="640919"/>
            <a:ext cx="5859162" cy="2190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6"/>
              </a:lnSpc>
            </a:pPr>
            <a:r>
              <a:rPr lang="en-US" sz="5416">
                <a:solidFill>
                  <a:srgbClr val="000000"/>
                </a:solidFill>
                <a:latin typeface="Active Heart"/>
                <a:ea typeface="Active Heart"/>
                <a:cs typeface="Active Heart"/>
                <a:sym typeface="Active Heart"/>
              </a:rPr>
              <a:t>TEAM INTRODUCTION</a:t>
            </a:r>
          </a:p>
          <a:p>
            <a:pPr algn="ctr">
              <a:lnSpc>
                <a:spcPts val="5416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506664" y="3536346"/>
            <a:ext cx="2469147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9"/>
              </a:lnSpc>
            </a:pPr>
            <a:r>
              <a:rPr lang="en-US" sz="20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Team Lead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31520" y="2939507"/>
            <a:ext cx="2102334" cy="494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9"/>
              </a:lnSpc>
            </a:pPr>
            <a:r>
              <a:rPr lang="en-US" sz="18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Shriya Singh </a:t>
            </a:r>
          </a:p>
          <a:p>
            <a:pPr algn="ctr">
              <a:lnSpc>
                <a:spcPts val="1560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690070" y="4042288"/>
            <a:ext cx="2102334" cy="714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8"/>
              </a:lnSpc>
            </a:pPr>
            <a:r>
              <a:rPr lang="en-US" sz="146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Poornima Anamaneni Sayeeswaran</a:t>
            </a:r>
          </a:p>
          <a:p>
            <a:pPr algn="ctr">
              <a:lnSpc>
                <a:spcPts val="1908"/>
              </a:lnSpc>
            </a:pPr>
          </a:p>
        </p:txBody>
      </p:sp>
      <p:sp>
        <p:nvSpPr>
          <p:cNvPr name="TextBox 32" id="32"/>
          <p:cNvSpPr txBox="true"/>
          <p:nvPr/>
        </p:nvSpPr>
        <p:spPr>
          <a:xfrm rot="0">
            <a:off x="796844" y="5398158"/>
            <a:ext cx="1855406" cy="609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53"/>
              </a:lnSpc>
            </a:pPr>
            <a:r>
              <a:rPr lang="en-US" sz="188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Nahian Tasnim</a:t>
            </a:r>
          </a:p>
          <a:p>
            <a:pPr algn="ctr">
              <a:lnSpc>
                <a:spcPts val="2453"/>
              </a:lnSpc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3673357" y="2831073"/>
            <a:ext cx="2048854" cy="826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7"/>
              </a:lnSpc>
            </a:pPr>
            <a:r>
              <a:rPr lang="en-US" sz="169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Onyinyechukwu Eze</a:t>
            </a:r>
          </a:p>
          <a:p>
            <a:pPr algn="ctr">
              <a:lnSpc>
                <a:spcPts val="2207"/>
              </a:lnSpc>
            </a:pPr>
          </a:p>
        </p:txBody>
      </p:sp>
      <p:sp>
        <p:nvSpPr>
          <p:cNvPr name="TextBox 34" id="34"/>
          <p:cNvSpPr txBox="true"/>
          <p:nvPr/>
        </p:nvSpPr>
        <p:spPr>
          <a:xfrm rot="0">
            <a:off x="486669" y="4812688"/>
            <a:ext cx="2469147" cy="678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9"/>
              </a:lnSpc>
            </a:pPr>
            <a:r>
              <a:rPr lang="en-US" sz="20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Project Manager</a:t>
            </a:r>
          </a:p>
          <a:p>
            <a:pPr algn="ctr">
              <a:lnSpc>
                <a:spcPts val="2729"/>
              </a:lnSpc>
            </a:pPr>
          </a:p>
        </p:txBody>
      </p:sp>
      <p:sp>
        <p:nvSpPr>
          <p:cNvPr name="TextBox 35" id="35"/>
          <p:cNvSpPr txBox="true"/>
          <p:nvPr/>
        </p:nvSpPr>
        <p:spPr>
          <a:xfrm rot="0">
            <a:off x="548114" y="6112307"/>
            <a:ext cx="2469147" cy="678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9"/>
              </a:lnSpc>
            </a:pPr>
            <a:r>
              <a:rPr lang="en-US" sz="20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Project Scribe</a:t>
            </a:r>
          </a:p>
          <a:p>
            <a:pPr algn="ctr">
              <a:lnSpc>
                <a:spcPts val="2729"/>
              </a:lnSpc>
            </a:pPr>
          </a:p>
        </p:txBody>
      </p:sp>
      <p:sp>
        <p:nvSpPr>
          <p:cNvPr name="TextBox 36" id="36"/>
          <p:cNvSpPr txBox="true"/>
          <p:nvPr/>
        </p:nvSpPr>
        <p:spPr>
          <a:xfrm rot="0">
            <a:off x="3463210" y="3523011"/>
            <a:ext cx="2469147" cy="678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9"/>
              </a:lnSpc>
            </a:pPr>
            <a:r>
              <a:rPr lang="en-US" sz="20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Project Scribe</a:t>
            </a:r>
          </a:p>
          <a:p>
            <a:pPr algn="ctr">
              <a:lnSpc>
                <a:spcPts val="2729"/>
              </a:lnSpc>
            </a:pPr>
          </a:p>
        </p:txBody>
      </p:sp>
      <p:sp>
        <p:nvSpPr>
          <p:cNvPr name="TextBox 37" id="37"/>
          <p:cNvSpPr txBox="true"/>
          <p:nvPr/>
        </p:nvSpPr>
        <p:spPr>
          <a:xfrm rot="0">
            <a:off x="3483205" y="4812688"/>
            <a:ext cx="2469147" cy="678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0"/>
              </a:lnSpc>
            </a:pPr>
            <a:r>
              <a:rPr lang="en-US" sz="2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Project Scribe</a:t>
            </a:r>
          </a:p>
          <a:p>
            <a:pPr algn="ctr">
              <a:lnSpc>
                <a:spcPts val="2730"/>
              </a:lnSpc>
            </a:pPr>
          </a:p>
        </p:txBody>
      </p:sp>
      <p:sp>
        <p:nvSpPr>
          <p:cNvPr name="TextBox 38" id="38"/>
          <p:cNvSpPr txBox="true"/>
          <p:nvPr/>
        </p:nvSpPr>
        <p:spPr>
          <a:xfrm rot="0">
            <a:off x="3483205" y="6097571"/>
            <a:ext cx="2469147" cy="678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9"/>
              </a:lnSpc>
            </a:pPr>
            <a:r>
              <a:rPr lang="en-US" sz="20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Project Lead</a:t>
            </a:r>
          </a:p>
          <a:p>
            <a:pPr algn="ctr">
              <a:lnSpc>
                <a:spcPts val="2729"/>
              </a:lnSpc>
            </a:pPr>
          </a:p>
        </p:txBody>
      </p:sp>
      <p:sp>
        <p:nvSpPr>
          <p:cNvPr name="TextBox 39" id="39"/>
          <p:cNvSpPr txBox="true"/>
          <p:nvPr/>
        </p:nvSpPr>
        <p:spPr>
          <a:xfrm rot="0">
            <a:off x="3578354" y="4078871"/>
            <a:ext cx="2048854" cy="732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7"/>
              </a:lnSpc>
            </a:pPr>
            <a:r>
              <a:rPr lang="en-US" sz="229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Riya S</a:t>
            </a:r>
          </a:p>
          <a:p>
            <a:pPr algn="ctr">
              <a:lnSpc>
                <a:spcPts val="2987"/>
              </a:lnSpc>
            </a:pPr>
          </a:p>
        </p:txBody>
      </p:sp>
      <p:sp>
        <p:nvSpPr>
          <p:cNvPr name="TextBox 40" id="40"/>
          <p:cNvSpPr txBox="true"/>
          <p:nvPr/>
        </p:nvSpPr>
        <p:spPr>
          <a:xfrm rot="0">
            <a:off x="6647677" y="4812688"/>
            <a:ext cx="2469147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9"/>
              </a:lnSpc>
            </a:pPr>
            <a:r>
              <a:rPr lang="en-US" sz="20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Project Lead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3625537" y="5438981"/>
            <a:ext cx="2048854" cy="576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5"/>
              </a:lnSpc>
            </a:pPr>
            <a:r>
              <a:rPr lang="en-US" sz="182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Maryam Farhan</a:t>
            </a:r>
          </a:p>
          <a:p>
            <a:pPr algn="ctr">
              <a:lnSpc>
                <a:spcPts val="2375"/>
              </a:lnSpc>
            </a:pPr>
          </a:p>
        </p:txBody>
      </p:sp>
      <p:sp>
        <p:nvSpPr>
          <p:cNvPr name="TextBox 42" id="42"/>
          <p:cNvSpPr txBox="true"/>
          <p:nvPr/>
        </p:nvSpPr>
        <p:spPr>
          <a:xfrm rot="0">
            <a:off x="6837829" y="4141502"/>
            <a:ext cx="2048854" cy="73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5"/>
              </a:lnSpc>
            </a:pPr>
            <a:r>
              <a:rPr lang="en-US" sz="212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Nidhi Ranjan</a:t>
            </a:r>
          </a:p>
          <a:p>
            <a:pPr algn="ctr">
              <a:lnSpc>
                <a:spcPts val="3155"/>
              </a:lnSpc>
            </a:pPr>
          </a:p>
        </p:txBody>
      </p:sp>
      <p:sp>
        <p:nvSpPr>
          <p:cNvPr name="TextBox 43" id="43"/>
          <p:cNvSpPr txBox="true"/>
          <p:nvPr/>
        </p:nvSpPr>
        <p:spPr>
          <a:xfrm rot="0">
            <a:off x="9022080" y="653605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3108" y="1386412"/>
            <a:ext cx="4835495" cy="660575"/>
            <a:chOff x="0" y="0"/>
            <a:chExt cx="1790924" cy="2446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90924" cy="244657"/>
            </a:xfrm>
            <a:custGeom>
              <a:avLst/>
              <a:gdLst/>
              <a:ahLst/>
              <a:cxnLst/>
              <a:rect r="r" b="b" t="t" l="l"/>
              <a:pathLst>
                <a:path h="244657" w="1790924">
                  <a:moveTo>
                    <a:pt x="57638" y="0"/>
                  </a:moveTo>
                  <a:lnTo>
                    <a:pt x="1733286" y="0"/>
                  </a:lnTo>
                  <a:cubicBezTo>
                    <a:pt x="1765119" y="0"/>
                    <a:pt x="1790924" y="25805"/>
                    <a:pt x="1790924" y="57638"/>
                  </a:cubicBezTo>
                  <a:lnTo>
                    <a:pt x="1790924" y="187019"/>
                  </a:lnTo>
                  <a:cubicBezTo>
                    <a:pt x="1790924" y="218852"/>
                    <a:pt x="1765119" y="244657"/>
                    <a:pt x="1733286" y="244657"/>
                  </a:cubicBezTo>
                  <a:lnTo>
                    <a:pt x="57638" y="244657"/>
                  </a:lnTo>
                  <a:cubicBezTo>
                    <a:pt x="25805" y="244657"/>
                    <a:pt x="0" y="218852"/>
                    <a:pt x="0" y="187019"/>
                  </a:cubicBezTo>
                  <a:lnTo>
                    <a:pt x="0" y="57638"/>
                  </a:lnTo>
                  <a:cubicBezTo>
                    <a:pt x="0" y="25805"/>
                    <a:pt x="25805" y="0"/>
                    <a:pt x="57638" y="0"/>
                  </a:cubicBezTo>
                  <a:close/>
                </a:path>
              </a:pathLst>
            </a:custGeom>
            <a:solidFill>
              <a:srgbClr val="4B70F6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1790924" cy="2732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73108" y="2853339"/>
            <a:ext cx="4835495" cy="660575"/>
            <a:chOff x="0" y="0"/>
            <a:chExt cx="1790924" cy="24465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90924" cy="244657"/>
            </a:xfrm>
            <a:custGeom>
              <a:avLst/>
              <a:gdLst/>
              <a:ahLst/>
              <a:cxnLst/>
              <a:rect r="r" b="b" t="t" l="l"/>
              <a:pathLst>
                <a:path h="244657" w="1790924">
                  <a:moveTo>
                    <a:pt x="57638" y="0"/>
                  </a:moveTo>
                  <a:lnTo>
                    <a:pt x="1733286" y="0"/>
                  </a:lnTo>
                  <a:cubicBezTo>
                    <a:pt x="1765119" y="0"/>
                    <a:pt x="1790924" y="25805"/>
                    <a:pt x="1790924" y="57638"/>
                  </a:cubicBezTo>
                  <a:lnTo>
                    <a:pt x="1790924" y="187019"/>
                  </a:lnTo>
                  <a:cubicBezTo>
                    <a:pt x="1790924" y="218852"/>
                    <a:pt x="1765119" y="244657"/>
                    <a:pt x="1733286" y="244657"/>
                  </a:cubicBezTo>
                  <a:lnTo>
                    <a:pt x="57638" y="244657"/>
                  </a:lnTo>
                  <a:cubicBezTo>
                    <a:pt x="25805" y="244657"/>
                    <a:pt x="0" y="218852"/>
                    <a:pt x="0" y="187019"/>
                  </a:cubicBezTo>
                  <a:lnTo>
                    <a:pt x="0" y="57638"/>
                  </a:lnTo>
                  <a:cubicBezTo>
                    <a:pt x="0" y="25805"/>
                    <a:pt x="25805" y="0"/>
                    <a:pt x="57638" y="0"/>
                  </a:cubicBezTo>
                  <a:close/>
                </a:path>
              </a:pathLst>
            </a:custGeom>
            <a:solidFill>
              <a:srgbClr val="735FE4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1790924" cy="2732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49918" y="4235442"/>
            <a:ext cx="4835495" cy="660575"/>
            <a:chOff x="0" y="0"/>
            <a:chExt cx="1790924" cy="24465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90924" cy="244657"/>
            </a:xfrm>
            <a:custGeom>
              <a:avLst/>
              <a:gdLst/>
              <a:ahLst/>
              <a:cxnLst/>
              <a:rect r="r" b="b" t="t" l="l"/>
              <a:pathLst>
                <a:path h="244657" w="1790924">
                  <a:moveTo>
                    <a:pt x="57638" y="0"/>
                  </a:moveTo>
                  <a:lnTo>
                    <a:pt x="1733286" y="0"/>
                  </a:lnTo>
                  <a:cubicBezTo>
                    <a:pt x="1765119" y="0"/>
                    <a:pt x="1790924" y="25805"/>
                    <a:pt x="1790924" y="57638"/>
                  </a:cubicBezTo>
                  <a:lnTo>
                    <a:pt x="1790924" y="187019"/>
                  </a:lnTo>
                  <a:cubicBezTo>
                    <a:pt x="1790924" y="218852"/>
                    <a:pt x="1765119" y="244657"/>
                    <a:pt x="1733286" y="244657"/>
                  </a:cubicBezTo>
                  <a:lnTo>
                    <a:pt x="57638" y="244657"/>
                  </a:lnTo>
                  <a:cubicBezTo>
                    <a:pt x="25805" y="244657"/>
                    <a:pt x="0" y="218852"/>
                    <a:pt x="0" y="187019"/>
                  </a:cubicBezTo>
                  <a:lnTo>
                    <a:pt x="0" y="57638"/>
                  </a:lnTo>
                  <a:cubicBezTo>
                    <a:pt x="0" y="25805"/>
                    <a:pt x="25805" y="0"/>
                    <a:pt x="57638" y="0"/>
                  </a:cubicBezTo>
                  <a:close/>
                </a:path>
              </a:pathLst>
            </a:custGeom>
            <a:solidFill>
              <a:srgbClr val="D752B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790924" cy="2732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29923" y="5647222"/>
            <a:ext cx="4835495" cy="660575"/>
            <a:chOff x="0" y="0"/>
            <a:chExt cx="1790924" cy="24465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90924" cy="244657"/>
            </a:xfrm>
            <a:custGeom>
              <a:avLst/>
              <a:gdLst/>
              <a:ahLst/>
              <a:cxnLst/>
              <a:rect r="r" b="b" t="t" l="l"/>
              <a:pathLst>
                <a:path h="244657" w="1790924">
                  <a:moveTo>
                    <a:pt x="57638" y="0"/>
                  </a:moveTo>
                  <a:lnTo>
                    <a:pt x="1733286" y="0"/>
                  </a:lnTo>
                  <a:cubicBezTo>
                    <a:pt x="1765119" y="0"/>
                    <a:pt x="1790924" y="25805"/>
                    <a:pt x="1790924" y="57638"/>
                  </a:cubicBezTo>
                  <a:lnTo>
                    <a:pt x="1790924" y="187019"/>
                  </a:lnTo>
                  <a:cubicBezTo>
                    <a:pt x="1790924" y="218852"/>
                    <a:pt x="1765119" y="244657"/>
                    <a:pt x="1733286" y="244657"/>
                  </a:cubicBezTo>
                  <a:lnTo>
                    <a:pt x="57638" y="244657"/>
                  </a:lnTo>
                  <a:cubicBezTo>
                    <a:pt x="25805" y="244657"/>
                    <a:pt x="0" y="218852"/>
                    <a:pt x="0" y="187019"/>
                  </a:cubicBezTo>
                  <a:lnTo>
                    <a:pt x="0" y="57638"/>
                  </a:lnTo>
                  <a:cubicBezTo>
                    <a:pt x="0" y="25805"/>
                    <a:pt x="25805" y="0"/>
                    <a:pt x="57638" y="0"/>
                  </a:cubicBezTo>
                  <a:close/>
                </a:path>
              </a:pathLst>
            </a:custGeom>
            <a:solidFill>
              <a:srgbClr val="FDBD00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1790924" cy="2732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4" id="14"/>
          <p:cNvSpPr/>
          <p:nvPr/>
        </p:nvSpPr>
        <p:spPr>
          <a:xfrm>
            <a:off x="5921784" y="6150142"/>
            <a:ext cx="3831816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6152599" y="2325997"/>
            <a:ext cx="4155578" cy="3981799"/>
          </a:xfrm>
          <a:custGeom>
            <a:avLst/>
            <a:gdLst/>
            <a:ahLst/>
            <a:cxnLst/>
            <a:rect r="r" b="b" t="t" l="l"/>
            <a:pathLst>
              <a:path h="3981799" w="4155578">
                <a:moveTo>
                  <a:pt x="0" y="0"/>
                </a:moveTo>
                <a:lnTo>
                  <a:pt x="4155578" y="0"/>
                </a:lnTo>
                <a:lnTo>
                  <a:pt x="4155578" y="3981799"/>
                </a:lnTo>
                <a:lnTo>
                  <a:pt x="0" y="39817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6728669" y="377894"/>
            <a:ext cx="1569246" cy="1569246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752B2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292608" y="6734492"/>
            <a:ext cx="288100" cy="288100"/>
            <a:chOff x="0" y="0"/>
            <a:chExt cx="6350000" cy="6350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416742" y="126572"/>
            <a:ext cx="5505042" cy="926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9"/>
              </a:lnSpc>
            </a:pPr>
            <a:r>
              <a:rPr lang="en-US" sz="6099">
                <a:solidFill>
                  <a:srgbClr val="000000"/>
                </a:solidFill>
                <a:latin typeface="Active Heart"/>
                <a:ea typeface="Active Heart"/>
                <a:cs typeface="Active Heart"/>
                <a:sym typeface="Active Heart"/>
              </a:rPr>
              <a:t>OBJECTIVES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07502" y="2161286"/>
            <a:ext cx="5485858" cy="760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69"/>
              </a:lnSpc>
            </a:pPr>
            <a:r>
              <a:rPr lang="en-US" sz="159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Analyze Facebook ad campaign data to identify at least one campaign for discontinuation.</a:t>
            </a:r>
          </a:p>
          <a:p>
            <a:pPr algn="ctr">
              <a:lnSpc>
                <a:spcPts val="2069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238441" y="1467208"/>
            <a:ext cx="3818458" cy="769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Campaign Analysis</a:t>
            </a:r>
          </a:p>
          <a:p>
            <a:pPr algn="ctr">
              <a:lnSpc>
                <a:spcPts val="3120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959813" y="3638550"/>
            <a:ext cx="4581236" cy="770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67"/>
              </a:lnSpc>
            </a:pPr>
            <a:r>
              <a:rPr lang="en-US" sz="15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Provide clear, polished visualizations to support our recommendations.</a:t>
            </a:r>
          </a:p>
          <a:p>
            <a:pPr algn="ctr">
              <a:lnSpc>
                <a:spcPts val="2067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1238441" y="2918000"/>
            <a:ext cx="3818458" cy="769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Data Visualization</a:t>
            </a:r>
          </a:p>
          <a:p>
            <a:pPr algn="ctr">
              <a:lnSpc>
                <a:spcPts val="3120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551370" y="5010317"/>
            <a:ext cx="5192600" cy="760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9"/>
              </a:lnSpc>
            </a:pPr>
            <a:r>
              <a:rPr lang="en-US" sz="1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Deliver a comprehensive and engaging final presentation.</a:t>
            </a:r>
          </a:p>
          <a:p>
            <a:pPr algn="ctr">
              <a:lnSpc>
                <a:spcPts val="2079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1238441" y="4373420"/>
            <a:ext cx="3818458" cy="769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Presentation Delivery</a:t>
            </a:r>
          </a:p>
          <a:p>
            <a:pPr algn="ctr">
              <a:lnSpc>
                <a:spcPts val="3120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666742" y="6479246"/>
            <a:ext cx="4961857" cy="760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9"/>
              </a:lnSpc>
            </a:pPr>
            <a:r>
              <a:rPr lang="en-US" sz="1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Suggest actionable steps to enhance future ad campaign effectiveness.</a:t>
            </a:r>
          </a:p>
          <a:p>
            <a:pPr algn="ctr">
              <a:lnSpc>
                <a:spcPts val="2079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1004177" y="5780572"/>
            <a:ext cx="4326977" cy="769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Optimization Strategy</a:t>
            </a:r>
          </a:p>
          <a:p>
            <a:pPr algn="ctr">
              <a:lnSpc>
                <a:spcPts val="3120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9022080" y="653605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6883334" y="3880179"/>
            <a:ext cx="3099763" cy="2693976"/>
          </a:xfrm>
          <a:custGeom>
            <a:avLst/>
            <a:gdLst/>
            <a:ahLst/>
            <a:cxnLst/>
            <a:rect r="r" b="b" t="t" l="l"/>
            <a:pathLst>
              <a:path h="2693976" w="3099763">
                <a:moveTo>
                  <a:pt x="3099763" y="0"/>
                </a:moveTo>
                <a:lnTo>
                  <a:pt x="0" y="0"/>
                </a:lnTo>
                <a:lnTo>
                  <a:pt x="0" y="2693976"/>
                </a:lnTo>
                <a:lnTo>
                  <a:pt x="3099763" y="2693976"/>
                </a:lnTo>
                <a:lnTo>
                  <a:pt x="309976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29497" y="3880179"/>
            <a:ext cx="3099763" cy="2693976"/>
          </a:xfrm>
          <a:custGeom>
            <a:avLst/>
            <a:gdLst/>
            <a:ahLst/>
            <a:cxnLst/>
            <a:rect r="r" b="b" t="t" l="l"/>
            <a:pathLst>
              <a:path h="2693976" w="3099763">
                <a:moveTo>
                  <a:pt x="0" y="0"/>
                </a:moveTo>
                <a:lnTo>
                  <a:pt x="3099763" y="0"/>
                </a:lnTo>
                <a:lnTo>
                  <a:pt x="3099763" y="2693976"/>
                </a:lnTo>
                <a:lnTo>
                  <a:pt x="0" y="26939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0" y="6574155"/>
            <a:ext cx="9753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307717" y="1357866"/>
            <a:ext cx="7138167" cy="3339042"/>
            <a:chOff x="0" y="0"/>
            <a:chExt cx="2643766" cy="12366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43766" cy="1236682"/>
            </a:xfrm>
            <a:custGeom>
              <a:avLst/>
              <a:gdLst/>
              <a:ahLst/>
              <a:cxnLst/>
              <a:rect r="r" b="b" t="t" l="l"/>
              <a:pathLst>
                <a:path h="1236682" w="2643766">
                  <a:moveTo>
                    <a:pt x="39045" y="0"/>
                  </a:moveTo>
                  <a:lnTo>
                    <a:pt x="2604721" y="0"/>
                  </a:lnTo>
                  <a:cubicBezTo>
                    <a:pt x="2626285" y="0"/>
                    <a:pt x="2643766" y="17481"/>
                    <a:pt x="2643766" y="39045"/>
                  </a:cubicBezTo>
                  <a:lnTo>
                    <a:pt x="2643766" y="1197637"/>
                  </a:lnTo>
                  <a:cubicBezTo>
                    <a:pt x="2643766" y="1219201"/>
                    <a:pt x="2626285" y="1236682"/>
                    <a:pt x="2604721" y="1236682"/>
                  </a:cubicBezTo>
                  <a:lnTo>
                    <a:pt x="39045" y="1236682"/>
                  </a:lnTo>
                  <a:cubicBezTo>
                    <a:pt x="17481" y="1236682"/>
                    <a:pt x="0" y="1219201"/>
                    <a:pt x="0" y="1197637"/>
                  </a:cubicBezTo>
                  <a:lnTo>
                    <a:pt x="0" y="39045"/>
                  </a:lnTo>
                  <a:cubicBezTo>
                    <a:pt x="0" y="17481"/>
                    <a:pt x="17481" y="0"/>
                    <a:pt x="39045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2643766" cy="12652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205115" y="731520"/>
            <a:ext cx="5343370" cy="1252692"/>
            <a:chOff x="0" y="0"/>
            <a:chExt cx="1979026" cy="46396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79026" cy="463960"/>
            </a:xfrm>
            <a:custGeom>
              <a:avLst/>
              <a:gdLst/>
              <a:ahLst/>
              <a:cxnLst/>
              <a:rect r="r" b="b" t="t" l="l"/>
              <a:pathLst>
                <a:path h="463960" w="1979026">
                  <a:moveTo>
                    <a:pt x="144888" y="0"/>
                  </a:moveTo>
                  <a:lnTo>
                    <a:pt x="1834138" y="0"/>
                  </a:lnTo>
                  <a:cubicBezTo>
                    <a:pt x="1872564" y="0"/>
                    <a:pt x="1909417" y="15265"/>
                    <a:pt x="1936589" y="42437"/>
                  </a:cubicBezTo>
                  <a:cubicBezTo>
                    <a:pt x="1963761" y="69609"/>
                    <a:pt x="1979026" y="106462"/>
                    <a:pt x="1979026" y="144888"/>
                  </a:cubicBezTo>
                  <a:lnTo>
                    <a:pt x="1979026" y="319072"/>
                  </a:lnTo>
                  <a:cubicBezTo>
                    <a:pt x="1979026" y="357499"/>
                    <a:pt x="1963761" y="394352"/>
                    <a:pt x="1936589" y="421523"/>
                  </a:cubicBezTo>
                  <a:cubicBezTo>
                    <a:pt x="1909417" y="448695"/>
                    <a:pt x="1872564" y="463960"/>
                    <a:pt x="1834138" y="463960"/>
                  </a:cubicBezTo>
                  <a:lnTo>
                    <a:pt x="144888" y="463960"/>
                  </a:lnTo>
                  <a:cubicBezTo>
                    <a:pt x="64869" y="463960"/>
                    <a:pt x="0" y="399091"/>
                    <a:pt x="0" y="319072"/>
                  </a:cubicBezTo>
                  <a:lnTo>
                    <a:pt x="0" y="144888"/>
                  </a:lnTo>
                  <a:cubicBezTo>
                    <a:pt x="0" y="106462"/>
                    <a:pt x="15265" y="69609"/>
                    <a:pt x="42437" y="42437"/>
                  </a:cubicBezTo>
                  <a:cubicBezTo>
                    <a:pt x="69609" y="15265"/>
                    <a:pt x="106462" y="0"/>
                    <a:pt x="144888" y="0"/>
                  </a:cubicBezTo>
                  <a:close/>
                </a:path>
              </a:pathLst>
            </a:custGeom>
            <a:solidFill>
              <a:srgbClr val="FDBD00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979026" cy="492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726707" y="4221895"/>
            <a:ext cx="4521506" cy="3576100"/>
          </a:xfrm>
          <a:custGeom>
            <a:avLst/>
            <a:gdLst/>
            <a:ahLst/>
            <a:cxnLst/>
            <a:rect r="r" b="b" t="t" l="l"/>
            <a:pathLst>
              <a:path h="3576100" w="4521506">
                <a:moveTo>
                  <a:pt x="0" y="0"/>
                </a:moveTo>
                <a:lnTo>
                  <a:pt x="4521505" y="0"/>
                </a:lnTo>
                <a:lnTo>
                  <a:pt x="4521505" y="3576100"/>
                </a:lnTo>
                <a:lnTo>
                  <a:pt x="0" y="35761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8561198" y="731520"/>
            <a:ext cx="460882" cy="460882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B70F6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731520" y="1957037"/>
            <a:ext cx="697123" cy="697123"/>
          </a:xfrm>
          <a:custGeom>
            <a:avLst/>
            <a:gdLst/>
            <a:ahLst/>
            <a:cxnLst/>
            <a:rect r="r" b="b" t="t" l="l"/>
            <a:pathLst>
              <a:path h="697123" w="697123">
                <a:moveTo>
                  <a:pt x="0" y="0"/>
                </a:moveTo>
                <a:lnTo>
                  <a:pt x="697123" y="0"/>
                </a:lnTo>
                <a:lnTo>
                  <a:pt x="697123" y="697123"/>
                </a:lnTo>
                <a:lnTo>
                  <a:pt x="0" y="6971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726707" y="754015"/>
            <a:ext cx="4253945" cy="1806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1"/>
              </a:lnSpc>
            </a:pPr>
            <a:r>
              <a:rPr lang="en-US" sz="3893">
                <a:solidFill>
                  <a:srgbClr val="000000"/>
                </a:solidFill>
                <a:latin typeface="Active Heart"/>
                <a:ea typeface="Active Heart"/>
                <a:cs typeface="Active Heart"/>
                <a:sym typeface="Active Heart"/>
              </a:rPr>
              <a:t>WHAT IS SUPERHERO U?</a:t>
            </a:r>
          </a:p>
          <a:p>
            <a:pPr algn="ctr">
              <a:lnSpc>
                <a:spcPts val="4204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563576" y="2076400"/>
            <a:ext cx="6538104" cy="214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37779" indent="-168889" lvl="1">
              <a:lnSpc>
                <a:spcPts val="1877"/>
              </a:lnSpc>
              <a:buFont typeface="Arial"/>
              <a:buChar char="•"/>
            </a:pPr>
            <a:r>
              <a:rPr lang="en-US" sz="1564">
                <a:solidFill>
                  <a:srgbClr val="000000"/>
                </a:solidFill>
                <a:latin typeface="Noto Serif Ethiopic Condensed"/>
                <a:ea typeface="Noto Serif Ethiopic Condensed"/>
                <a:cs typeface="Noto Serif Ethiopic Condensed"/>
                <a:sym typeface="Noto Serif Ethiopic Condensed"/>
              </a:rPr>
              <a:t>Overview: A global competition by GlobalShala fostering innovation and creativity in youth.</a:t>
            </a:r>
          </a:p>
          <a:p>
            <a:pPr algn="ctr" marL="337779" indent="-168889" lvl="1">
              <a:lnSpc>
                <a:spcPts val="1877"/>
              </a:lnSpc>
              <a:buFont typeface="Arial"/>
              <a:buChar char="•"/>
            </a:pPr>
            <a:r>
              <a:rPr lang="en-US" sz="1564">
                <a:solidFill>
                  <a:srgbClr val="000000"/>
                </a:solidFill>
                <a:latin typeface="Noto Serif Ethiopic Condensed"/>
                <a:ea typeface="Noto Serif Ethiopic Condensed"/>
                <a:cs typeface="Noto Serif Ethiopic Condensed"/>
                <a:sym typeface="Noto Serif Ethiopic Condensed"/>
              </a:rPr>
              <a:t>Mission: Inspired by the UN's mission to promote prosperity and protect the planet.</a:t>
            </a:r>
          </a:p>
          <a:p>
            <a:pPr algn="ctr" marL="337779" indent="-168889" lvl="1">
              <a:lnSpc>
                <a:spcPts val="1877"/>
              </a:lnSpc>
              <a:buFont typeface="Arial"/>
              <a:buChar char="•"/>
            </a:pPr>
            <a:r>
              <a:rPr lang="en-US" sz="1564">
                <a:solidFill>
                  <a:srgbClr val="000000"/>
                </a:solidFill>
                <a:latin typeface="Noto Serif Ethiopic Condensed"/>
                <a:ea typeface="Noto Serif Ethiopic Condensed"/>
                <a:cs typeface="Noto Serif Ethiopic Condensed"/>
                <a:sym typeface="Noto Serif Ethiopic Condensed"/>
              </a:rPr>
              <a:t>Goal: Empower students to solve social issues using their skills and creativity.</a:t>
            </a:r>
          </a:p>
          <a:p>
            <a:pPr algn="ctr" marL="337779" indent="-168889" lvl="1">
              <a:lnSpc>
                <a:spcPts val="1877"/>
              </a:lnSpc>
              <a:buFont typeface="Arial"/>
              <a:buChar char="•"/>
            </a:pPr>
            <a:r>
              <a:rPr lang="en-US" sz="1564">
                <a:solidFill>
                  <a:srgbClr val="000000"/>
                </a:solidFill>
                <a:latin typeface="Noto Serif Ethiopic Condensed"/>
                <a:ea typeface="Noto Serif Ethiopic Condensed"/>
                <a:cs typeface="Noto Serif Ethiopic Condensed"/>
                <a:sym typeface="Noto Serif Ethiopic Condensed"/>
              </a:rPr>
              <a:t>Categories: High school and college students.</a:t>
            </a:r>
          </a:p>
          <a:p>
            <a:pPr algn="ctr" marL="337779" indent="-168889" lvl="1">
              <a:lnSpc>
                <a:spcPts val="1877"/>
              </a:lnSpc>
              <a:buFont typeface="Arial"/>
              <a:buChar char="•"/>
            </a:pPr>
            <a:r>
              <a:rPr lang="en-US" sz="1564">
                <a:solidFill>
                  <a:srgbClr val="000000"/>
                </a:solidFill>
                <a:latin typeface="Noto Serif Ethiopic Condensed"/>
                <a:ea typeface="Noto Serif Ethiopic Condensed"/>
                <a:cs typeface="Noto Serif Ethiopic Condensed"/>
                <a:sym typeface="Noto Serif Ethiopic Condensed"/>
              </a:rPr>
              <a:t>Timeline: August 2020 - April 2021 (Preliminary, Semi-final, Final rounds)</a:t>
            </a:r>
          </a:p>
          <a:p>
            <a:pPr algn="ctr">
              <a:lnSpc>
                <a:spcPts val="1877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9022080" y="653605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6574155"/>
            <a:ext cx="97536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4715559" y="2872303"/>
            <a:ext cx="5038041" cy="3947992"/>
          </a:xfrm>
          <a:custGeom>
            <a:avLst/>
            <a:gdLst/>
            <a:ahLst/>
            <a:cxnLst/>
            <a:rect r="r" b="b" t="t" l="l"/>
            <a:pathLst>
              <a:path h="3947992" w="5038041">
                <a:moveTo>
                  <a:pt x="0" y="0"/>
                </a:moveTo>
                <a:lnTo>
                  <a:pt x="5038041" y="0"/>
                </a:lnTo>
                <a:lnTo>
                  <a:pt x="5038041" y="3947992"/>
                </a:lnTo>
                <a:lnTo>
                  <a:pt x="0" y="39479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993043" y="554355"/>
            <a:ext cx="4594820" cy="2074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48"/>
              </a:lnSpc>
            </a:pPr>
            <a:r>
              <a:rPr lang="en-US" sz="5148">
                <a:solidFill>
                  <a:srgbClr val="000000"/>
                </a:solidFill>
                <a:latin typeface="Active Heart"/>
                <a:ea typeface="Active Heart"/>
                <a:cs typeface="Active Heart"/>
                <a:sym typeface="Active Heart"/>
              </a:rPr>
              <a:t>UNDERSTANDING FACEBOOK ADS</a:t>
            </a:r>
          </a:p>
          <a:p>
            <a:pPr algn="ctr">
              <a:lnSpc>
                <a:spcPts val="5148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-449745" y="731520"/>
            <a:ext cx="4664103" cy="660575"/>
            <a:chOff x="0" y="0"/>
            <a:chExt cx="1727445" cy="24465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27446" cy="244657"/>
            </a:xfrm>
            <a:custGeom>
              <a:avLst/>
              <a:gdLst/>
              <a:ahLst/>
              <a:cxnLst/>
              <a:rect r="r" b="b" t="t" l="l"/>
              <a:pathLst>
                <a:path h="244657" w="1727446">
                  <a:moveTo>
                    <a:pt x="59756" y="0"/>
                  </a:moveTo>
                  <a:lnTo>
                    <a:pt x="1667689" y="0"/>
                  </a:lnTo>
                  <a:cubicBezTo>
                    <a:pt x="1683538" y="0"/>
                    <a:pt x="1698737" y="6296"/>
                    <a:pt x="1709943" y="17502"/>
                  </a:cubicBezTo>
                  <a:cubicBezTo>
                    <a:pt x="1721150" y="28709"/>
                    <a:pt x="1727446" y="43908"/>
                    <a:pt x="1727446" y="59756"/>
                  </a:cubicBezTo>
                  <a:lnTo>
                    <a:pt x="1727446" y="184901"/>
                  </a:lnTo>
                  <a:cubicBezTo>
                    <a:pt x="1727446" y="217903"/>
                    <a:pt x="1700692" y="244657"/>
                    <a:pt x="1667689" y="244657"/>
                  </a:cubicBezTo>
                  <a:lnTo>
                    <a:pt x="59756" y="244657"/>
                  </a:lnTo>
                  <a:cubicBezTo>
                    <a:pt x="43908" y="244657"/>
                    <a:pt x="28709" y="238362"/>
                    <a:pt x="17502" y="227155"/>
                  </a:cubicBezTo>
                  <a:cubicBezTo>
                    <a:pt x="6296" y="215949"/>
                    <a:pt x="0" y="200749"/>
                    <a:pt x="0" y="184901"/>
                  </a:cubicBezTo>
                  <a:lnTo>
                    <a:pt x="0" y="59756"/>
                  </a:lnTo>
                  <a:cubicBezTo>
                    <a:pt x="0" y="43908"/>
                    <a:pt x="6296" y="28709"/>
                    <a:pt x="17502" y="17502"/>
                  </a:cubicBezTo>
                  <a:cubicBezTo>
                    <a:pt x="28709" y="6296"/>
                    <a:pt x="43908" y="0"/>
                    <a:pt x="59756" y="0"/>
                  </a:cubicBezTo>
                  <a:close/>
                </a:path>
              </a:pathLst>
            </a:custGeom>
            <a:solidFill>
              <a:srgbClr val="FDBD00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1727445" cy="2732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59294" y="822202"/>
            <a:ext cx="3629707" cy="769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are Facebook Ads?</a:t>
            </a:r>
          </a:p>
          <a:p>
            <a:pPr algn="l">
              <a:lnSpc>
                <a:spcPts val="312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49333" y="1476603"/>
            <a:ext cx="4165024" cy="1017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9"/>
              </a:lnSpc>
            </a:pPr>
            <a:r>
              <a:rPr lang="en-US" sz="1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Digital advertisements on Facebook, designed to reach target audiences using data-driven insights.</a:t>
            </a:r>
          </a:p>
          <a:p>
            <a:pPr algn="ctr">
              <a:lnSpc>
                <a:spcPts val="2079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-449745" y="2438277"/>
            <a:ext cx="4664103" cy="660575"/>
            <a:chOff x="0" y="0"/>
            <a:chExt cx="1727445" cy="24465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727446" cy="244657"/>
            </a:xfrm>
            <a:custGeom>
              <a:avLst/>
              <a:gdLst/>
              <a:ahLst/>
              <a:cxnLst/>
              <a:rect r="r" b="b" t="t" l="l"/>
              <a:pathLst>
                <a:path h="244657" w="1727446">
                  <a:moveTo>
                    <a:pt x="59756" y="0"/>
                  </a:moveTo>
                  <a:lnTo>
                    <a:pt x="1667689" y="0"/>
                  </a:lnTo>
                  <a:cubicBezTo>
                    <a:pt x="1683538" y="0"/>
                    <a:pt x="1698737" y="6296"/>
                    <a:pt x="1709943" y="17502"/>
                  </a:cubicBezTo>
                  <a:cubicBezTo>
                    <a:pt x="1721150" y="28709"/>
                    <a:pt x="1727446" y="43908"/>
                    <a:pt x="1727446" y="59756"/>
                  </a:cubicBezTo>
                  <a:lnTo>
                    <a:pt x="1727446" y="184901"/>
                  </a:lnTo>
                  <a:cubicBezTo>
                    <a:pt x="1727446" y="217903"/>
                    <a:pt x="1700692" y="244657"/>
                    <a:pt x="1667689" y="244657"/>
                  </a:cubicBezTo>
                  <a:lnTo>
                    <a:pt x="59756" y="244657"/>
                  </a:lnTo>
                  <a:cubicBezTo>
                    <a:pt x="43908" y="244657"/>
                    <a:pt x="28709" y="238362"/>
                    <a:pt x="17502" y="227155"/>
                  </a:cubicBezTo>
                  <a:cubicBezTo>
                    <a:pt x="6296" y="215949"/>
                    <a:pt x="0" y="200749"/>
                    <a:pt x="0" y="184901"/>
                  </a:cubicBezTo>
                  <a:lnTo>
                    <a:pt x="0" y="59756"/>
                  </a:lnTo>
                  <a:cubicBezTo>
                    <a:pt x="0" y="43908"/>
                    <a:pt x="6296" y="28709"/>
                    <a:pt x="17502" y="17502"/>
                  </a:cubicBezTo>
                  <a:cubicBezTo>
                    <a:pt x="28709" y="6296"/>
                    <a:pt x="43908" y="0"/>
                    <a:pt x="59756" y="0"/>
                  </a:cubicBezTo>
                  <a:close/>
                </a:path>
              </a:pathLst>
            </a:custGeom>
            <a:solidFill>
              <a:srgbClr val="FE802E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1727445" cy="2732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59294" y="2570708"/>
            <a:ext cx="3887356" cy="769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Why Use Facebook Ads? </a:t>
            </a:r>
          </a:p>
          <a:p>
            <a:pPr algn="l">
              <a:lnSpc>
                <a:spcPts val="3120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49333" y="3175052"/>
            <a:ext cx="3500006" cy="1102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9"/>
              </a:lnSpc>
            </a:pPr>
            <a:r>
              <a:rPr lang="en-US" sz="1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Cost-effective, measurable results, and highly targeted marketing.</a:t>
            </a:r>
          </a:p>
          <a:p>
            <a:pPr algn="ctr">
              <a:lnSpc>
                <a:spcPts val="2209"/>
              </a:lnSpc>
            </a:pPr>
          </a:p>
        </p:txBody>
      </p:sp>
      <p:grpSp>
        <p:nvGrpSpPr>
          <p:cNvPr name="Group 15" id="15"/>
          <p:cNvGrpSpPr/>
          <p:nvPr/>
        </p:nvGrpSpPr>
        <p:grpSpPr>
          <a:xfrm rot="0">
            <a:off x="-414292" y="4145034"/>
            <a:ext cx="4628650" cy="660575"/>
            <a:chOff x="0" y="0"/>
            <a:chExt cx="1714315" cy="24465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714315" cy="244657"/>
            </a:xfrm>
            <a:custGeom>
              <a:avLst/>
              <a:gdLst/>
              <a:ahLst/>
              <a:cxnLst/>
              <a:rect r="r" b="b" t="t" l="l"/>
              <a:pathLst>
                <a:path h="244657" w="1714315">
                  <a:moveTo>
                    <a:pt x="60214" y="0"/>
                  </a:moveTo>
                  <a:lnTo>
                    <a:pt x="1654101" y="0"/>
                  </a:lnTo>
                  <a:cubicBezTo>
                    <a:pt x="1670071" y="0"/>
                    <a:pt x="1685386" y="6344"/>
                    <a:pt x="1696678" y="17636"/>
                  </a:cubicBezTo>
                  <a:cubicBezTo>
                    <a:pt x="1707971" y="28929"/>
                    <a:pt x="1714315" y="44244"/>
                    <a:pt x="1714315" y="60214"/>
                  </a:cubicBezTo>
                  <a:lnTo>
                    <a:pt x="1714315" y="184443"/>
                  </a:lnTo>
                  <a:cubicBezTo>
                    <a:pt x="1714315" y="217699"/>
                    <a:pt x="1687356" y="244657"/>
                    <a:pt x="1654101" y="244657"/>
                  </a:cubicBezTo>
                  <a:lnTo>
                    <a:pt x="60214" y="244657"/>
                  </a:lnTo>
                  <a:cubicBezTo>
                    <a:pt x="44244" y="244657"/>
                    <a:pt x="28929" y="238313"/>
                    <a:pt x="17636" y="227021"/>
                  </a:cubicBezTo>
                  <a:cubicBezTo>
                    <a:pt x="6344" y="215729"/>
                    <a:pt x="0" y="200413"/>
                    <a:pt x="0" y="184443"/>
                  </a:cubicBezTo>
                  <a:lnTo>
                    <a:pt x="0" y="60214"/>
                  </a:lnTo>
                  <a:cubicBezTo>
                    <a:pt x="0" y="26959"/>
                    <a:pt x="26959" y="0"/>
                    <a:pt x="60214" y="0"/>
                  </a:cubicBezTo>
                  <a:close/>
                </a:path>
              </a:pathLst>
            </a:custGeom>
            <a:solidFill>
              <a:srgbClr val="D752B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1714315" cy="2732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4644481" y="2089715"/>
            <a:ext cx="697123" cy="697123"/>
          </a:xfrm>
          <a:custGeom>
            <a:avLst/>
            <a:gdLst/>
            <a:ahLst/>
            <a:cxnLst/>
            <a:rect r="r" b="b" t="t" l="l"/>
            <a:pathLst>
              <a:path h="697123" w="697123">
                <a:moveTo>
                  <a:pt x="0" y="0"/>
                </a:moveTo>
                <a:lnTo>
                  <a:pt x="697123" y="0"/>
                </a:lnTo>
                <a:lnTo>
                  <a:pt x="697123" y="697124"/>
                </a:lnTo>
                <a:lnTo>
                  <a:pt x="0" y="6971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620104" y="4227036"/>
            <a:ext cx="3594254" cy="467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9"/>
              </a:lnSpc>
            </a:pPr>
            <a:r>
              <a:rPr lang="en-US" sz="28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Metrics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9333" y="4897781"/>
            <a:ext cx="3277845" cy="1102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9"/>
              </a:lnSpc>
            </a:pPr>
            <a:r>
              <a:rPr lang="en-US" sz="1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Impressions, Click-Through Rate (CTR), Cost-Per-Click (CPC) .</a:t>
            </a:r>
          </a:p>
          <a:p>
            <a:pPr algn="ctr">
              <a:lnSpc>
                <a:spcPts val="2209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9022080" y="653605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8864" y="1062584"/>
            <a:ext cx="9335873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850" indent="-161925" lvl="1">
              <a:lnSpc>
                <a:spcPts val="2100"/>
              </a:lnSpc>
              <a:buFont typeface="Arial"/>
              <a:buChar char="•"/>
            </a:pPr>
            <a:r>
              <a:rPr lang="en-US" b="true" sz="1500">
                <a:solidFill>
                  <a:srgbClr val="DA56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Campaign 3 (SHU_Students - Australia ) : </a:t>
            </a: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36.33 unique clicks.</a:t>
            </a:r>
          </a:p>
          <a:p>
            <a:pPr algn="l" marL="323850" indent="-161925" lvl="1">
              <a:lnSpc>
                <a:spcPts val="2100"/>
              </a:lnSpc>
              <a:buFont typeface="Arial"/>
              <a:buChar char="•"/>
            </a:pPr>
            <a:r>
              <a:rPr lang="en-US" b="true" sz="1500">
                <a:solidFill>
                  <a:srgbClr val="2D4DE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Campaign 10 (SHU_Students - UK )</a:t>
            </a: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: 35 Unique Clicks.</a:t>
            </a:r>
          </a:p>
          <a:p>
            <a:pPr algn="l" marL="323850" indent="-161925" lvl="1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Low Unique Clicks → ineffective audience reach.</a:t>
            </a:r>
          </a:p>
          <a:p>
            <a:pPr algn="l" marL="323850" indent="-161925" lvl="1">
              <a:lnSpc>
                <a:spcPts val="2100"/>
              </a:lnSpc>
              <a:buFont typeface="Arial"/>
              <a:buChar char="•"/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Need for optimization or discontinuation.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938862" y="2234159"/>
            <a:ext cx="7875876" cy="4902733"/>
          </a:xfrm>
          <a:custGeom>
            <a:avLst/>
            <a:gdLst/>
            <a:ahLst/>
            <a:cxnLst/>
            <a:rect r="r" b="b" t="t" l="l"/>
            <a:pathLst>
              <a:path h="4902733" w="7875876">
                <a:moveTo>
                  <a:pt x="0" y="0"/>
                </a:moveTo>
                <a:lnTo>
                  <a:pt x="7875876" y="0"/>
                </a:lnTo>
                <a:lnTo>
                  <a:pt x="7875876" y="4902733"/>
                </a:lnTo>
                <a:lnTo>
                  <a:pt x="0" y="49027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2D4DE6"/>
            </a:solidFill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292608" y="6432868"/>
            <a:ext cx="589724" cy="589724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9148750" y="6385243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06227" y="87541"/>
            <a:ext cx="8741146" cy="88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5"/>
              </a:lnSpc>
            </a:pPr>
            <a:r>
              <a:rPr lang="en-US" sz="2632">
                <a:solidFill>
                  <a:srgbClr val="00000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Recommendation for Campaign Discontinuation</a:t>
            </a:r>
          </a:p>
          <a:p>
            <a:pPr algn="ctr">
              <a:lnSpc>
                <a:spcPts val="3339"/>
              </a:lnSpc>
            </a:pPr>
            <a:r>
              <a:rPr lang="en-US" sz="2385">
                <a:solidFill>
                  <a:srgbClr val="00000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 (Analysis of </a:t>
            </a:r>
            <a:r>
              <a:rPr lang="en-US" sz="2385">
                <a:solidFill>
                  <a:srgbClr val="2D4DE6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Unique Clicks</a:t>
            </a:r>
            <a:r>
              <a:rPr lang="en-US" sz="2385">
                <a:solidFill>
                  <a:srgbClr val="00000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0596" y="1973160"/>
            <a:ext cx="8952407" cy="4925488"/>
          </a:xfrm>
          <a:custGeom>
            <a:avLst/>
            <a:gdLst/>
            <a:ahLst/>
            <a:cxnLst/>
            <a:rect r="r" b="b" t="t" l="l"/>
            <a:pathLst>
              <a:path h="4925488" w="8952407">
                <a:moveTo>
                  <a:pt x="0" y="0"/>
                </a:moveTo>
                <a:lnTo>
                  <a:pt x="8952408" y="0"/>
                </a:lnTo>
                <a:lnTo>
                  <a:pt x="8952408" y="4925488"/>
                </a:lnTo>
                <a:lnTo>
                  <a:pt x="0" y="4925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E00808"/>
            </a:solidFill>
            <a:prstDash val="solid"/>
            <a:miter/>
          </a:ln>
        </p:spPr>
      </p:sp>
      <p:pic>
        <p:nvPicPr>
          <p:cNvPr name="Picture 3" id="3">
            <a:hlinkClick action="ppaction://media"/>
          </p:cNvPr>
          <p:cNvPicPr>
            <a:picLocks noChangeAspect="true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72048" y="6583680"/>
            <a:ext cx="416552" cy="4165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</a:ln>
        </p:spPr>
      </p:pic>
      <p:sp>
        <p:nvSpPr>
          <p:cNvPr name="TextBox 4" id="4"/>
          <p:cNvSpPr txBox="true"/>
          <p:nvPr/>
        </p:nvSpPr>
        <p:spPr>
          <a:xfrm rot="0">
            <a:off x="9022080" y="6700211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06823" y="1133043"/>
            <a:ext cx="6939954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23850" indent="-161925" lvl="1">
              <a:lnSpc>
                <a:spcPts val="1950"/>
              </a:lnSpc>
              <a:buFont typeface="Arial"/>
              <a:buChar char="•"/>
            </a:pPr>
            <a:r>
              <a:rPr lang="en-US" b="true" sz="1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High CPC and low CTR showcase poor audience engagement</a:t>
            </a:r>
          </a:p>
          <a:p>
            <a:pPr algn="just" marL="323850" indent="-161925" lvl="1">
              <a:lnSpc>
                <a:spcPts val="1950"/>
              </a:lnSpc>
              <a:buFont typeface="Arial"/>
              <a:buChar char="•"/>
            </a:pPr>
            <a:r>
              <a:rPr lang="en-US" b="true" sz="1500">
                <a:solidFill>
                  <a:srgbClr val="DA56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Campaign 3: </a:t>
            </a: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Highest CPC, average CTR (</a:t>
            </a:r>
            <a:r>
              <a:rPr lang="en-US" b="true" sz="1500">
                <a:solidFill>
                  <a:srgbClr val="E0080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Discontinue</a:t>
            </a: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)</a:t>
            </a:r>
          </a:p>
          <a:p>
            <a:pPr algn="just" marL="323850" indent="-161925" lvl="1">
              <a:lnSpc>
                <a:spcPts val="1950"/>
              </a:lnSpc>
              <a:buFont typeface="Arial"/>
              <a:buChar char="•"/>
            </a:pPr>
            <a:r>
              <a:rPr lang="en-US" b="true" sz="1500">
                <a:solidFill>
                  <a:srgbClr val="2D4DE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Campaign 10: </a:t>
            </a: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High CPC, average CTR (</a:t>
            </a:r>
            <a:r>
              <a:rPr lang="en-US" b="true" sz="1500">
                <a:solidFill>
                  <a:srgbClr val="2D4DE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Needs Improvement</a:t>
            </a: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06227" y="253797"/>
            <a:ext cx="8741146" cy="88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5"/>
              </a:lnSpc>
            </a:pPr>
            <a:r>
              <a:rPr lang="en-US" sz="2632">
                <a:solidFill>
                  <a:srgbClr val="00000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Recommendation for Campaign Discontinuation</a:t>
            </a:r>
          </a:p>
          <a:p>
            <a:pPr algn="ctr">
              <a:lnSpc>
                <a:spcPts val="3339"/>
              </a:lnSpc>
            </a:pPr>
            <a:r>
              <a:rPr lang="en-US" sz="2385">
                <a:solidFill>
                  <a:srgbClr val="00000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 (</a:t>
            </a:r>
            <a:r>
              <a:rPr lang="en-US" sz="2385">
                <a:solidFill>
                  <a:srgbClr val="4B70F6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CPC</a:t>
            </a:r>
            <a:r>
              <a:rPr lang="en-US" sz="2385">
                <a:solidFill>
                  <a:srgbClr val="DA5659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 </a:t>
            </a:r>
            <a:r>
              <a:rPr lang="en-US" sz="2385">
                <a:solidFill>
                  <a:srgbClr val="00000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vs. </a:t>
            </a:r>
            <a:r>
              <a:rPr lang="en-US" sz="2385">
                <a:solidFill>
                  <a:srgbClr val="FDBD0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CTR</a:t>
            </a:r>
            <a:r>
              <a:rPr lang="en-US" sz="2385">
                <a:solidFill>
                  <a:srgbClr val="00000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)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0102" y="2144583"/>
            <a:ext cx="9013395" cy="4439097"/>
          </a:xfrm>
          <a:custGeom>
            <a:avLst/>
            <a:gdLst/>
            <a:ahLst/>
            <a:cxnLst/>
            <a:rect r="r" b="b" t="t" l="l"/>
            <a:pathLst>
              <a:path h="4439097" w="9013395">
                <a:moveTo>
                  <a:pt x="0" y="0"/>
                </a:moveTo>
                <a:lnTo>
                  <a:pt x="9013396" y="0"/>
                </a:lnTo>
                <a:lnTo>
                  <a:pt x="9013396" y="4439097"/>
                </a:lnTo>
                <a:lnTo>
                  <a:pt x="0" y="44390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19050" cap="sq">
            <a:solidFill>
              <a:srgbClr val="DA5659"/>
            </a:solidFill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292608" y="6631506"/>
            <a:ext cx="391086" cy="391086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tru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4928504" y="0"/>
                    <a:pt x="6350000" y="1421496"/>
                    <a:pt x="6350000" y="3175000"/>
                  </a:cubicBezTo>
                  <a:cubicBezTo>
                    <a:pt x="6350000" y="4928504"/>
                    <a:pt x="4928504" y="6350000"/>
                    <a:pt x="3175000" y="6350000"/>
                  </a:cubicBezTo>
                  <a:cubicBezTo>
                    <a:pt x="1421496" y="6350000"/>
                    <a:pt x="0" y="4928504"/>
                    <a:pt x="0" y="3175000"/>
                  </a:cubicBezTo>
                  <a:cubicBezTo>
                    <a:pt x="0" y="1421496"/>
                    <a:pt x="1421496" y="0"/>
                    <a:pt x="317500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5" id="5"/>
          <p:cNvSpPr txBox="true"/>
          <p:nvPr/>
        </p:nvSpPr>
        <p:spPr>
          <a:xfrm rot="0">
            <a:off x="9348104" y="6873424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70550" y="1272100"/>
            <a:ext cx="8412500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850" indent="-161925" lvl="1">
              <a:lnSpc>
                <a:spcPts val="1950"/>
              </a:lnSpc>
              <a:buFont typeface="Arial"/>
              <a:buChar char="•"/>
            </a:pPr>
            <a:r>
              <a:rPr lang="en-US" b="true" sz="1500">
                <a:solidFill>
                  <a:srgbClr val="DA56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Campaign 3:</a:t>
            </a: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High CPR, low CTR → Consider discontinuation </a:t>
            </a:r>
          </a:p>
          <a:p>
            <a:pPr algn="l" marL="323850" indent="-161925" lvl="1">
              <a:lnSpc>
                <a:spcPts val="195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500">
                <a:solidFill>
                  <a:srgbClr val="2D4DE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Campaign 10:</a:t>
            </a: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Moderate CTR, high CPR → Optimize (targeting, creatives, or bidding strategy)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83694" y="253797"/>
            <a:ext cx="8741146" cy="88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5"/>
              </a:lnSpc>
            </a:pPr>
            <a:r>
              <a:rPr lang="en-US" sz="2632">
                <a:solidFill>
                  <a:srgbClr val="00000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Recommendation for Campaign Discontinuation</a:t>
            </a:r>
          </a:p>
          <a:p>
            <a:pPr algn="ctr">
              <a:lnSpc>
                <a:spcPts val="3339"/>
              </a:lnSpc>
            </a:pPr>
            <a:r>
              <a:rPr lang="en-US" sz="2385">
                <a:solidFill>
                  <a:srgbClr val="00000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 (</a:t>
            </a:r>
            <a:r>
              <a:rPr lang="en-US" sz="2385">
                <a:solidFill>
                  <a:srgbClr val="DA5659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CTR </a:t>
            </a:r>
            <a:r>
              <a:rPr lang="en-US" sz="2385">
                <a:solidFill>
                  <a:srgbClr val="00000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vs. </a:t>
            </a:r>
            <a:r>
              <a:rPr lang="en-US" sz="2385">
                <a:solidFill>
                  <a:srgbClr val="FDBD0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CPR</a:t>
            </a:r>
            <a:r>
              <a:rPr lang="en-US" sz="2385">
                <a:solidFill>
                  <a:srgbClr val="00000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2314" y="1863506"/>
            <a:ext cx="8228972" cy="5451694"/>
          </a:xfrm>
          <a:custGeom>
            <a:avLst/>
            <a:gdLst/>
            <a:ahLst/>
            <a:cxnLst/>
            <a:rect r="r" b="b" t="t" l="l"/>
            <a:pathLst>
              <a:path h="5451694" w="8228972">
                <a:moveTo>
                  <a:pt x="0" y="0"/>
                </a:moveTo>
                <a:lnTo>
                  <a:pt x="8228972" y="0"/>
                </a:lnTo>
                <a:lnTo>
                  <a:pt x="8228972" y="5451694"/>
                </a:lnTo>
                <a:lnTo>
                  <a:pt x="0" y="54516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9148750" y="6385243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65639" y="1040019"/>
            <a:ext cx="8422322" cy="733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4229" indent="-162114" lvl="1">
              <a:lnSpc>
                <a:spcPts val="1952"/>
              </a:lnSpc>
              <a:buFont typeface="Arial"/>
              <a:buChar char="•"/>
            </a:pPr>
            <a:r>
              <a:rPr lang="en-US" b="true" sz="150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1501">
                <a:solidFill>
                  <a:srgbClr val="DA56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Campaign 3:</a:t>
            </a:r>
            <a:r>
              <a:rPr lang="en-US" sz="15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High amount spent, but only 119 clicks</a:t>
            </a:r>
          </a:p>
          <a:p>
            <a:pPr algn="l" marL="324229" indent="-162114" lvl="1">
              <a:lnSpc>
                <a:spcPts val="1952"/>
              </a:lnSpc>
              <a:buFont typeface="Arial"/>
              <a:buChar char="•"/>
            </a:pPr>
            <a:r>
              <a:rPr lang="en-US" b="true" sz="1501">
                <a:solidFill>
                  <a:srgbClr val="2D4DE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Campaign 10: </a:t>
            </a:r>
            <a:r>
              <a:rPr lang="en-US" sz="15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High spend, only 121 clicks</a:t>
            </a:r>
          </a:p>
          <a:p>
            <a:pPr algn="l" marL="324229" indent="-162114" lvl="1">
              <a:lnSpc>
                <a:spcPts val="1952"/>
              </a:lnSpc>
              <a:spcBef>
                <a:spcPct val="0"/>
              </a:spcBef>
              <a:buFont typeface="Arial"/>
              <a:buChar char="•"/>
            </a:pPr>
            <a:r>
              <a:rPr lang="en-US" sz="150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Low Engagement despite Budget  → Rework or Discontinue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06227" y="70690"/>
            <a:ext cx="8741146" cy="88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5"/>
              </a:lnSpc>
            </a:pPr>
            <a:r>
              <a:rPr lang="en-US" sz="2632">
                <a:solidFill>
                  <a:srgbClr val="00000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Recommendation for Campaign Discontinuation</a:t>
            </a:r>
          </a:p>
          <a:p>
            <a:pPr algn="ctr">
              <a:lnSpc>
                <a:spcPts val="3339"/>
              </a:lnSpc>
            </a:pPr>
            <a:r>
              <a:rPr lang="en-US" sz="2385">
                <a:solidFill>
                  <a:srgbClr val="00000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 (</a:t>
            </a:r>
            <a:r>
              <a:rPr lang="en-US" sz="2385">
                <a:solidFill>
                  <a:srgbClr val="4B70F6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Budget Allocation</a:t>
            </a:r>
            <a:r>
              <a:rPr lang="en-US" sz="2385">
                <a:solidFill>
                  <a:srgbClr val="00000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 (Amount Spent)</a:t>
            </a:r>
            <a:r>
              <a:rPr lang="en-US" sz="2385">
                <a:solidFill>
                  <a:srgbClr val="DA5659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 </a:t>
            </a:r>
            <a:r>
              <a:rPr lang="en-US" sz="2385">
                <a:solidFill>
                  <a:srgbClr val="00000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vs. </a:t>
            </a:r>
            <a:r>
              <a:rPr lang="en-US" sz="2385">
                <a:solidFill>
                  <a:srgbClr val="7ED957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Clicks</a:t>
            </a:r>
            <a:r>
              <a:rPr lang="en-US" sz="2385">
                <a:solidFill>
                  <a:srgbClr val="000000"/>
                </a:solidFill>
                <a:latin typeface="ITC Motter Corpus Condensed"/>
                <a:ea typeface="ITC Motter Corpus Condensed"/>
                <a:cs typeface="ITC Motter Corpus Condensed"/>
                <a:sym typeface="ITC Motter Corpus Condensed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DAGfeazpnGg</dc:identifier>
  <dcterms:modified xsi:type="dcterms:W3CDTF">2011-08-01T06:04:30Z</dcterms:modified>
  <cp:revision>1</cp:revision>
  <dc:title>Team 13 Presentation</dc:title>
</cp:coreProperties>
</file>