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8"/>
    <p:sldId id="278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4" r:id="rId19"/>
    <p:sldId id="270" r:id="rId20"/>
    <p:sldId id="272" r:id="rId21"/>
    <p:sldId id="27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0D08"/>
    <a:srgbClr val="46379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1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Traffic Rules Violation Detection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39865" y="3898265"/>
            <a:ext cx="4379595" cy="1655445"/>
          </a:xfrm>
        </p:spPr>
        <p:txBody>
          <a:bodyPr>
            <a:normAutofit lnSpcReduction="20000"/>
          </a:bodyPr>
          <a:lstStyle/>
          <a:p>
            <a:r>
              <a:rPr lang="en-US" altLang="zh-CN"/>
              <a:t>Supervised By</a:t>
            </a:r>
            <a:endParaRPr lang="en-US" altLang="zh-CN"/>
          </a:p>
          <a:p>
            <a:r>
              <a:rPr lang="en-US" altLang="zh-CN">
                <a:latin typeface="+mn-lt"/>
                <a:cs typeface="+mn-lt"/>
              </a:rPr>
              <a:t>Dr. Muhammad Aminul Haque Akhand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Professor</a:t>
            </a:r>
            <a:endParaRPr lang="en-US" altLang="zh-CN">
              <a:latin typeface="+mn-lt"/>
              <a:cs typeface="+mn-lt"/>
            </a:endParaRPr>
          </a:p>
        </p:txBody>
      </p:sp>
      <p:sp>
        <p:nvSpPr>
          <p:cNvPr id="3" name="副标题 4"/>
          <p:cNvSpPr>
            <a:spLocks noGrp="1"/>
          </p:cNvSpPr>
          <p:nvPr/>
        </p:nvSpPr>
        <p:spPr>
          <a:xfrm>
            <a:off x="1651000" y="3898265"/>
            <a:ext cx="3863975" cy="1655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Thesis Group</a:t>
            </a:r>
            <a:endParaRPr lang="en-US" altLang="zh-CN"/>
          </a:p>
          <a:p>
            <a:r>
              <a:rPr lang="en-US" altLang="zh-CN">
                <a:latin typeface="+mn-lt"/>
                <a:cs typeface="+mn-lt"/>
              </a:rPr>
              <a:t>Abdullah Al Nahian Kanon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Roll: 1707030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Md. Saidul Islam Akib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Roll: 1707119</a:t>
            </a:r>
            <a:endParaRPr lang="en-US" altLang="zh-CN">
              <a:latin typeface="+mn-lt"/>
              <a:cs typeface="+mn-lt"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1524000" y="5868670"/>
            <a:ext cx="9144000" cy="83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4000" y="578104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cs typeface="+mn-lt"/>
              </a:rPr>
              <a:t>Department of Computer Science and Engineering</a:t>
            </a:r>
            <a:endParaRPr lang="en-US">
              <a:cs typeface="+mn-lt"/>
            </a:endParaRPr>
          </a:p>
          <a:p>
            <a:pPr algn="ctr"/>
            <a:r>
              <a:rPr lang="en-US">
                <a:cs typeface="+mn-lt"/>
              </a:rPr>
              <a:t>Khulna University of Engineering &amp; Technology</a:t>
            </a:r>
            <a:endParaRPr lang="en-US">
              <a:cs typeface="+mn-lt"/>
            </a:endParaRPr>
          </a:p>
          <a:p>
            <a:pPr algn="ctr"/>
            <a:r>
              <a:rPr lang="en-US">
                <a:cs typeface="+mn-lt"/>
              </a:rPr>
              <a:t>Khulna, Bangladesh</a:t>
            </a: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Methodology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Model Training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Model trained using YOLOv5 object detection architecture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Methodology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Dataset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r>
              <a:rPr lang="en-US"/>
              <a:t>Poribohon-BD dataset</a:t>
            </a:r>
            <a:endParaRPr lang="en-US"/>
          </a:p>
          <a:p>
            <a:r>
              <a:rPr lang="en-US"/>
              <a:t>Total 9058 images with annotation files of 15 classes total</a:t>
            </a:r>
            <a:endParaRPr lang="en-US"/>
          </a:p>
          <a:p>
            <a:r>
              <a:rPr lang="en-US"/>
              <a:t>We used images of 10 classes of vehicles of road</a:t>
            </a:r>
            <a:endParaRPr lang="en-US"/>
          </a:p>
          <a:p>
            <a:r>
              <a:rPr lang="en-US"/>
              <a:t>Total 7708 images</a:t>
            </a:r>
            <a:endParaRPr lang="en-US"/>
          </a:p>
          <a:p>
            <a:r>
              <a:rPr lang="en-US"/>
              <a:t>Splitted in 70%(training set), 20%(validation set), 10%(test set)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8285"/>
            <a:ext cx="10515600" cy="1325563"/>
          </a:xfrm>
        </p:spPr>
        <p:txBody>
          <a:bodyPr/>
          <a:p>
            <a:r>
              <a:rPr lang="en-US" sz="4000"/>
              <a:t>Methodology</a:t>
            </a:r>
            <a:endParaRPr lang="en-US" sz="4000"/>
          </a:p>
        </p:txBody>
      </p:sp>
      <p:pic>
        <p:nvPicPr>
          <p:cNvPr id="4" name="Content Placeholder 3" descr="pic_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2132330"/>
            <a:ext cx="7735570" cy="4351655"/>
          </a:xfrm>
          <a:prstGeom prst="rect">
            <a:avLst/>
          </a:prstGeom>
        </p:spPr>
      </p:pic>
      <p:pic>
        <p:nvPicPr>
          <p:cNvPr id="5" name="Picture 4" descr="2022-August(21)-Sunday-02-24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40" y="2052955"/>
            <a:ext cx="2164715" cy="2792095"/>
          </a:xfrm>
          <a:prstGeom prst="rect">
            <a:avLst/>
          </a:prstGeom>
        </p:spPr>
      </p:pic>
      <p:pic>
        <p:nvPicPr>
          <p:cNvPr id="6" name="Picture 5" descr="2022-August(21)-Sunday-02-30-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70" y="5694680"/>
            <a:ext cx="2726055" cy="789305"/>
          </a:xfrm>
          <a:prstGeom prst="rect">
            <a:avLst/>
          </a:prstGeom>
        </p:spPr>
      </p:pic>
      <p:sp>
        <p:nvSpPr>
          <p:cNvPr id="15" name="Flowchart: Extract 14"/>
          <p:cNvSpPr/>
          <p:nvPr/>
        </p:nvSpPr>
        <p:spPr>
          <a:xfrm rot="16200000">
            <a:off x="5909310" y="1506220"/>
            <a:ext cx="2792730" cy="3886200"/>
          </a:xfrm>
          <a:prstGeom prst="flowChartExtract">
            <a:avLst/>
          </a:prstGeom>
          <a:solidFill>
            <a:srgbClr val="E40D08">
              <a:alpha val="13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Extract 6"/>
          <p:cNvSpPr/>
          <p:nvPr/>
        </p:nvSpPr>
        <p:spPr>
          <a:xfrm>
            <a:off x="9248775" y="2595245"/>
            <a:ext cx="2100580" cy="3281680"/>
          </a:xfrm>
          <a:prstGeom prst="flowChartExtract">
            <a:avLst/>
          </a:prstGeom>
          <a:solidFill>
            <a:srgbClr val="E40D08">
              <a:alpha val="13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16610" y="1583690"/>
            <a:ext cx="455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Classified vehilce images with unique id</a:t>
            </a:r>
            <a:endParaRPr lang="en-US" b="1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Experimental Result</a:t>
            </a:r>
            <a:endParaRPr lang="en-US" sz="4000"/>
          </a:p>
        </p:txBody>
      </p:sp>
      <p:pic>
        <p:nvPicPr>
          <p:cNvPr id="7" name="Content Placeholder 6" descr="pic_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4730" y="1825625"/>
            <a:ext cx="7240905" cy="435165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Experimental Result</a:t>
            </a:r>
            <a:endParaRPr lang="en-US" sz="1400" b="1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Experimentai Result</a:t>
            </a:r>
            <a:endParaRPr lang="en-US" sz="4000"/>
          </a:p>
        </p:txBody>
      </p:sp>
      <p:pic>
        <p:nvPicPr>
          <p:cNvPr id="4" name="Content Placeholder 3" descr="pic_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2525" y="1825625"/>
            <a:ext cx="6965315" cy="435165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Experimental Resul</a:t>
            </a:r>
            <a:r>
              <a:rPr lang="en-US" sz="1400">
                <a:sym typeface="+mn-ea"/>
              </a:rPr>
              <a:t>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Limitaions</a:t>
            </a:r>
            <a:endParaRPr lang="en-US" sz="4000"/>
          </a:p>
        </p:txBody>
      </p:sp>
      <p:pic>
        <p:nvPicPr>
          <p:cNvPr id="4" name="Content Placeholder 3" descr="pic_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7715" y="2224405"/>
            <a:ext cx="773557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1720" y="1665605"/>
            <a:ext cx="2868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misclassified vehicles</a:t>
            </a:r>
            <a:endParaRPr lang="en-US" b="1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Limitations</a:t>
            </a:r>
            <a:endParaRPr lang="en-US" sz="4000"/>
          </a:p>
        </p:txBody>
      </p:sp>
      <p:pic>
        <p:nvPicPr>
          <p:cNvPr id="6" name="Content Placeholder 5" descr="Picture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03350" y="1668145"/>
            <a:ext cx="4017010" cy="4498975"/>
          </a:xfrm>
          <a:prstGeom prst="rect">
            <a:avLst/>
          </a:prstGeom>
        </p:spPr>
      </p:pic>
      <p:pic>
        <p:nvPicPr>
          <p:cNvPr id="10" name="Content Placeholder 9" descr="Picture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5705" y="1668145"/>
            <a:ext cx="3688080" cy="4466590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Future Goal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Solving the current limitations by creating a large bangladesh’s highway vehicle dataset</a:t>
            </a:r>
            <a:endParaRPr lang="en-US"/>
          </a:p>
          <a:p>
            <a:r>
              <a:rPr lang="en-US"/>
              <a:t>Implementing techniques for detecting other types of traffic rules violation</a:t>
            </a:r>
            <a:endParaRPr lang="en-US"/>
          </a:p>
          <a:p>
            <a:r>
              <a:rPr lang="en-US"/>
              <a:t>Finally creating a model to detect almost all traffic rules violations and ensure a safe road by punishing the rules violators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References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457200" indent="-457200">
              <a:buAutoNum type="arabicPeriod"/>
            </a:pPr>
            <a:r>
              <a:rPr lang="en-US"/>
              <a:t>Aniruddha Tonge, Shashank Chandak, Renuka Khiste, Usman Khan “Traffic Rules Violation Detection using Deep Learning”. DOI: 10.1109/ICECA49313.2020.9297495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07790" y="2635885"/>
            <a:ext cx="46215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 b="1"/>
              <a:t>Thank You </a:t>
            </a:r>
            <a:endParaRPr lang="en-US" sz="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Outline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  <a:p>
            <a:r>
              <a:rPr lang="en-US"/>
              <a:t>Related Work</a:t>
            </a:r>
            <a:endParaRPr lang="en-US"/>
          </a:p>
          <a:p>
            <a:r>
              <a:rPr lang="en-US"/>
              <a:t>Our Contribution</a:t>
            </a:r>
            <a:endParaRPr lang="en-US"/>
          </a:p>
          <a:p>
            <a:r>
              <a:rPr lang="en-US"/>
              <a:t>Methodology</a:t>
            </a:r>
            <a:endParaRPr lang="en-US"/>
          </a:p>
          <a:p>
            <a:r>
              <a:rPr lang="en-US"/>
              <a:t>Experimental Result</a:t>
            </a:r>
            <a:endParaRPr lang="en-US"/>
          </a:p>
          <a:p>
            <a:r>
              <a:rPr lang="en-US"/>
              <a:t>Limitation</a:t>
            </a:r>
            <a:endParaRPr lang="en-US"/>
          </a:p>
          <a:p>
            <a:r>
              <a:rPr lang="en-US"/>
              <a:t>References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0035" y="210185"/>
            <a:ext cx="8980170" cy="6358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Introduction</a:t>
            </a:r>
            <a:endParaRPr lang="en-US" sz="4000"/>
          </a:p>
        </p:txBody>
      </p:sp>
      <p:pic>
        <p:nvPicPr>
          <p:cNvPr id="4" name="Picture 3" descr="pic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660000">
            <a:off x="1161415" y="2242185"/>
            <a:ext cx="10187305" cy="2230755"/>
          </a:xfrm>
          <a:prstGeom prst="rect">
            <a:avLst/>
          </a:prstGeom>
        </p:spPr>
      </p:pic>
      <p:pic>
        <p:nvPicPr>
          <p:cNvPr id="6" name="Picture 5" descr="pic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0000">
            <a:off x="7026275" y="2752725"/>
            <a:ext cx="1627505" cy="326390"/>
          </a:xfrm>
          <a:prstGeom prst="rect">
            <a:avLst/>
          </a:prstGeom>
        </p:spPr>
      </p:pic>
      <p:pic>
        <p:nvPicPr>
          <p:cNvPr id="8" name="Picture 7" descr="pic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0000">
            <a:off x="8966835" y="2999740"/>
            <a:ext cx="974725" cy="529590"/>
          </a:xfrm>
          <a:prstGeom prst="rect">
            <a:avLst/>
          </a:prstGeom>
        </p:spPr>
      </p:pic>
      <p:pic>
        <p:nvPicPr>
          <p:cNvPr id="9" name="Picture 8" descr="pic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00000">
            <a:off x="1428750" y="2423160"/>
            <a:ext cx="974725" cy="529590"/>
          </a:xfrm>
          <a:prstGeom prst="rect">
            <a:avLst/>
          </a:prstGeom>
        </p:spPr>
      </p:pic>
      <p:pic>
        <p:nvPicPr>
          <p:cNvPr id="10" name="Picture 9" descr="pic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700000">
            <a:off x="5266690" y="3354070"/>
            <a:ext cx="1279525" cy="573405"/>
          </a:xfrm>
          <a:prstGeom prst="rect">
            <a:avLst/>
          </a:prstGeom>
        </p:spPr>
      </p:pic>
      <p:pic>
        <p:nvPicPr>
          <p:cNvPr id="11" name="Picture 10" descr="pic_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20000">
            <a:off x="6591300" y="3643630"/>
            <a:ext cx="532130" cy="996950"/>
          </a:xfrm>
          <a:prstGeom prst="rect">
            <a:avLst/>
          </a:prstGeom>
        </p:spPr>
      </p:pic>
      <p:pic>
        <p:nvPicPr>
          <p:cNvPr id="12" name="Picture 11" descr="pic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520000">
            <a:off x="9838055" y="4210685"/>
            <a:ext cx="1279525" cy="57340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210175" y="3557270"/>
            <a:ext cx="198120" cy="1943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45125" y="2508250"/>
            <a:ext cx="181610" cy="1943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lowchart: Extract 14"/>
          <p:cNvSpPr/>
          <p:nvPr/>
        </p:nvSpPr>
        <p:spPr>
          <a:xfrm rot="6180000">
            <a:off x="3340100" y="1593850"/>
            <a:ext cx="654685" cy="3422015"/>
          </a:xfrm>
          <a:prstGeom prst="flowChartExtract">
            <a:avLst/>
          </a:prstGeom>
          <a:solidFill>
            <a:srgbClr val="E40D08">
              <a:alpha val="37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Extract 15"/>
          <p:cNvSpPr/>
          <p:nvPr/>
        </p:nvSpPr>
        <p:spPr>
          <a:xfrm rot="17280000">
            <a:off x="5694680" y="3084195"/>
            <a:ext cx="570230" cy="1543685"/>
          </a:xfrm>
          <a:prstGeom prst="flowChartExtract">
            <a:avLst/>
          </a:prstGeom>
          <a:solidFill>
            <a:srgbClr val="E40D08">
              <a:alpha val="37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rot="16920000" flipV="1">
            <a:off x="4001770" y="3195955"/>
            <a:ext cx="2779395" cy="762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5400000">
            <a:off x="4639310" y="5034915"/>
            <a:ext cx="96012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471670" y="5424170"/>
            <a:ext cx="2868295" cy="1081405"/>
          </a:xfrm>
          <a:prstGeom prst="rect">
            <a:avLst/>
          </a:prstGeom>
          <a:ln w="28575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/>
              <a:t>traffic rules violation detection system</a:t>
            </a:r>
            <a:endParaRPr lang="en-US" sz="2000" b="1"/>
          </a:p>
        </p:txBody>
      </p:sp>
      <p:sp>
        <p:nvSpPr>
          <p:cNvPr id="20" name="Flowchart: Process 19"/>
          <p:cNvSpPr/>
          <p:nvPr/>
        </p:nvSpPr>
        <p:spPr>
          <a:xfrm>
            <a:off x="2442210" y="5856605"/>
            <a:ext cx="1871345" cy="7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lowchart: Extract 20"/>
          <p:cNvSpPr/>
          <p:nvPr/>
        </p:nvSpPr>
        <p:spPr>
          <a:xfrm rot="16200000">
            <a:off x="2281555" y="5848350"/>
            <a:ext cx="187325" cy="114300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76885" y="5418455"/>
            <a:ext cx="1680210" cy="1034415"/>
          </a:xfrm>
          <a:prstGeom prst="rect">
            <a:avLst/>
          </a:prstGeom>
          <a:ln w="28575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/>
              <a:t>traffic police station</a:t>
            </a:r>
            <a:endParaRPr lang="en-US" sz="2000" b="1"/>
          </a:p>
        </p:txBody>
      </p:sp>
      <p:sp>
        <p:nvSpPr>
          <p:cNvPr id="23" name="Rectangles 22"/>
          <p:cNvSpPr/>
          <p:nvPr/>
        </p:nvSpPr>
        <p:spPr>
          <a:xfrm>
            <a:off x="2514600" y="5146675"/>
            <a:ext cx="1662430" cy="60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license plate number 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2484120" y="6111240"/>
            <a:ext cx="1662430" cy="60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image of vehicle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 descr="pic_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0000">
            <a:off x="7895590" y="3777615"/>
            <a:ext cx="723265" cy="557530"/>
          </a:xfrm>
          <a:prstGeom prst="rect">
            <a:avLst/>
          </a:prstGeom>
        </p:spPr>
      </p:pic>
      <p:pic>
        <p:nvPicPr>
          <p:cNvPr id="26" name="Picture 25" descr="pic_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0000">
            <a:off x="3127375" y="1959610"/>
            <a:ext cx="776605" cy="589915"/>
          </a:xfrm>
          <a:prstGeom prst="rect">
            <a:avLst/>
          </a:prstGeom>
        </p:spPr>
      </p:pic>
      <p:sp>
        <p:nvSpPr>
          <p:cNvPr id="27" name="Flowchart: Extract 26"/>
          <p:cNvSpPr/>
          <p:nvPr/>
        </p:nvSpPr>
        <p:spPr>
          <a:xfrm rot="6000000">
            <a:off x="4267835" y="1453515"/>
            <a:ext cx="654685" cy="1979295"/>
          </a:xfrm>
          <a:prstGeom prst="flowChartExtract">
            <a:avLst/>
          </a:prstGeom>
          <a:solidFill>
            <a:srgbClr val="E40D08">
              <a:alpha val="37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Flowchart: Extract 27"/>
          <p:cNvSpPr/>
          <p:nvPr/>
        </p:nvSpPr>
        <p:spPr>
          <a:xfrm rot="16620000">
            <a:off x="6510020" y="2425065"/>
            <a:ext cx="570230" cy="2861945"/>
          </a:xfrm>
          <a:prstGeom prst="flowChartExtract">
            <a:avLst/>
          </a:prstGeom>
          <a:solidFill>
            <a:srgbClr val="E40D08">
              <a:alpha val="37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 b="1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Related Works</a:t>
            </a:r>
            <a:endParaRPr lang="en-US" sz="4000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Related Work</a:t>
            </a:r>
            <a:endParaRPr lang="en-US" sz="1400" b="1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  <p:pic>
        <p:nvPicPr>
          <p:cNvPr id="4" name="Picture 3" descr="2022-August(23)-Tuesday-20-39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2221865"/>
            <a:ext cx="1106424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754620" cy="1325880"/>
          </a:xfrm>
        </p:spPr>
        <p:txBody>
          <a:bodyPr/>
          <a:p>
            <a:r>
              <a:rPr lang="en-US" sz="4000"/>
              <a:t>Related Works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120900"/>
            <a:ext cx="10515600" cy="4056380"/>
          </a:xfrm>
        </p:spPr>
        <p:txBody>
          <a:bodyPr/>
          <a:p>
            <a:pPr algn="l"/>
            <a:r>
              <a:rPr lang="en-US" sz="2000">
                <a:sym typeface="+mn-ea"/>
              </a:rPr>
              <a:t>Tonge et al. in [1] used a deep learning technique to detect vehicle, helmet classification, crosswalk violation in traffic signal and Licence plate detection.</a:t>
            </a:r>
            <a:endParaRPr lang="en-US" sz="2000"/>
          </a:p>
          <a:p>
            <a:pPr algn="l"/>
            <a:r>
              <a:rPr lang="en-US" sz="2000">
                <a:sym typeface="+mn-ea"/>
              </a:rPr>
              <a:t>Limitations:</a:t>
            </a:r>
            <a:endParaRPr lang="en-US" sz="2000"/>
          </a:p>
          <a:p>
            <a:pPr lvl="1" algn="l"/>
            <a:r>
              <a:rPr lang="en-US" sz="2000">
                <a:sym typeface="+mn-ea"/>
              </a:rPr>
              <a:t>Not wide variety of traffic rules violation detection</a:t>
            </a:r>
            <a:endParaRPr lang="en-US" sz="2000"/>
          </a:p>
          <a:p>
            <a:pPr lvl="1" algn="l"/>
            <a:r>
              <a:rPr lang="en-US" sz="2000">
                <a:sym typeface="+mn-ea"/>
              </a:rPr>
              <a:t>Not good when there are heavy traffic</a:t>
            </a:r>
            <a:endParaRPr lang="en-US" sz="2000"/>
          </a:p>
          <a:p>
            <a:pPr lvl="1" algn="l"/>
            <a:r>
              <a:rPr lang="en-US" sz="2000">
                <a:sym typeface="+mn-ea"/>
              </a:rPr>
              <a:t>Dataset used does not properly reflect bangaldesh’s highway road vehicles or other vehicles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Related Work</a:t>
            </a:r>
            <a:endParaRPr lang="en-US" sz="1400" b="1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Our Contribution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Implementing more trafiic rules violation detection techniques</a:t>
            </a:r>
            <a:endParaRPr lang="en-US"/>
          </a:p>
          <a:p>
            <a:r>
              <a:rPr lang="en-US"/>
              <a:t>Creating a large dataset of Bangladesh Highway Vehicles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Our Contribution</a:t>
            </a:r>
            <a:endParaRPr lang="en-US" sz="1400" b="1"/>
          </a:p>
          <a:p>
            <a:pPr indent="0" algn="l">
              <a:buNone/>
            </a:pPr>
            <a:r>
              <a:rPr lang="en-US" sz="1400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Methodology</a:t>
            </a:r>
            <a:endParaRPr lang="en-US" sz="4000"/>
          </a:p>
        </p:txBody>
      </p:sp>
      <p:sp>
        <p:nvSpPr>
          <p:cNvPr id="4" name="Rectangles 3"/>
          <p:cNvSpPr/>
          <p:nvPr/>
        </p:nvSpPr>
        <p:spPr>
          <a:xfrm>
            <a:off x="668655" y="411797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Input Video</a:t>
            </a:r>
            <a:endParaRPr lang="en-US"/>
          </a:p>
          <a:p>
            <a:pPr algn="ctr"/>
            <a:r>
              <a:rPr lang="en-US"/>
              <a:t>Stream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88920" y="411797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Transformingvideo into</a:t>
            </a:r>
            <a:endParaRPr lang="en-US"/>
          </a:p>
          <a:p>
            <a:pPr algn="ctr"/>
            <a:r>
              <a:rPr lang="en-US"/>
              <a:t>Frames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908550" y="411797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Violation Detection</a:t>
            </a:r>
            <a:endParaRPr lang="en-US"/>
          </a:p>
          <a:p>
            <a:pPr algn="ctr"/>
            <a:r>
              <a:rPr lang="en-US"/>
              <a:t>Mecahnism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908550" y="537908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Traffic Rules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08550" y="285686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Trained Model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907915" y="159575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Dataset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028180" y="411797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Vehicle Images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148445" y="4117975"/>
            <a:ext cx="1604010" cy="85852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License Plate Number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72665" y="4547235"/>
            <a:ext cx="516255" cy="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2295" y="4547235"/>
            <a:ext cx="516255" cy="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11925" y="4547235"/>
            <a:ext cx="516255" cy="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32190" y="4547235"/>
            <a:ext cx="516255" cy="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7" idx="0"/>
          </p:cNvCxnSpPr>
          <p:nvPr/>
        </p:nvCxnSpPr>
        <p:spPr>
          <a:xfrm>
            <a:off x="5710555" y="3715385"/>
            <a:ext cx="0" cy="40259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7" idx="2"/>
          </p:cNvCxnSpPr>
          <p:nvPr/>
        </p:nvCxnSpPr>
        <p:spPr>
          <a:xfrm flipV="1">
            <a:off x="5710555" y="4976495"/>
            <a:ext cx="0" cy="40259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09920" y="2465705"/>
            <a:ext cx="0" cy="40259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Methodology</a:t>
            </a:r>
            <a:endParaRPr lang="en-US" sz="1400" b="1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Methodology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Violation of Traffic Rules 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r>
              <a:rPr lang="en-US"/>
              <a:t>Vehicles in wrong lanes</a:t>
            </a:r>
            <a:endParaRPr lang="en-US"/>
          </a:p>
          <a:p>
            <a:r>
              <a:rPr lang="en-US"/>
              <a:t>Overspeed Vehicles</a:t>
            </a:r>
            <a:endParaRPr lang="en-US"/>
          </a:p>
          <a:p>
            <a:r>
              <a:rPr lang="en-US"/>
              <a:t>Passerby crossing road at green light</a:t>
            </a:r>
            <a:endParaRPr lang="en-US"/>
          </a:p>
          <a:p>
            <a:r>
              <a:rPr lang="en-US"/>
              <a:t>Not permitted vehicles in highway</a:t>
            </a:r>
            <a:endParaRPr lang="en-US"/>
          </a:p>
          <a:p>
            <a:r>
              <a:rPr lang="en-US"/>
              <a:t>Crosswalk Violation</a:t>
            </a:r>
            <a:endParaRPr lang="en-US"/>
          </a:p>
          <a:p>
            <a:r>
              <a:rPr lang="en-US"/>
              <a:t>Motobike drivers without helmet</a:t>
            </a:r>
            <a:endParaRPr lang="en-US"/>
          </a:p>
          <a:p>
            <a:r>
              <a:rPr lang="en-US"/>
              <a:t>Other drivers without seat-belt</a:t>
            </a:r>
            <a:endParaRPr lang="en-US"/>
          </a:p>
          <a:p>
            <a:r>
              <a:rPr lang="en-US"/>
              <a:t>Vehicle of Unusual behavior</a:t>
            </a:r>
            <a:endParaRPr lang="en-US"/>
          </a:p>
          <a:p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26980" y="133985"/>
            <a:ext cx="1939925" cy="181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 sz="1400">
                <a:sym typeface="+mn-ea"/>
              </a:rPr>
              <a:t>Introduction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Related Work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Our Contribution</a:t>
            </a:r>
            <a:endParaRPr lang="en-US" sz="1400"/>
          </a:p>
          <a:p>
            <a:pPr indent="0" algn="l">
              <a:buNone/>
            </a:pPr>
            <a:r>
              <a:rPr lang="en-US" sz="1400" b="1">
                <a:sym typeface="+mn-ea"/>
              </a:rPr>
              <a:t>Methodology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Experimental Result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Limitation</a:t>
            </a:r>
            <a:endParaRPr lang="en-US" sz="1400"/>
          </a:p>
          <a:p>
            <a:pPr indent="0" algn="l">
              <a:buNone/>
            </a:pPr>
            <a:r>
              <a:rPr lang="en-US" sz="1400">
                <a:sym typeface="+mn-ea"/>
              </a:rPr>
              <a:t>References</a:t>
            </a:r>
            <a:endParaRPr lang="en-US" sz="1400"/>
          </a:p>
          <a:p>
            <a:pPr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3495</Words>
  <Application>WPS Presentation</Application>
  <PresentationFormat>宽屏</PresentationFormat>
  <Paragraphs>247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Office Theme</vt:lpstr>
      <vt:lpstr>Traffic Rules Violation Detection</vt:lpstr>
      <vt:lpstr>Outline</vt:lpstr>
      <vt:lpstr>PowerPoint 演示文稿</vt:lpstr>
      <vt:lpstr>Introduction</vt:lpstr>
      <vt:lpstr>Related Works</vt:lpstr>
      <vt:lpstr>Related Works</vt:lpstr>
      <vt:lpstr>Our Contribution</vt:lpstr>
      <vt:lpstr>Methodology</vt:lpstr>
      <vt:lpstr>Methodology</vt:lpstr>
      <vt:lpstr>Methodology</vt:lpstr>
      <vt:lpstr>Methodology</vt:lpstr>
      <vt:lpstr>Methodology</vt:lpstr>
      <vt:lpstr>Experimental Result</vt:lpstr>
      <vt:lpstr>Experimentai Result</vt:lpstr>
      <vt:lpstr>Limitaions</vt:lpstr>
      <vt:lpstr>Limitations</vt:lpstr>
      <vt:lpstr>Future Goal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akib</cp:lastModifiedBy>
  <cp:revision>29</cp:revision>
  <dcterms:created xsi:type="dcterms:W3CDTF">2022-10-21T13:17:38Z</dcterms:created>
  <dcterms:modified xsi:type="dcterms:W3CDTF">2022-10-21T13:17:38Z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