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74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05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7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CE0B-ABA5-4B86-9F1E-AD48B0E6BCD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6868CE-326F-40C1-A404-1CCA8DA6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AnalogWrite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A2B1-EBCC-4F45-8414-FBD95469B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Based Vending Machine</a:t>
            </a:r>
          </a:p>
        </p:txBody>
      </p:sp>
    </p:spTree>
    <p:extLst>
      <p:ext uri="{BB962C8B-B14F-4D97-AF65-F5344CB8AC3E}">
        <p14:creationId xmlns:p14="http://schemas.microsoft.com/office/powerpoint/2010/main" val="412025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E674-7B1B-458E-A980-C33FA280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 err="1"/>
              <a:t>ফটো</a:t>
            </a:r>
            <a:r>
              <a:rPr lang="en-US" dirty="0"/>
              <a:t> </a:t>
            </a:r>
            <a:r>
              <a:rPr lang="en-US" dirty="0" err="1"/>
              <a:t>ডায়োডের</a:t>
            </a:r>
            <a:r>
              <a:rPr lang="en-US" dirty="0"/>
              <a:t> </a:t>
            </a:r>
            <a:r>
              <a:rPr lang="en-US" dirty="0" err="1"/>
              <a:t>কাজ</a:t>
            </a:r>
            <a:r>
              <a:rPr lang="en-US" dirty="0"/>
              <a:t> </a:t>
            </a:r>
            <a:r>
              <a:rPr lang="en-US" dirty="0" err="1"/>
              <a:t>হলো</a:t>
            </a:r>
            <a:r>
              <a:rPr lang="en-US" dirty="0"/>
              <a:t>  </a:t>
            </a:r>
            <a:r>
              <a:rPr lang="en-US" dirty="0" err="1"/>
              <a:t>এই</a:t>
            </a:r>
            <a:r>
              <a:rPr lang="en-US" dirty="0"/>
              <a:t> </a:t>
            </a:r>
            <a:r>
              <a:rPr lang="en-US" dirty="0" err="1"/>
              <a:t>ডায়োডের</a:t>
            </a:r>
            <a:r>
              <a:rPr lang="en-US" dirty="0"/>
              <a:t> </a:t>
            </a:r>
            <a:r>
              <a:rPr lang="en-US" dirty="0" err="1"/>
              <a:t>উপর</a:t>
            </a:r>
            <a:r>
              <a:rPr lang="en-US" dirty="0"/>
              <a:t> </a:t>
            </a:r>
            <a:r>
              <a:rPr lang="en-US" dirty="0" err="1"/>
              <a:t>লাইট</a:t>
            </a:r>
            <a:r>
              <a:rPr lang="en-US" dirty="0"/>
              <a:t> </a:t>
            </a:r>
            <a:r>
              <a:rPr lang="en-US" dirty="0" err="1"/>
              <a:t>পড়লে</a:t>
            </a:r>
            <a:r>
              <a:rPr lang="en-US" dirty="0"/>
              <a:t> </a:t>
            </a:r>
            <a:r>
              <a:rPr lang="en-US" dirty="0" err="1"/>
              <a:t>কারেন্ট</a:t>
            </a:r>
            <a:r>
              <a:rPr lang="en-US" dirty="0"/>
              <a:t> </a:t>
            </a:r>
            <a:r>
              <a:rPr lang="en-US" dirty="0" err="1"/>
              <a:t>ফ্লো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dirty="0"/>
              <a:t> , </a:t>
            </a:r>
            <a:r>
              <a:rPr lang="en-US" dirty="0" err="1"/>
              <a:t>লাইট</a:t>
            </a:r>
            <a:r>
              <a:rPr lang="en-US" dirty="0"/>
              <a:t> </a:t>
            </a:r>
            <a:r>
              <a:rPr lang="en-US" dirty="0" err="1"/>
              <a:t>না</a:t>
            </a:r>
            <a:r>
              <a:rPr lang="en-US" dirty="0"/>
              <a:t> </a:t>
            </a:r>
            <a:r>
              <a:rPr lang="en-US" dirty="0" err="1"/>
              <a:t>পরলে</a:t>
            </a:r>
            <a:r>
              <a:rPr lang="en-US" dirty="0"/>
              <a:t> </a:t>
            </a:r>
            <a:r>
              <a:rPr lang="en-US" dirty="0" err="1"/>
              <a:t>কারেন্ট</a:t>
            </a:r>
            <a:r>
              <a:rPr lang="en-US" dirty="0"/>
              <a:t> </a:t>
            </a:r>
            <a:r>
              <a:rPr lang="en-US" dirty="0" err="1"/>
              <a:t>ফ্লো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dirty="0"/>
              <a:t> </a:t>
            </a:r>
            <a:r>
              <a:rPr lang="en-US" dirty="0" err="1"/>
              <a:t>না</a:t>
            </a:r>
            <a:r>
              <a:rPr lang="en-US" dirty="0"/>
              <a:t>।  </a:t>
            </a:r>
            <a:r>
              <a:rPr lang="en-US" b="1" dirty="0"/>
              <a:t>NO LIGHT NO CURRENT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8E534C-ED2E-4636-BB50-713A01A4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US" dirty="0"/>
              <a:t>What is Photodiode?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0E5D6-6EB0-4EE0-8C89-7945B574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81" y="3014686"/>
            <a:ext cx="5014034" cy="3730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836D05-DB03-4F09-B37D-F3CE1D81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47" y="295129"/>
            <a:ext cx="976655" cy="16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B217-C4D7-43C0-B4E6-92B6898A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3892-3363-4CFA-81A9-5E1183B5B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মাইক্রোকন্ট্রোলার</a:t>
            </a:r>
            <a:r>
              <a:rPr lang="en-US" dirty="0"/>
              <a:t> </a:t>
            </a:r>
            <a:r>
              <a:rPr lang="en-US" dirty="0" err="1"/>
              <a:t>মডিউল</a:t>
            </a:r>
            <a:r>
              <a:rPr lang="en-US" dirty="0"/>
              <a:t>। </a:t>
            </a:r>
            <a:r>
              <a:rPr lang="en-US" dirty="0" err="1"/>
              <a:t>সা</a:t>
            </a:r>
            <a:r>
              <a:rPr lang="as-IN" dirty="0"/>
              <a:t>ধ</a:t>
            </a:r>
            <a:r>
              <a:rPr lang="en-US" dirty="0"/>
              <a:t>া</a:t>
            </a:r>
            <a:r>
              <a:rPr lang="as-IN" dirty="0"/>
              <a:t>র</a:t>
            </a:r>
            <a:r>
              <a:rPr lang="en-US" dirty="0"/>
              <a:t>ণ</a:t>
            </a:r>
            <a:r>
              <a:rPr lang="as-IN" dirty="0"/>
              <a:t>ত</a:t>
            </a:r>
            <a:r>
              <a:rPr lang="en-US" dirty="0"/>
              <a:t>  </a:t>
            </a:r>
            <a:r>
              <a:rPr lang="en-US" dirty="0" err="1"/>
              <a:t>মাইক্রোকন্ট্রোলারে</a:t>
            </a:r>
            <a:r>
              <a:rPr lang="en-US" dirty="0"/>
              <a:t> </a:t>
            </a:r>
            <a:r>
              <a:rPr lang="en-US" dirty="0" err="1"/>
              <a:t>সরাসরি</a:t>
            </a:r>
            <a:r>
              <a:rPr lang="en-US" dirty="0"/>
              <a:t> </a:t>
            </a:r>
            <a:r>
              <a:rPr lang="en-US" dirty="0" err="1"/>
              <a:t>কো</a:t>
            </a:r>
            <a:r>
              <a:rPr lang="as-IN" dirty="0"/>
              <a:t>ড</a:t>
            </a:r>
            <a:r>
              <a:rPr lang="en-US" dirty="0"/>
              <a:t> </a:t>
            </a:r>
            <a:r>
              <a:rPr lang="as-IN" dirty="0"/>
              <a:t>ক</a:t>
            </a:r>
            <a:r>
              <a:rPr lang="en-US" dirty="0" err="1"/>
              <a:t>রা</a:t>
            </a:r>
            <a:r>
              <a:rPr lang="en-US" dirty="0"/>
              <a:t> </a:t>
            </a:r>
            <a:r>
              <a:rPr lang="en-US" dirty="0" err="1"/>
              <a:t>তুলনামূলক</a:t>
            </a:r>
            <a:r>
              <a:rPr lang="en-US" dirty="0"/>
              <a:t> </a:t>
            </a:r>
            <a:r>
              <a:rPr lang="en-US" dirty="0" err="1"/>
              <a:t>কঠিন</a:t>
            </a:r>
            <a:r>
              <a:rPr lang="en-US" dirty="0"/>
              <a:t> । </a:t>
            </a:r>
            <a:r>
              <a:rPr lang="as-IN" dirty="0"/>
              <a:t>তাই আরডুইনো মডিউল ইউজ করে সহজে প্রোগ্রাম করা হয়</a:t>
            </a:r>
            <a:endParaRPr lang="en-US" dirty="0"/>
          </a:p>
          <a:p>
            <a:r>
              <a:rPr lang="as-IN" dirty="0"/>
              <a:t>আরডুইনোতে </a:t>
            </a:r>
            <a:r>
              <a:rPr lang="en-US" dirty="0"/>
              <a:t>ATmega328p </a:t>
            </a:r>
            <a:r>
              <a:rPr lang="as-IN" dirty="0"/>
              <a:t>মাইক্রোকন্ট্রোলার ব্যবহার করা হয়। এটা </a:t>
            </a:r>
            <a:r>
              <a:rPr lang="en-US" dirty="0"/>
              <a:t>Atmel </a:t>
            </a:r>
            <a:r>
              <a:rPr lang="as-IN" dirty="0"/>
              <a:t>কোম্পানির </a:t>
            </a:r>
            <a:r>
              <a:rPr lang="en-US" dirty="0"/>
              <a:t>mc</a:t>
            </a:r>
          </a:p>
          <a:p>
            <a:r>
              <a:rPr lang="as-IN" dirty="0"/>
              <a:t>মাইক্রোকন্ট্রোলারের নামকরণের একটা ব্যাপার আছে -</a:t>
            </a:r>
          </a:p>
          <a:p>
            <a:r>
              <a:rPr lang="as-IN" dirty="0"/>
              <a:t>32 - বোঝাচ্ছে এটার </a:t>
            </a:r>
            <a:r>
              <a:rPr lang="en-US" dirty="0"/>
              <a:t>flash memory 32 </a:t>
            </a:r>
            <a:r>
              <a:rPr lang="en-US" dirty="0" err="1"/>
              <a:t>Kb</a:t>
            </a:r>
            <a:endParaRPr lang="en-US" dirty="0"/>
          </a:p>
          <a:p>
            <a:r>
              <a:rPr lang="en-US" dirty="0"/>
              <a:t>8 - </a:t>
            </a:r>
            <a:r>
              <a:rPr lang="as-IN" dirty="0"/>
              <a:t>বোঝাচ্ছে এটা 8 </a:t>
            </a:r>
            <a:r>
              <a:rPr lang="en-US" dirty="0"/>
              <a:t>bit mc</a:t>
            </a:r>
          </a:p>
          <a:p>
            <a:r>
              <a:rPr lang="en-US" dirty="0"/>
              <a:t>P = </a:t>
            </a:r>
            <a:r>
              <a:rPr lang="as-IN" dirty="0"/>
              <a:t>বোঝাচ্ছে  এটা চালাতে কম পাওয়ার লাগে</a:t>
            </a:r>
          </a:p>
          <a:p>
            <a:r>
              <a:rPr lang="as-IN" dirty="0"/>
              <a:t>বর্তমানে আরডুইনোর অনেক ভার্সন এভেইলেবল -  </a:t>
            </a:r>
            <a:r>
              <a:rPr lang="en-US" dirty="0" err="1"/>
              <a:t>uno,nano</a:t>
            </a:r>
            <a:r>
              <a:rPr lang="en-US" dirty="0"/>
              <a:t>, mega , </a:t>
            </a:r>
            <a:r>
              <a:rPr lang="en-US" dirty="0" err="1"/>
              <a:t>leonardo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Arduino Uno </a:t>
            </a:r>
            <a:r>
              <a:rPr lang="en-US" b="1" dirty="0"/>
              <a:t>৫ </a:t>
            </a:r>
            <a:r>
              <a:rPr lang="en-US" b="1" dirty="0" err="1"/>
              <a:t>ভোল্ট</a:t>
            </a:r>
            <a:r>
              <a:rPr lang="en-US" b="1" dirty="0"/>
              <a:t> </a:t>
            </a:r>
            <a:r>
              <a:rPr lang="en-US" dirty="0" err="1"/>
              <a:t>দ্বারা</a:t>
            </a:r>
            <a:r>
              <a:rPr lang="en-US" dirty="0"/>
              <a:t> </a:t>
            </a:r>
            <a:r>
              <a:rPr lang="en-US" dirty="0" err="1"/>
              <a:t>চালিত</a:t>
            </a:r>
            <a:r>
              <a:rPr lang="en-US" dirty="0"/>
              <a:t> </a:t>
            </a:r>
            <a:r>
              <a:rPr lang="en-US" dirty="0" err="1"/>
              <a:t>হয়</a:t>
            </a:r>
            <a:endParaRPr lang="en-US" dirty="0"/>
          </a:p>
          <a:p>
            <a:r>
              <a:rPr lang="en-US" dirty="0"/>
              <a:t>4 types of pin –  </a:t>
            </a:r>
            <a:r>
              <a:rPr lang="en-US" dirty="0" err="1"/>
              <a:t>analog,digital,PWM</a:t>
            </a:r>
            <a:r>
              <a:rPr lang="en-US" dirty="0"/>
              <a:t> and Power Pin</a:t>
            </a:r>
            <a:br>
              <a:rPr lang="as-IN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A3527D-D903-4F05-AA6E-30799C2D4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84" y="100103"/>
            <a:ext cx="7818328" cy="6657794"/>
          </a:xfrm>
        </p:spPr>
      </p:pic>
    </p:spTree>
    <p:extLst>
      <p:ext uri="{BB962C8B-B14F-4D97-AF65-F5344CB8AC3E}">
        <p14:creationId xmlns:p14="http://schemas.microsoft.com/office/powerpoint/2010/main" val="178940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676B-2196-4E7F-AD21-DD3ADE69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CA89-C75C-4700-846E-660E0C31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 we have used two Servo Motor whose model no : SG90</a:t>
            </a:r>
          </a:p>
          <a:p>
            <a:r>
              <a:rPr lang="en-US" dirty="0"/>
              <a:t>To run any servo must use external power supply because it requires much power to run</a:t>
            </a:r>
          </a:p>
          <a:p>
            <a:r>
              <a:rPr lang="en-US" dirty="0"/>
              <a:t>Required voltage – 4.8-6V to run each sg-90</a:t>
            </a:r>
          </a:p>
          <a:p>
            <a:r>
              <a:rPr lang="en-US" dirty="0"/>
              <a:t>The manufacturer states the SG90 stall current to be 650 +/- 80 mA, so call it 750 mA for a safety margin. Your power supply needs to be capable of providing </a:t>
            </a:r>
            <a:r>
              <a:rPr lang="en-US" b="1" dirty="0"/>
              <a:t>at least 750 mA times the number of servos that will be moving at once</a:t>
            </a:r>
          </a:p>
          <a:p>
            <a:r>
              <a:rPr lang="en-US" dirty="0"/>
              <a:t>Servo motors need PWM signals </a:t>
            </a:r>
            <a:r>
              <a:rPr lang="en-US" b="1" dirty="0"/>
              <a:t>in order to determine their angle of rotation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FED88-16EC-4CC4-A0A8-D04C7797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04" y="175162"/>
            <a:ext cx="1875750" cy="15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6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9B15-5A5D-474A-89AF-7107959A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2D0E-594D-4AFE-88DC-2A5E85C5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Pulse Width Modulation, or PWM, is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 technique for getting analog results with digital means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Digital control is used to create a square wave, a signal switched between on and off.</a:t>
            </a:r>
          </a:p>
          <a:p>
            <a:r>
              <a:rPr lang="en-US" dirty="0"/>
              <a:t>This on-off pattern can simulate voltages in between the full </a:t>
            </a:r>
            <a:r>
              <a:rPr lang="en-US" dirty="0" err="1"/>
              <a:t>Vcc</a:t>
            </a:r>
            <a:r>
              <a:rPr lang="en-US" dirty="0"/>
              <a:t> of the board (e.g., 5 V on Uno, 3.3 V on a MKR board) and off (0 Volts) by changing the portion of the time the signal spends on versus the time that the signal spends off.</a:t>
            </a:r>
          </a:p>
          <a:p>
            <a:r>
              <a:rPr lang="en-US" dirty="0"/>
              <a:t>The duration of "on time" is called the pulse width.</a:t>
            </a:r>
          </a:p>
        </p:txBody>
      </p:sp>
    </p:spTree>
    <p:extLst>
      <p:ext uri="{BB962C8B-B14F-4D97-AF65-F5344CB8AC3E}">
        <p14:creationId xmlns:p14="http://schemas.microsoft.com/office/powerpoint/2010/main" val="273868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920B-22BB-481F-898F-F873EECD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</a:p>
        </p:txBody>
      </p:sp>
      <p:pic>
        <p:nvPicPr>
          <p:cNvPr id="1026" name="Picture 2" descr="https://www.arduino.cc/wiki/54ef6da144b4531dd9ada686a7e67c56/pwm.gif">
            <a:extLst>
              <a:ext uri="{FF2B5EF4-FFF2-40B4-BE49-F238E27FC236}">
                <a16:creationId xmlns:a16="http://schemas.microsoft.com/office/drawing/2014/main" id="{B6F31426-544A-49A5-A25F-9D5DF4B00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11" y="624110"/>
            <a:ext cx="4792986" cy="52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148D5F-7EE7-452B-8B96-0DE57CC7FDB0}"/>
              </a:ext>
            </a:extLst>
          </p:cNvPr>
          <p:cNvSpPr txBox="1"/>
          <p:nvPr/>
        </p:nvSpPr>
        <p:spPr>
          <a:xfrm>
            <a:off x="1941342" y="1589649"/>
            <a:ext cx="46142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the graphic below, the green lines represent a regular time period. This duration or period is the inverse of the PWM frequency. In other words, with Arduino's PWM frequency at about 500Hz, the green lines would measure 2 milliseconds each. A call to </a:t>
            </a:r>
            <a:r>
              <a:rPr lang="en-US">
                <a:hlinkClick r:id="rId3"/>
              </a:rPr>
              <a:t>analogWrite</a:t>
            </a:r>
            <a:r>
              <a:rPr lang="en-US"/>
              <a:t>() is on a scale of 0 - 255, such that analogWrite(255) requests a 100% duty cycle (always on), and analogWrite(127) is a 50% duty cycle (on half the time) for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6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5FBD-9B33-4104-925E-0D6B41A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48" y="173944"/>
            <a:ext cx="8911687" cy="640445"/>
          </a:xfrm>
        </p:spPr>
        <p:txBody>
          <a:bodyPr/>
          <a:lstStyle/>
          <a:p>
            <a:r>
              <a:rPr lang="en-US" dirty="0"/>
              <a:t>Working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EF8728-668F-41DA-900B-CF0224B10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015" y="4035372"/>
            <a:ext cx="2828925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AA0AF-5A63-4FF6-B1CB-5CC4EAA2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54" y="1345356"/>
            <a:ext cx="2887957" cy="2441331"/>
          </a:xfrm>
          <a:prstGeom prst="rect">
            <a:avLst/>
          </a:prstGeom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0E963EE2-792F-496D-BFEC-74DB1A0019EB}"/>
              </a:ext>
            </a:extLst>
          </p:cNvPr>
          <p:cNvSpPr/>
          <p:nvPr/>
        </p:nvSpPr>
        <p:spPr>
          <a:xfrm>
            <a:off x="885699" y="2212847"/>
            <a:ext cx="1216152" cy="1216152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AC5EF-92C7-43E9-89AF-7CFB63C86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242" y="1642174"/>
            <a:ext cx="2353120" cy="206919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BEC08C2-1C57-4AF3-B714-11BD48BF8A43}"/>
              </a:ext>
            </a:extLst>
          </p:cNvPr>
          <p:cNvSpPr/>
          <p:nvPr/>
        </p:nvSpPr>
        <p:spPr>
          <a:xfrm>
            <a:off x="2897945" y="24344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B6750D2-9C76-4085-B9AB-01B3459A4050}"/>
              </a:ext>
            </a:extLst>
          </p:cNvPr>
          <p:cNvSpPr/>
          <p:nvPr/>
        </p:nvSpPr>
        <p:spPr>
          <a:xfrm>
            <a:off x="6908091" y="24696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D7FDCC9-C98C-43B4-9FAD-0422AA8C6B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00831" y="3903702"/>
            <a:ext cx="2771336" cy="941298"/>
          </a:xfrm>
          <a:prstGeom prst="bentConnector3">
            <a:avLst>
              <a:gd name="adj1" fmla="val 76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9BAFBEB-38EE-4004-8B29-FAD81874E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098" y="4831013"/>
            <a:ext cx="1080399" cy="1080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E70A49-87E3-48ED-98C2-18A0212F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0428" y="4844997"/>
            <a:ext cx="1080399" cy="1080399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169E0EB6-9A10-4C3E-96D4-822C49591CEF}"/>
              </a:ext>
            </a:extLst>
          </p:cNvPr>
          <p:cNvSpPr/>
          <p:nvPr/>
        </p:nvSpPr>
        <p:spPr>
          <a:xfrm>
            <a:off x="9811058" y="4110679"/>
            <a:ext cx="484632" cy="527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CC0B37D-CF32-4AC7-82FF-E9E09138CAF0}"/>
              </a:ext>
            </a:extLst>
          </p:cNvPr>
          <p:cNvSpPr/>
          <p:nvPr/>
        </p:nvSpPr>
        <p:spPr>
          <a:xfrm>
            <a:off x="10915995" y="4110679"/>
            <a:ext cx="484632" cy="527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671E40-A177-471D-A473-6B83B9E9528B}"/>
              </a:ext>
            </a:extLst>
          </p:cNvPr>
          <p:cNvSpPr/>
          <p:nvPr/>
        </p:nvSpPr>
        <p:spPr>
          <a:xfrm rot="10800000">
            <a:off x="8293759" y="52703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A966D0-79E1-46E6-9F88-533B7696B6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25022" y="6132370"/>
            <a:ext cx="3078966" cy="380972"/>
          </a:xfrm>
          <a:prstGeom prst="bentConnector3">
            <a:avLst>
              <a:gd name="adj1" fmla="val 198"/>
            </a:avLst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C8F96EF-DA13-4AFB-87AA-7267540E5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123" y="4928992"/>
            <a:ext cx="1338394" cy="11066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ADC249-CAA4-4232-BC62-6008CD870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276" y="5895378"/>
            <a:ext cx="1087052" cy="8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9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F352-7293-4EC2-AF78-B0DE293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সার্কিট</a:t>
            </a:r>
            <a:r>
              <a:rPr lang="en-US" dirty="0"/>
              <a:t> </a:t>
            </a:r>
            <a:r>
              <a:rPr lang="en-US" dirty="0" err="1"/>
              <a:t>কিভাবে</a:t>
            </a:r>
            <a:r>
              <a:rPr lang="en-US" dirty="0"/>
              <a:t> </a:t>
            </a:r>
            <a:r>
              <a:rPr lang="en-US" dirty="0" err="1"/>
              <a:t>কাজ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1070-E4E2-48C1-B5AA-3502FC0E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as-IN" sz="2400" dirty="0"/>
              <a:t>১। প্রথমে কালার সেন্সর থেকে লাইট টাকার উপর পতিত হয়</a:t>
            </a:r>
          </a:p>
          <a:p>
            <a:r>
              <a:rPr lang="as-IN" sz="2400" dirty="0"/>
              <a:t>২। এরপর লাইট টাকায় বাঁধাপ্রাপ্ত হয়ে সেন্সরে রিফ্লেক্ট হয়</a:t>
            </a:r>
          </a:p>
          <a:p>
            <a:r>
              <a:rPr lang="as-IN" sz="2400" dirty="0"/>
              <a:t>৩। কালার সেন্সরের পাঠানো লাইট এবং রিফ্লেক্টেড লাইটের মান সমান না। এই রিফ্লেক্টেড লাইটের মান সেন্সর হিসাব করে আরডুইনোকে পাঠায়</a:t>
            </a:r>
          </a:p>
          <a:p>
            <a:r>
              <a:rPr lang="as-IN" sz="2400" dirty="0"/>
              <a:t>৪। </a:t>
            </a:r>
            <a:r>
              <a:rPr lang="en-US" sz="2400" b="1" dirty="0"/>
              <a:t>if </a:t>
            </a:r>
            <a:r>
              <a:rPr lang="en-US" sz="2400" dirty="0"/>
              <a:t>:</a:t>
            </a:r>
            <a:r>
              <a:rPr lang="as-IN" sz="2400" dirty="0"/>
              <a:t>যদি রিফ্লেক্টেড লাইটের মান আরডুইনোতে সেভ করা টাকার মানের সমান হয় তাহলে আরডুইনো তার সাথে যুক্ত দুটি পুশবাটনকে এক্টিভ করে</a:t>
            </a:r>
          </a:p>
          <a:p>
            <a:r>
              <a:rPr lang="as-IN" sz="2400" dirty="0"/>
              <a:t>৫। যতক্ষণ পর্যন্ত উক্ত  লাইটের মান কালার সেন্সরে প্রবাহিত হবে ততক্ষণ পর্যন্ত সুইচ সচল থাকবে এবং সুইচ দ্বারা সার্ভোকে ঘুরানো যাবে</a:t>
            </a:r>
          </a:p>
          <a:p>
            <a:r>
              <a:rPr lang="as-IN" sz="2400" dirty="0"/>
              <a:t>৬। </a:t>
            </a:r>
            <a:r>
              <a:rPr lang="en-US" sz="2400" b="1" dirty="0"/>
              <a:t>else :</a:t>
            </a:r>
            <a:r>
              <a:rPr lang="en-US" sz="2400" dirty="0"/>
              <a:t>  </a:t>
            </a:r>
            <a:r>
              <a:rPr lang="as-IN" sz="2400" dirty="0"/>
              <a:t>কোন কাজ হবে না</a:t>
            </a:r>
            <a:br>
              <a:rPr lang="as-I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89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BB46-130F-404C-8D8B-7BECD487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D97F-4699-430B-BCD7-FB21A5D1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  <a:p>
            <a:r>
              <a:rPr lang="en-US" dirty="0"/>
              <a:t>TCS 230 </a:t>
            </a:r>
            <a:r>
              <a:rPr lang="en-US" dirty="0" err="1"/>
              <a:t>Colour</a:t>
            </a:r>
            <a:r>
              <a:rPr lang="en-US" dirty="0"/>
              <a:t> Sensor</a:t>
            </a:r>
          </a:p>
          <a:p>
            <a:r>
              <a:rPr lang="en-US" dirty="0"/>
              <a:t>16x2 Display With I2c</a:t>
            </a:r>
          </a:p>
          <a:p>
            <a:r>
              <a:rPr lang="en-US" dirty="0"/>
              <a:t>Servo – SG 90 </a:t>
            </a:r>
          </a:p>
          <a:p>
            <a:r>
              <a:rPr lang="en-US" dirty="0"/>
              <a:t>Push Button</a:t>
            </a:r>
          </a:p>
          <a:p>
            <a:r>
              <a:rPr lang="en-US" dirty="0"/>
              <a:t>5V Supply for Arduino</a:t>
            </a:r>
          </a:p>
          <a:p>
            <a:r>
              <a:rPr lang="en-US" dirty="0"/>
              <a:t>Another 5V with minimum 1A Supply for Servo or 4 pieces of 3.7 V Li-on Battery to run 2  servo ( 2 battery for 1 Servo)</a:t>
            </a:r>
          </a:p>
        </p:txBody>
      </p:sp>
    </p:spTree>
    <p:extLst>
      <p:ext uri="{BB962C8B-B14F-4D97-AF65-F5344CB8AC3E}">
        <p14:creationId xmlns:p14="http://schemas.microsoft.com/office/powerpoint/2010/main" val="222957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EA6A-1028-4691-ACDF-8B1B1BC0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COLOR SENSOR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B932-1594-4D1B-AD81-5D82B89D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760" y="1509490"/>
            <a:ext cx="9494936" cy="4724400"/>
          </a:xfrm>
        </p:spPr>
        <p:txBody>
          <a:bodyPr>
            <a:normAutofit/>
          </a:bodyPr>
          <a:lstStyle/>
          <a:p>
            <a:r>
              <a:rPr lang="en-US" dirty="0"/>
              <a:t>TCS230 sensor works on the principle of </a:t>
            </a:r>
            <a:r>
              <a:rPr lang="en-US" b="1" dirty="0"/>
              <a:t>light reflection procedure</a:t>
            </a:r>
          </a:p>
          <a:p>
            <a:r>
              <a:rPr lang="en-US" dirty="0"/>
              <a:t>This sensor mainly consists of an </a:t>
            </a:r>
            <a:r>
              <a:rPr lang="en-US" b="1" dirty="0"/>
              <a:t>8*8 array of photodiodes </a:t>
            </a:r>
            <a:r>
              <a:rPr lang="en-US" dirty="0"/>
              <a:t>and a </a:t>
            </a:r>
            <a:r>
              <a:rPr lang="en-US" b="1" dirty="0"/>
              <a:t>current to frequency converter</a:t>
            </a:r>
          </a:p>
          <a:p>
            <a:r>
              <a:rPr lang="en-US" b="1" dirty="0"/>
              <a:t>At first, it emits the light through the LED’s source and then absorbs this light which comes back after the collision of any specific object or thing</a:t>
            </a:r>
          </a:p>
          <a:p>
            <a:r>
              <a:rPr lang="en-US" b="1" dirty="0"/>
              <a:t>In this sensor, </a:t>
            </a:r>
            <a:r>
              <a:rPr lang="en-US" b="1" dirty="0">
                <a:solidFill>
                  <a:srgbClr val="FF0000"/>
                </a:solidFill>
              </a:rPr>
              <a:t>light is reflected back </a:t>
            </a:r>
            <a:r>
              <a:rPr lang="en-US" b="1" dirty="0"/>
              <a:t>towards the </a:t>
            </a:r>
            <a:r>
              <a:rPr lang="en-US" b="1" dirty="0">
                <a:solidFill>
                  <a:srgbClr val="FF0000"/>
                </a:solidFill>
              </a:rPr>
              <a:t>color sensor </a:t>
            </a:r>
            <a:r>
              <a:rPr lang="en-US" b="1" dirty="0"/>
              <a:t>therefore this light is </a:t>
            </a:r>
            <a:r>
              <a:rPr lang="en-US" b="1" dirty="0">
                <a:solidFill>
                  <a:srgbClr val="FF0000"/>
                </a:solidFill>
              </a:rPr>
              <a:t>sensed by photodiodes</a:t>
            </a:r>
            <a:r>
              <a:rPr lang="en-US" b="1" dirty="0"/>
              <a:t>. </a:t>
            </a:r>
          </a:p>
          <a:p>
            <a:r>
              <a:rPr lang="en-US" dirty="0"/>
              <a:t>Then this </a:t>
            </a:r>
            <a:r>
              <a:rPr lang="en-US" b="1" dirty="0"/>
              <a:t>reading of photodiodes </a:t>
            </a:r>
            <a:r>
              <a:rPr lang="en-US" dirty="0"/>
              <a:t>is received by </a:t>
            </a:r>
            <a:r>
              <a:rPr lang="en-US" b="1" dirty="0"/>
              <a:t>a current to frequency converter</a:t>
            </a:r>
            <a:r>
              <a:rPr lang="en-US" dirty="0"/>
              <a:t> which converters this reading into a </a:t>
            </a:r>
            <a:r>
              <a:rPr lang="en-US" b="1" dirty="0"/>
              <a:t>square wave. </a:t>
            </a:r>
          </a:p>
          <a:p>
            <a:r>
              <a:rPr lang="en-US" sz="2400" b="1" i="1" dirty="0"/>
              <a:t>The frequency of this square wave is directly proportional to the intensity of light</a:t>
            </a:r>
            <a:r>
              <a:rPr lang="en-US" dirty="0"/>
              <a:t> </a:t>
            </a:r>
          </a:p>
          <a:p>
            <a:r>
              <a:rPr lang="en-US" dirty="0"/>
              <a:t>finally, this wave is received by controllers, which tells the color of that specific thing or 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132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17820-3BD0-4F9C-A4DA-B44C7279D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432" y="1445950"/>
            <a:ext cx="7342577" cy="26223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4E66FA-4567-4BB2-BC56-62478204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US" dirty="0"/>
              <a:t>How DOES COLOR SENSOR WORK?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5C1B8-5180-4ED8-A6E6-4EC5392B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55" y="4350085"/>
            <a:ext cx="8743510" cy="21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BB0A-C0FD-4F21-8892-42A0ABD1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230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5AB707-657F-415B-AD8A-F1F459C9A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362" y="1434174"/>
            <a:ext cx="7254460" cy="30575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0D4355-F709-43C6-B290-7FC78C896FB7}"/>
              </a:ext>
            </a:extLst>
          </p:cNvPr>
          <p:cNvCxnSpPr/>
          <p:nvPr/>
        </p:nvCxnSpPr>
        <p:spPr>
          <a:xfrm>
            <a:off x="1477108" y="5486400"/>
            <a:ext cx="137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EFA6F2-3EBA-4B7F-9712-433A50D7A7E2}"/>
              </a:ext>
            </a:extLst>
          </p:cNvPr>
          <p:cNvSpPr txBox="1"/>
          <p:nvPr/>
        </p:nvSpPr>
        <p:spPr>
          <a:xfrm>
            <a:off x="3277772" y="5301834"/>
            <a:ext cx="645707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Detect Basic Color – Red , Green, Blue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B4207-56F1-4B70-A6F5-32A683F56070}"/>
              </a:ext>
            </a:extLst>
          </p:cNvPr>
          <p:cNvSpPr/>
          <p:nvPr/>
        </p:nvSpPr>
        <p:spPr>
          <a:xfrm>
            <a:off x="3657510" y="6049224"/>
            <a:ext cx="3504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Helvetica" panose="020B0604020202020204" pitchFamily="34" charset="0"/>
              </a:rPr>
              <a:t>Power: 2.7V to 5.5V</a:t>
            </a:r>
            <a:endParaRPr lang="en-US" sz="2800" b="0" i="0" dirty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8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9586-9717-4064-8B8D-D4272550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E27C-C7C1-451A-B8CB-C2F20E60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3095"/>
            <a:ext cx="8915400" cy="3169920"/>
          </a:xfrm>
        </p:spPr>
        <p:txBody>
          <a:bodyPr>
            <a:normAutofit/>
          </a:bodyPr>
          <a:lstStyle/>
          <a:p>
            <a:r>
              <a:rPr lang="en-US" sz="3600" dirty="0"/>
              <a:t>The module reacts to </a:t>
            </a:r>
            <a:r>
              <a:rPr lang="en-US" sz="4400" b="1" dirty="0">
                <a:solidFill>
                  <a:srgbClr val="FF0000"/>
                </a:solidFill>
              </a:rPr>
              <a:t>IR</a:t>
            </a:r>
            <a:r>
              <a:rPr lang="en-US" sz="3600" dirty="0"/>
              <a:t> so it needs to be used in an </a:t>
            </a:r>
            <a:r>
              <a:rPr lang="en-US" sz="4400" b="1" dirty="0"/>
              <a:t>enclosed room   </a:t>
            </a:r>
            <a:r>
              <a:rPr lang="en-US" sz="3600" dirty="0"/>
              <a:t>or used with an </a:t>
            </a:r>
            <a:r>
              <a:rPr lang="en-US" sz="3600" b="1" dirty="0"/>
              <a:t>infrared filter </a:t>
            </a:r>
            <a:r>
              <a:rPr lang="en-US" sz="3600" dirty="0"/>
              <a:t>to block its effect.</a:t>
            </a:r>
          </a:p>
        </p:txBody>
      </p:sp>
    </p:spTree>
    <p:extLst>
      <p:ext uri="{BB962C8B-B14F-4D97-AF65-F5344CB8AC3E}">
        <p14:creationId xmlns:p14="http://schemas.microsoft.com/office/powerpoint/2010/main" val="340601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DA06-226C-4E96-845B-F4F2CF26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Photodiode?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2B4F-C02C-4396-8924-BFA8B904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এক</a:t>
            </a:r>
            <a:r>
              <a:rPr lang="en-US" dirty="0"/>
              <a:t> </a:t>
            </a:r>
            <a:r>
              <a:rPr lang="en-US" dirty="0" err="1"/>
              <a:t>ধরণের</a:t>
            </a:r>
            <a:r>
              <a:rPr lang="en-US" dirty="0"/>
              <a:t> </a:t>
            </a:r>
            <a:r>
              <a:rPr lang="en-US" dirty="0" err="1"/>
              <a:t>ডায়োড</a:t>
            </a:r>
            <a:r>
              <a:rPr lang="en-US" dirty="0"/>
              <a:t> । </a:t>
            </a:r>
            <a:r>
              <a:rPr lang="en-US" dirty="0" err="1"/>
              <a:t>সাধারণ</a:t>
            </a:r>
            <a:r>
              <a:rPr lang="en-US" dirty="0"/>
              <a:t> </a:t>
            </a:r>
            <a:r>
              <a:rPr lang="en-US" dirty="0" err="1"/>
              <a:t>ডায়োডের</a:t>
            </a:r>
            <a:r>
              <a:rPr lang="en-US" dirty="0"/>
              <a:t> </a:t>
            </a:r>
            <a:r>
              <a:rPr lang="en-US" dirty="0" err="1"/>
              <a:t>কাজ</a:t>
            </a:r>
            <a:r>
              <a:rPr lang="en-US" dirty="0"/>
              <a:t> </a:t>
            </a:r>
            <a:r>
              <a:rPr lang="en-US" dirty="0" err="1"/>
              <a:t>হলো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কেবল</a:t>
            </a:r>
            <a:r>
              <a:rPr lang="en-US" dirty="0"/>
              <a:t> </a:t>
            </a:r>
            <a:r>
              <a:rPr lang="en-US" dirty="0" err="1"/>
              <a:t>মাত্র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দিকে</a:t>
            </a:r>
            <a:r>
              <a:rPr lang="en-US" dirty="0"/>
              <a:t> </a:t>
            </a:r>
            <a:r>
              <a:rPr lang="en-US" dirty="0" err="1"/>
              <a:t>কারেন্ট</a:t>
            </a:r>
            <a:r>
              <a:rPr lang="en-US" dirty="0"/>
              <a:t> </a:t>
            </a:r>
            <a:r>
              <a:rPr lang="en-US" dirty="0" err="1"/>
              <a:t>ফ্লো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dirty="0"/>
              <a:t>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8E53F-57BE-465F-9D44-A50522EC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03" y="2939418"/>
            <a:ext cx="4944794" cy="21633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EC46262-A6A2-4F90-A5A3-342CA535E26F}"/>
              </a:ext>
            </a:extLst>
          </p:cNvPr>
          <p:cNvSpPr/>
          <p:nvPr/>
        </p:nvSpPr>
        <p:spPr>
          <a:xfrm>
            <a:off x="3277771" y="3967089"/>
            <a:ext cx="1139483" cy="5627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762D0C-4E69-4D78-AC41-A5D885AB89A7}"/>
              </a:ext>
            </a:extLst>
          </p:cNvPr>
          <p:cNvSpPr/>
          <p:nvPr/>
        </p:nvSpPr>
        <p:spPr>
          <a:xfrm rot="10800000">
            <a:off x="8130332" y="4021091"/>
            <a:ext cx="1139483" cy="5627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78991-BC19-4AA1-B7BC-3E2077DAF45F}"/>
              </a:ext>
            </a:extLst>
          </p:cNvPr>
          <p:cNvSpPr txBox="1"/>
          <p:nvPr/>
        </p:nvSpPr>
        <p:spPr>
          <a:xfrm>
            <a:off x="3052689" y="4628271"/>
            <a:ext cx="171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rgbClr val="DE7E18"/>
                </a:solidFill>
              </a:rPr>
              <a:t>কারেন্ট</a:t>
            </a:r>
            <a:r>
              <a:rPr lang="en-US" b="1" dirty="0">
                <a:solidFill>
                  <a:srgbClr val="DE7E18"/>
                </a:solidFill>
              </a:rPr>
              <a:t> </a:t>
            </a:r>
            <a:r>
              <a:rPr lang="en-US" b="1" dirty="0" err="1">
                <a:solidFill>
                  <a:srgbClr val="DE7E18"/>
                </a:solidFill>
              </a:rPr>
              <a:t>ফ্লো</a:t>
            </a:r>
            <a:r>
              <a:rPr lang="en-US" b="1" dirty="0">
                <a:solidFill>
                  <a:srgbClr val="DE7E18"/>
                </a:solidFill>
              </a:rPr>
              <a:t> </a:t>
            </a:r>
            <a:r>
              <a:rPr lang="en-US" b="1" dirty="0" err="1">
                <a:solidFill>
                  <a:srgbClr val="DE7E18"/>
                </a:solidFill>
              </a:rPr>
              <a:t>হবে</a:t>
            </a:r>
            <a:endParaRPr lang="en-US" b="1" dirty="0">
              <a:solidFill>
                <a:srgbClr val="DE7E1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F7063-C863-41CC-9C09-44D3B897E271}"/>
              </a:ext>
            </a:extLst>
          </p:cNvPr>
          <p:cNvSpPr txBox="1"/>
          <p:nvPr/>
        </p:nvSpPr>
        <p:spPr>
          <a:xfrm>
            <a:off x="8056099" y="4601179"/>
            <a:ext cx="1716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কারেন্ট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ব্লক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খাবে</a:t>
            </a:r>
            <a:r>
              <a:rPr lang="en-US" b="1" dirty="0">
                <a:solidFill>
                  <a:srgbClr val="FF0000"/>
                </a:solidFill>
              </a:rPr>
              <a:t> । </a:t>
            </a:r>
            <a:r>
              <a:rPr lang="en-US" b="1" dirty="0" err="1">
                <a:solidFill>
                  <a:srgbClr val="FF0000"/>
                </a:solidFill>
              </a:rPr>
              <a:t>কারেন্ট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যাবে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না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972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830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Century Gothic</vt:lpstr>
      <vt:lpstr>Helvetica</vt:lpstr>
      <vt:lpstr>Vrinda</vt:lpstr>
      <vt:lpstr>Wingdings 3</vt:lpstr>
      <vt:lpstr>Wisp</vt:lpstr>
      <vt:lpstr>Arduino Based Vending Machine</vt:lpstr>
      <vt:lpstr>Working Diagram</vt:lpstr>
      <vt:lpstr>সার্কিট কিভাবে কাজ করে ?</vt:lpstr>
      <vt:lpstr>Components</vt:lpstr>
      <vt:lpstr>How DOES COLOR SENSOR WORK?</vt:lpstr>
      <vt:lpstr>How DOES COLOR SENSOR WORK?</vt:lpstr>
      <vt:lpstr>TCS 230</vt:lpstr>
      <vt:lpstr>Disadvantages</vt:lpstr>
      <vt:lpstr>What is Photodiode?</vt:lpstr>
      <vt:lpstr>What is Photodiode?</vt:lpstr>
      <vt:lpstr>Arduino Uno</vt:lpstr>
      <vt:lpstr>PowerPoint Presentation</vt:lpstr>
      <vt:lpstr>Servo Motor</vt:lpstr>
      <vt:lpstr>PWM?</vt:lpstr>
      <vt:lpstr>PWM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Based Vending Machine</dc:title>
  <dc:creator>Mugdho</dc:creator>
  <cp:lastModifiedBy>Mugdho</cp:lastModifiedBy>
  <cp:revision>10</cp:revision>
  <dcterms:created xsi:type="dcterms:W3CDTF">2022-08-13T17:10:21Z</dcterms:created>
  <dcterms:modified xsi:type="dcterms:W3CDTF">2022-08-13T18:23:37Z</dcterms:modified>
</cp:coreProperties>
</file>