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64" r:id="rId7"/>
    <p:sldId id="320" r:id="rId8"/>
    <p:sldId id="288" r:id="rId9"/>
    <p:sldId id="293" r:id="rId10"/>
    <p:sldId id="300" r:id="rId11"/>
    <p:sldId id="292" r:id="rId12"/>
    <p:sldId id="294" r:id="rId13"/>
    <p:sldId id="301" r:id="rId14"/>
    <p:sldId id="287" r:id="rId15"/>
    <p:sldId id="280" r:id="rId16"/>
    <p:sldId id="279" r:id="rId17"/>
    <p:sldId id="282" r:id="rId18"/>
    <p:sldId id="283" r:id="rId19"/>
    <p:sldId id="284" r:id="rId20"/>
    <p:sldId id="285" r:id="rId21"/>
    <p:sldId id="286" r:id="rId22"/>
    <p:sldId id="289" r:id="rId23"/>
    <p:sldId id="305" r:id="rId24"/>
    <p:sldId id="304" r:id="rId25"/>
    <p:sldId id="306" r:id="rId26"/>
    <p:sldId id="290" r:id="rId27"/>
    <p:sldId id="308" r:id="rId28"/>
    <p:sldId id="309" r:id="rId29"/>
    <p:sldId id="307" r:id="rId30"/>
    <p:sldId id="299" r:id="rId31"/>
    <p:sldId id="269" r:id="rId32"/>
    <p:sldId id="270" r:id="rId33"/>
    <p:sldId id="296" r:id="rId34"/>
    <p:sldId id="297" r:id="rId35"/>
    <p:sldId id="310" r:id="rId36"/>
    <p:sldId id="313" r:id="rId37"/>
    <p:sldId id="315" r:id="rId38"/>
    <p:sldId id="314" r:id="rId39"/>
    <p:sldId id="316" r:id="rId40"/>
    <p:sldId id="317" r:id="rId41"/>
    <p:sldId id="318" r:id="rId42"/>
    <p:sldId id="291" r:id="rId43"/>
    <p:sldId id="302" r:id="rId44"/>
    <p:sldId id="298" r:id="rId45"/>
    <p:sldId id="303" r:id="rId46"/>
    <p:sldId id="319" r:id="rId47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43615267" val="1042" rev64="64" revOS="3"/>
      <pr:smFileRevision xmlns:pr="smNativeData" xmlns="smNativeData" dt="1643615267" val="101"/>
      <pr:guideOptions xmlns:pr="smNativeData" xmlns="smNativeData" dt="164361526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88" d="100"/>
          <a:sy n="88" d="100"/>
        </p:scale>
        <p:origin x="380" y="468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88" d="100"/>
          <a:sy n="88" d="100"/>
        </p:scale>
        <p:origin x="380" y="468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yW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51C6D49-0798-499B-D6A4-F1CE23EA20A4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0818F77-39ED-D479-A339-CF2CC177559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ED9BBA1-EFA3-8C4D-ED61-1918F52F1B4C}" type="datetime1">
              <a:t>1/30/2022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DEB7A0-EEF0-8B41-BE66-1814F928484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087AA8-E6C1-5D8C-8FB0-10D934FE7945}" type="datetime1">
              <a:t>1/30/2022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665D632-7CEB-3020-A5DD-8A75989353D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14F2055-1BAC-1AD6-E2F7-ED836EB914B8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FEF41AC-E2A2-BAB7-EC57-14E20F191A4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A85321E-50F7-D0C4-B93D-A6917C734FF3}" type="datetime1">
              <a:t>1/30/2022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73C0C5-8BDB-2636-95CB-7D638E85632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3D15B79-37CE-84AD-8069-C1F815277694}" type="datetime1">
              <a:t>1/30/2022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E5DF660-2E93-0800-DDE5-D855B8AB2B8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54C0AC4-8AC8-19FC-86F4-7CA944BA7029}" type="datetime1">
              <a:t>1/30/2022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4B3E7BA-F4C9-E611-870B-0244A945715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736F58E-C0CA-6303-848E-3656BBC07263}" type="datetime1">
              <a:t>1/30/2022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F29CC5C-1292-7C3A-DC91-E46F82DF2AB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CB67376-3891-E385-DF0E-CED03D40299B}" type="datetime1">
              <a:t>1/30/2022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3E2E0A3-ED9E-B716-D05A-1B43AE14264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16605D1-9FBC-33F3-F2DE-69A64B90043C}" type="datetime1">
              <a:t>1/30/2022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D08D899-D780-5D2E-CEB0-217B96FE387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I5T3YR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5BD34C-02D5-0E25-9BE3-F4709DAD6DA1}" type="datetime1">
              <a:t>1/30/2022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1DF9D-D3D2-1429-9CF9-257C91B76A7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Npbm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350E40D-43EE-0512-A0E8-B547AAA656E0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y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568CAA4-EA88-3D3C-C6D0-1C69849E304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AAAAAQEBAAP///wgAAAAAAAAAAAAAAAAAAAAAAAAAAAAAAAAAAAAAZAAAAAEAAABAAAAAAAAAAAAAAAAAAAAAAAAAAAAAAAAAAAAAAAAAAAAAAAAAAAAAAAAAAAAAAAAAAAAAAAAAAAAAAAAAAAAAAAAAAAAAAAAAAAAAAAAAAAAAAAAAAAAAFAAAADwAAAABAAAAAAAAAEBAQADIAAAAAgAAADIAAAAU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EBAAP///wEAAAAAAAAAAAAAAAAAAAAAAAAAAAAAAAAAAAAAAAAAAEBAQAB/f38A5+bmA8zMzADAwP8Af39/AAAAAAAAAAAAAAAAAAAAAAAAAAAAIQAAABgAAAAUAAAAcQIAALoBAADPSAAAEg0AABAAAAAmAAAACAAAAP//////////"/>
              </a:ext>
            </a:extLst>
          </p:cNvSpPr>
          <p:nvPr/>
        </p:nvSpPr>
        <p:spPr>
          <a:xfrm>
            <a:off x="396875" y="280670"/>
            <a:ext cx="11438890" cy="1844040"/>
          </a:xfrm>
          <a:prstGeom prst="rect">
            <a:avLst/>
          </a:prstGeom>
          <a:solidFill>
            <a:srgbClr val="404040"/>
          </a:solidFill>
          <a:ln w="127000" cap="flat" cmpd="thinThick" algn="ctr">
            <a:solidFill>
              <a:srgbClr val="40404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4"/>
          <p:cNvSpPr>
            <a:extLst>
              <a:ext uri="smNativeData">
                <pr:smNativeData xmlns:pr="smNativeData" xmlns="smNativeData" val="SMDATA_15_I5T3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XAMAAKsCAADjRwAAZAgAABAAAAAmAAAACAAAAP//////////"/>
              </a:ext>
            </a:extLst>
          </p:cNvSpPr>
          <p:nvPr/>
        </p:nvSpPr>
        <p:spPr>
          <a:xfrm>
            <a:off x="546100" y="433705"/>
            <a:ext cx="11139805" cy="930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5400" b="1" cap="none">
                <a:solidFill>
                  <a:srgbClr val="FFFFFF"/>
                </a:solidFill>
              </a:rPr>
              <a:t>Workflow</a:t>
            </a:r>
            <a:r>
              <a:rPr lang="en-us" sz="5400" b="1" cap="none">
                <a:solidFill>
                  <a:srgbClr val="FFFFFF"/>
                </a:solidFill>
                <a:latin typeface="Calibri Light" pitchFamily="0" charset="0"/>
                <a:ea typeface="Calibri Light" pitchFamily="0" charset="0"/>
                <a:cs typeface="Calibri Light" pitchFamily="0" charset="0"/>
              </a:rPr>
              <a:t> </a:t>
            </a:r>
            <a:r>
              <a:rPr lang="en-us" sz="5400" b="1" cap="none">
                <a:solidFill>
                  <a:srgbClr val="FFFFFF"/>
                </a:solidFill>
              </a:rPr>
              <a:t>of TCP in NS3</a:t>
            </a:r>
            <a:endParaRPr lang="en-us" sz="5400" b="1" cap="none">
              <a:solidFill>
                <a:srgbClr val="FFFFFF"/>
              </a:solidFill>
            </a:endParaRPr>
          </a:p>
        </p:txBody>
      </p:sp>
      <p:sp>
        <p:nvSpPr>
          <p:cNvPr id="4" name="TextBox 6"/>
          <p:cNvSpPr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gAkAACAKAADAQQAAtQwAABAAAAAmAAAACAAAAP//////////"/>
              </a:ext>
            </a:extLst>
          </p:cNvSpPr>
          <p:nvPr/>
        </p:nvSpPr>
        <p:spPr>
          <a:xfrm>
            <a:off x="1544320" y="1645920"/>
            <a:ext cx="9144000" cy="4197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90000"/>
              </a:lnSpc>
              <a:spcBef>
                <a:spcPts val="1000"/>
              </a:spcBef>
              <a:defRPr lang="en-us"/>
            </a:pPr>
            <a:r>
              <a:rPr lang="en-us" sz="2000" b="1" cap="none">
                <a:solidFill>
                  <a:srgbClr val="FFFFFF"/>
                </a:solidFill>
              </a:rPr>
              <a:t>Congestion Control Perspective</a:t>
            </a:r>
            <a:endParaRPr lang="en-us" sz="2000" cap="none">
              <a:solidFill>
                <a:srgbClr val="FFFFFF"/>
              </a:solidFill>
            </a:endParaRPr>
          </a:p>
        </p:txBody>
      </p:sp>
      <p:sp>
        <p:nvSpPr>
          <p:cNvPr id="5" name="Straight Connector 13"/>
          <p:cNvSpPr>
            <a:extLst>
              <a:ext uri="smNativeData">
                <pr:smNativeData xmlns:pr="smNativeData" xmlns="smNativeData" val="SMDATA_15_I5T3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nZ2QAj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i4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nZ2QB/f38A5+bmA8zMzADAwP8Af39/AAAAAAAAAAAAAAAAAAAAAAAAAAAAIQAAABgAAAAUAAAAuA0AAF0JAACIPQAAXQkAABAAAAAmAAAACAAAAP//////////"/>
              </a:ext>
            </a:extLst>
          </p:cNvSpPr>
          <p:nvPr/>
        </p:nvSpPr>
        <p:spPr>
          <a:xfrm>
            <a:off x="2230120" y="1522095"/>
            <a:ext cx="7772400" cy="0"/>
          </a:xfrm>
          <a:prstGeom prst="line">
            <a:avLst/>
          </a:prstGeom>
          <a:noFill/>
          <a:ln w="22225" cap="flat" cmpd="sng" algn="ctr">
            <a:solidFill>
              <a:srgbClr val="D9D9D9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traight Connector 15"/>
          <p:cNvSpPr>
            <a:extLst>
              <a:ext uri="smNativeData">
                <pr:smNativeData xmlns:pr="smNativeData" xmlns="smNativeData" val="SMDATA_15_I5T3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lZWQCgAAAAAg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lZWQB/f38A5+bmA8zMzADAwP8Af39/AAAAAAAAAAAAAAAAAAAAAAAAAAAAIQAAABgAAAAUAAAAoCUAAPoPAACgJQAAeiYAABAAAAAmAAAACAAAAP//////////"/>
              </a:ext>
            </a:extLst>
          </p:cNvSpPr>
          <p:nvPr/>
        </p:nvSpPr>
        <p:spPr>
          <a:xfrm>
            <a:off x="6116320" y="2597150"/>
            <a:ext cx="0" cy="3657600"/>
          </a:xfrm>
          <a:prstGeom prst="line">
            <a:avLst/>
          </a:prstGeom>
          <a:noFill/>
          <a:ln w="101600" cap="flat" cmpd="dbl" algn="ctr">
            <a:solidFill>
              <a:srgbClr val="595959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Box 5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wQAAB8VAACnFQAAOBwAABAgAAAmAAAACAAAAP//////////"/>
              </a:ext>
            </a:extLst>
          </p:cNvSpPr>
          <p:nvPr/>
        </p:nvSpPr>
        <p:spPr>
          <a:xfrm>
            <a:off x="776605" y="3433445"/>
            <a:ext cx="2743200" cy="1153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Aft>
                <a:spcPts val="600"/>
              </a:spcAft>
              <a:defRPr lang="en-us"/>
            </a:pPr>
            <a:r>
              <a:rPr lang="en-us" sz="3200" b="1" cap="none"/>
              <a:t>Subsection: B2</a:t>
            </a:r>
            <a:endParaRPr lang="en-us" sz="3200" b="1" cap="none"/>
          </a:p>
          <a:p>
            <a:pPr>
              <a:spcAft>
                <a:spcPts val="600"/>
              </a:spcAft>
              <a:defRPr lang="en-us"/>
            </a:pPr>
            <a:r>
              <a:rPr lang="en-us" sz="3200" b="1" cap="none"/>
              <a:t>Group: 6-2</a:t>
            </a:r>
            <a:endParaRPr lang="en-us" sz="3200" b="1" cap="none"/>
          </a:p>
        </p:txBody>
      </p:sp>
      <p:sp>
        <p:nvSpPr>
          <p:cNvPr id="8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DUAAB8VAAAoRgAAtiEAABAgAAAmAAAACAAAAP//////////"/>
              </a:ext>
            </a:extLst>
          </p:cNvSpPr>
          <p:nvPr/>
        </p:nvSpPr>
        <p:spPr>
          <a:xfrm>
            <a:off x="8661400" y="3433445"/>
            <a:ext cx="2743200" cy="2046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Aft>
                <a:spcPts val="600"/>
              </a:spcAft>
              <a:defRPr lang="en-us"/>
            </a:pPr>
            <a:r>
              <a:rPr lang="en-us" sz="2800" b="1" cap="none"/>
              <a:t>Student IDs:</a:t>
            </a:r>
            <a:endParaRPr lang="en-us" sz="2800" cap="none"/>
          </a:p>
          <a:p>
            <a:pPr>
              <a:spcAft>
                <a:spcPts val="600"/>
              </a:spcAft>
              <a:defRPr lang="en-us"/>
            </a:pPr>
            <a:r>
              <a:rPr lang="en-us" sz="2800" cap="none"/>
              <a:t>1705091</a:t>
            </a:r>
            <a:endParaRPr lang="en-us" sz="2800" cap="none"/>
          </a:p>
          <a:p>
            <a:pPr>
              <a:spcAft>
                <a:spcPts val="600"/>
              </a:spcAft>
              <a:defRPr lang="en-us"/>
            </a:pPr>
            <a:r>
              <a:rPr lang="en-us" sz="2800" cap="none"/>
              <a:t>1705103</a:t>
            </a:r>
            <a:endParaRPr lang="en-us" sz="2800" cap="none"/>
          </a:p>
          <a:p>
            <a:pPr algn="l">
              <a:spcAft>
                <a:spcPts val="600"/>
              </a:spcAft>
              <a:defRPr lang="en-us"/>
            </a:pPr>
            <a:r>
              <a:rPr lang="en-us" sz="2800" cap="none"/>
              <a:t>1705119</a:t>
            </a:r>
            <a:endParaRPr lang="en-us" sz="28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Socket-Base Function Call Sequence</a:t>
            </a:r>
            <a:endParaRPr lang="en-us" b="1" cap="none">
              <a:solidFill>
                <a:schemeClr val="bg1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4gIAAA0GAADWSAAA/w0AABAAAAAmAAAACAAAAP//////////"/>
              </a:ext>
            </a:extLst>
          </p:cNvSpPr>
          <p:nvPr/>
        </p:nvSpPr>
        <p:spPr>
          <a:xfrm>
            <a:off x="468630" y="983615"/>
            <a:ext cx="11371580" cy="1291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When </a:t>
            </a:r>
            <a:r>
              <a:rPr lang="en-us" sz="2400" b="1" cap="none"/>
              <a:t>ACK </a:t>
            </a:r>
            <a:r>
              <a:rPr lang="en-us" sz="2400" cap="none"/>
              <a:t>is </a:t>
            </a:r>
            <a:r>
              <a:rPr lang="en-us" sz="2400" b="1" cap="none"/>
              <a:t>received</a:t>
            </a:r>
            <a:r>
              <a:rPr lang="en-us" sz="2400" cap="none"/>
              <a:t>, it passes through different functions of </a:t>
            </a:r>
            <a:r>
              <a:rPr lang="en-us" sz="2400" b="1" cap="none"/>
              <a:t>SocketBase</a:t>
            </a:r>
            <a:endParaRPr lang="en-us" sz="2400" b="1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Functions of </a:t>
            </a:r>
            <a:r>
              <a:rPr lang="en-us" sz="2400" b="1" cap="none"/>
              <a:t>SocketState</a:t>
            </a:r>
            <a:r>
              <a:rPr lang="en-us" sz="2400" cap="none"/>
              <a:t>, </a:t>
            </a:r>
            <a:r>
              <a:rPr lang="en-us" sz="2400" b="1" cap="none"/>
              <a:t>CongestionAlgo</a:t>
            </a:r>
            <a:r>
              <a:rPr lang="en-us" sz="2400" cap="none"/>
              <a:t>, </a:t>
            </a:r>
            <a:r>
              <a:rPr lang="en-us" sz="2400" b="1" cap="none"/>
              <a:t>RecoveryAlgo </a:t>
            </a:r>
            <a:r>
              <a:rPr lang="en-us" sz="2400" cap="none"/>
              <a:t>are called from </a:t>
            </a:r>
            <a:r>
              <a:rPr lang="en-us" sz="2400" b="1" cap="none"/>
              <a:t>SocketBase</a:t>
            </a:r>
            <a:endParaRPr lang="en-us" sz="2400" b="1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This </a:t>
            </a:r>
            <a:r>
              <a:rPr lang="en-us" sz="2400" b="1" cap="none"/>
              <a:t>total system </a:t>
            </a:r>
            <a:r>
              <a:rPr lang="en-us" sz="2400" cap="none"/>
              <a:t>works together to </a:t>
            </a:r>
            <a:r>
              <a:rPr lang="en-us" sz="2400" b="1" cap="none"/>
              <a:t>implement Congestion Control</a:t>
            </a:r>
            <a:endParaRPr lang="en-us" sz="2400" b="1" cap="none"/>
          </a:p>
        </p:txBody>
      </p:sp>
      <p:pic>
        <p:nvPicPr>
          <p:cNvPr id="5" name="Picture 4" descr="Diagram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IoKAABoDwAAdkAAANo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2504440"/>
            <a:ext cx="8765540" cy="381127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chemeClr val="bg1"/>
                </a:solidFill>
              </a:rPr>
              <a:t>TcpSocketBase </a:t>
            </a:r>
            <a:r>
              <a:rPr lang="en-us" sz="4000" b="1" cap="none">
                <a:solidFill>
                  <a:schemeClr val="bg1"/>
                </a:solidFill>
              </a:rPr>
              <a:t>:: </a:t>
            </a:r>
            <a:r>
              <a:rPr sz="4000" b="1" cap="none" noProof="1">
                <a:solidFill>
                  <a:schemeClr val="bg1"/>
                </a:solidFill>
              </a:rPr>
              <a:t>ForwardUp</a:t>
            </a:r>
            <a:r>
              <a:rPr lang="en-us" sz="4000" b="1" cap="none">
                <a:solidFill>
                  <a:schemeClr val="bg1"/>
                </a:solidFill>
              </a:rPr>
              <a:t> </a:t>
            </a:r>
            <a:endParaRPr lang="en-us" sz="4000" b="1" cap="none">
              <a:solidFill>
                <a:schemeClr val="bg1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NAYAAO4GAADMRAAAhQ4AABAAAAAmAAAACAAAAP//////////"/>
              </a:ext>
            </a:extLst>
          </p:cNvSpPr>
          <p:nvPr/>
        </p:nvSpPr>
        <p:spPr>
          <a:xfrm>
            <a:off x="1008380" y="1126490"/>
            <a:ext cx="10175240" cy="1233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Congestion Control Algorithms might use </a:t>
            </a:r>
            <a:r>
              <a:rPr lang="en-us" sz="2400" b="1" cap="none"/>
              <a:t>Explicit Congestion Notification</a:t>
            </a:r>
            <a:endParaRPr lang="en-us" sz="2400" b="1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Congestion Control  Algorithm is </a:t>
            </a:r>
            <a:r>
              <a:rPr lang="en-us" sz="2400" b="1" cap="none"/>
              <a:t>notified </a:t>
            </a:r>
            <a:r>
              <a:rPr lang="en-us" sz="2400" cap="none"/>
              <a:t>about </a:t>
            </a:r>
            <a:r>
              <a:rPr lang="en-us" sz="2400" b="1" cap="none"/>
              <a:t>congestion detected by ECN</a:t>
            </a:r>
            <a:endParaRPr lang="en-us" sz="2400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Here, has </a:t>
            </a:r>
            <a:r>
              <a:rPr lang="en-us" sz="2400" b="1" cap="none"/>
              <a:t>receiver </a:t>
            </a:r>
            <a:r>
              <a:rPr lang="en-us" sz="2400" cap="none"/>
              <a:t>can detect ECN and inform sender about it.</a:t>
            </a:r>
            <a:endParaRPr lang="en-us" sz="2400" cap="none"/>
          </a:p>
        </p:txBody>
      </p:sp>
      <p:pic>
        <p:nvPicPr>
          <p:cNvPr id="5" name="Picture 6" descr="Text, letter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F0OAAAMEQAAnDwAALM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5" y="2771140"/>
            <a:ext cx="7517765" cy="3357245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chemeClr val="bg1"/>
                </a:solidFill>
              </a:rPr>
              <a:t>TcpSocketBase </a:t>
            </a:r>
            <a:r>
              <a:rPr lang="en-us" sz="4000" b="1" cap="none">
                <a:solidFill>
                  <a:schemeClr val="bg1"/>
                </a:solidFill>
              </a:rPr>
              <a:t>:: </a:t>
            </a:r>
            <a:r>
              <a:rPr sz="4000" b="1" cap="none" noProof="1">
                <a:solidFill>
                  <a:schemeClr val="bg1"/>
                </a:solidFill>
              </a:rPr>
              <a:t>DoForwardUp</a:t>
            </a:r>
            <a:endParaRPr lang="en-us" sz="4000" b="1" cap="none">
              <a:solidFill>
                <a:schemeClr val="bg1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NAYAAO4GAADMRAAApwsAABAAAAAmAAAACAAAAP//////////"/>
              </a:ext>
            </a:extLst>
          </p:cNvSpPr>
          <p:nvPr/>
        </p:nvSpPr>
        <p:spPr>
          <a:xfrm>
            <a:off x="1008380" y="1126490"/>
            <a:ext cx="10175240" cy="767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Take </a:t>
            </a:r>
            <a:r>
              <a:rPr lang="en-us" sz="2400" b="1" cap="none"/>
              <a:t>different actions</a:t>
            </a:r>
            <a:r>
              <a:rPr lang="en-us" sz="2400" cap="none"/>
              <a:t> depending on whether </a:t>
            </a:r>
            <a:r>
              <a:rPr lang="en-us" sz="2400" b="1" cap="none"/>
              <a:t>connection </a:t>
            </a:r>
            <a:r>
              <a:rPr lang="en-us" sz="2400" cap="none"/>
              <a:t>is </a:t>
            </a:r>
            <a:r>
              <a:rPr lang="en-us" sz="2400" b="1" cap="none"/>
              <a:t>being established</a:t>
            </a:r>
            <a:r>
              <a:rPr lang="en-us" sz="2400" cap="none"/>
              <a:t> or </a:t>
            </a:r>
            <a:r>
              <a:rPr lang="en-us" sz="2400" b="1" cap="none"/>
              <a:t>already established</a:t>
            </a:r>
            <a:endParaRPr lang="en-us" sz="2400" b="1" cap="none"/>
          </a:p>
        </p:txBody>
      </p:sp>
      <p:pic>
        <p:nvPicPr>
          <p:cNvPr id="5" name="Picture 6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B5wfGC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L0DAAAqDQAAM0cAABI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2139950"/>
            <a:ext cx="10966450" cy="453644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KAMI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10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TcpSocketBase </a:t>
            </a:r>
            <a:r>
              <a:rPr lang="en-us" sz="4000" b="1" cap="none">
                <a:solidFill>
                  <a:srgbClr val="FFFFFF"/>
                </a:solidFill>
              </a:rPr>
              <a:t>:: </a:t>
            </a:r>
            <a:r>
              <a:rPr sz="4000" b="1" cap="none" noProof="1">
                <a:solidFill>
                  <a:srgbClr val="FFFFFF"/>
                </a:solidFill>
              </a:rPr>
              <a:t>ProcessEstablished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yOv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NAYAAO4GAADMRAAAjw8AABAAAAAmAAAACAAAAP//////////"/>
              </a:ext>
            </a:extLst>
          </p:cNvSpPr>
          <p:nvPr/>
        </p:nvSpPr>
        <p:spPr>
          <a:xfrm>
            <a:off x="1008380" y="1126490"/>
            <a:ext cx="10175240" cy="1402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b="1" cap="none"/>
              <a:t>ACK.SEG </a:t>
            </a:r>
            <a:r>
              <a:rPr lang="en-us" sz="2400" cap="none"/>
              <a:t>: Sequence Number of Acknowledgement</a:t>
            </a:r>
            <a:endParaRPr lang="en-us" sz="2400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b="1" cap="none"/>
              <a:t>SND.UNA</a:t>
            </a:r>
            <a:r>
              <a:rPr lang="en-us" sz="2400" cap="none"/>
              <a:t> : First Unacknowledged Sequence Number in transmission buffer</a:t>
            </a:r>
            <a:endParaRPr lang="en-us" sz="2400" cap="non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b="1" cap="none"/>
              <a:t>HighTxMark </a:t>
            </a:r>
            <a:r>
              <a:rPr lang="en-us" sz="2400" cap="none"/>
              <a:t>: Highest Sequence Number ever transmitted</a:t>
            </a:r>
            <a:endParaRPr lang="en-us" sz="2400" cap="none"/>
          </a:p>
        </p:txBody>
      </p:sp>
      <p:pic>
        <p:nvPicPr>
          <p:cNvPr id="5" name="Picture 6" descr="Text, letter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OkEAACbEQAALEUAAEE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2861945"/>
            <a:ext cx="10446385" cy="335661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TcpSocketBase </a:t>
            </a:r>
            <a:r>
              <a:rPr lang="en-us" sz="4000" b="1" cap="none">
                <a:solidFill>
                  <a:srgbClr val="FFFFFF"/>
                </a:solidFill>
              </a:rPr>
              <a:t>:: </a:t>
            </a:r>
            <a:r>
              <a:rPr sz="4000" b="1" cap="none" noProof="1">
                <a:solidFill>
                  <a:srgbClr val="FFFFFF"/>
                </a:solidFill>
              </a:rPr>
              <a:t>ReceivedAck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NAYAAO4GAADMRAAApwsAABAAAAAmAAAACAAAAP//////////"/>
              </a:ext>
            </a:extLst>
          </p:cNvSpPr>
          <p:nvPr/>
        </p:nvSpPr>
        <p:spPr>
          <a:xfrm>
            <a:off x="1008380" y="1126490"/>
            <a:ext cx="10175240" cy="767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sz="2400" cap="none"/>
              <a:t>Congestion can be detected through </a:t>
            </a:r>
            <a:r>
              <a:rPr lang="en-us" sz="2400" b="1" cap="none"/>
              <a:t>Explicit </a:t>
            </a:r>
            <a:r>
              <a:rPr lang="en-us" sz="2400" cap="none"/>
              <a:t>or </a:t>
            </a:r>
            <a:r>
              <a:rPr lang="en-us" sz="2400" b="1" cap="none"/>
              <a:t>Implicit </a:t>
            </a:r>
            <a:r>
              <a:rPr lang="en-us" sz="2400" cap="none"/>
              <a:t>means</a:t>
            </a:r>
            <a:endParaRPr lang="en-us" sz="2400" cap="none"/>
          </a:p>
        </p:txBody>
      </p:sp>
      <p:pic>
        <p:nvPicPr>
          <p:cNvPr id="5" name="Picture 6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IgJAACoCwAAdkEAADU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94840"/>
            <a:ext cx="9091930" cy="4478655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Emr7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TcpSocketBase </a:t>
            </a:r>
            <a:r>
              <a:rPr lang="en-us" sz="4000" b="1" cap="none">
                <a:solidFill>
                  <a:srgbClr val="FFFFFF"/>
                </a:solidFill>
              </a:rPr>
              <a:t>:: </a:t>
            </a:r>
            <a:r>
              <a:rPr sz="4000" b="1" cap="none" noProof="1">
                <a:solidFill>
                  <a:srgbClr val="FFFFFF"/>
                </a:solidFill>
              </a:rPr>
              <a:t>ProcessAck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sp>
        <p:nvSpPr>
          <p:cNvPr id="4" name="TextBox 8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wMAAOsFAABuSgAAwggAABAgAAAmAAAACAAAAP//////////"/>
              </a:ext>
            </a:extLst>
          </p:cNvSpPr>
          <p:nvPr/>
        </p:nvSpPr>
        <p:spPr>
          <a:xfrm>
            <a:off x="545465" y="962025"/>
            <a:ext cx="1155382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 b="1" cap="none">
                <a:solidFill>
                  <a:srgbClr val="C00000"/>
                </a:solidFill>
              </a:rPr>
              <a:t>Actual function is 297 lines! Greatly simplified here to show just relevant function calls</a:t>
            </a:r>
            <a:endParaRPr lang="en-us" sz="2400" b="1" cap="none">
              <a:solidFill>
                <a:srgbClr val="C00000"/>
              </a:solidFill>
            </a:endParaRPr>
          </a:p>
        </p:txBody>
      </p:sp>
      <p:pic>
        <p:nvPicPr>
          <p:cNvPr id="5" name="Picture 10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AMEAAA6CQAA/EYAADw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1499870"/>
            <a:ext cx="10887075" cy="520319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vK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TcpSocketBase </a:t>
            </a:r>
            <a:r>
              <a:rPr lang="en-us" sz="4000" b="1" cap="none">
                <a:solidFill>
                  <a:srgbClr val="FFFFFF"/>
                </a:solidFill>
              </a:rPr>
              <a:t>:: </a:t>
            </a:r>
            <a:r>
              <a:rPr sz="4000" b="1" cap="none" noProof="1">
                <a:solidFill>
                  <a:srgbClr val="FFFFFF"/>
                </a:solidFill>
              </a:rPr>
              <a:t>DupAck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pic>
        <p:nvPicPr>
          <p:cNvPr id="4" name="Picture 5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G4DAACdCAAAkkcAAJM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400175"/>
            <a:ext cx="11076940" cy="405765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TcpSocketBase </a:t>
            </a:r>
            <a:r>
              <a:rPr lang="en-us" sz="4000" b="1" cap="none">
                <a:solidFill>
                  <a:srgbClr val="FFFFFF"/>
                </a:solidFill>
              </a:rPr>
              <a:t>:: </a:t>
            </a:r>
            <a:r>
              <a:rPr sz="4000" b="1" cap="none" noProof="1">
                <a:solidFill>
                  <a:srgbClr val="FFFFFF"/>
                </a:solidFill>
              </a:rPr>
              <a:t>EnterRecovery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pic>
        <p:nvPicPr>
          <p:cNvPr id="4" name="Picture 7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EECAABJCQAAvkgAADg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1509395"/>
            <a:ext cx="11458575" cy="3890645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Recovery Ops Implementation</a:t>
            </a:r>
            <a:endParaRPr lang="en-us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J+t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wUAAAAGSwAAiwUAABAAAAAmAAAACAAAAP//////////"/>
              </a:ext>
            </a:extLst>
          </p:cNvSpPr>
          <p:nvPr/>
        </p:nvSpPr>
        <p:spPr>
          <a:xfrm>
            <a:off x="-3810" y="3175"/>
            <a:ext cx="12199620" cy="89789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Recovery Ops - Declaration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PAADPEgAAMDsAAFY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0" y="3057525"/>
            <a:ext cx="7051040" cy="36620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54as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QQAAAQGAACCNwAA8hEAABAgAAAmAAAACAAAAP//////////"/>
              </a:ext>
            </a:extLst>
          </p:cNvSpPr>
          <p:nvPr/>
        </p:nvSpPr>
        <p:spPr>
          <a:xfrm>
            <a:off x="744855" y="977900"/>
            <a:ext cx="8278495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It is an </a:t>
            </a:r>
            <a:r>
              <a:rPr lang="en-us" sz="2400" b="1" cap="none"/>
              <a:t>abstract class</a:t>
            </a:r>
            <a:endParaRPr lang="en-us" sz="2400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b="1" cap="none"/>
              <a:t>Inherited </a:t>
            </a:r>
            <a:r>
              <a:rPr lang="en-us" sz="2400" cap="none"/>
              <a:t>by specific </a:t>
            </a:r>
            <a:r>
              <a:rPr lang="en-us" sz="2400" b="1" cap="none"/>
              <a:t>recovery algorithm </a:t>
            </a:r>
            <a:r>
              <a:rPr lang="en-us" sz="2400" cap="none"/>
              <a:t>classes</a:t>
            </a: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For example:</a:t>
            </a:r>
            <a:endParaRPr lang="en-us" sz="24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TcpClassicRecovery</a:t>
            </a:r>
            <a:endParaRPr lang="en-us" sz="24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TcpPrrRecovery</a:t>
            </a:r>
            <a:endParaRPr lang="en-us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FMD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TAUAABAAAAAmAAAACAAAAP//////////"/>
              </a:ext>
            </a:extLst>
          </p:cNvSpPr>
          <p:nvPr/>
        </p:nvSpPr>
        <p:spPr>
          <a:xfrm>
            <a:off x="-3810" y="-4445"/>
            <a:ext cx="12199620" cy="86550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Evolution of TCP Vegas from TCP Tahoe </a:t>
            </a:r>
            <a:endParaRPr lang="en-us" sz="4000" b="1" cap="none">
              <a:solidFill>
                <a:schemeClr val="bg1"/>
              </a:solidFill>
            </a:endParaRPr>
          </a:p>
        </p:txBody>
      </p:sp>
      <p:sp>
        <p:nvSpPr>
          <p:cNvPr id="4" name="TextBox 2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QEAAAQGAACLSQAAESUAABAgAAAmAAAACAAAAP//////////"/>
              </a:ext>
            </a:extLst>
          </p:cNvSpPr>
          <p:nvPr/>
        </p:nvSpPr>
        <p:spPr>
          <a:xfrm>
            <a:off x="236855" y="977900"/>
            <a:ext cx="11718290" cy="5047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300" b="1" cap="none"/>
              <a:t>TCP Tahoe:</a:t>
            </a:r>
            <a:r>
              <a:rPr lang="en-us" sz="2300" cap="none"/>
              <a:t> </a:t>
            </a:r>
            <a:endParaRPr lang="en-us" sz="23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300" cap="none"/>
              <a:t>congestion window (cwnd) increases </a:t>
            </a:r>
            <a:r>
              <a:rPr lang="en-us" sz="2300" b="1" cap="none"/>
              <a:t>exponentially </a:t>
            </a:r>
            <a:r>
              <a:rPr lang="en-us" sz="2300" cap="none"/>
              <a:t>in </a:t>
            </a:r>
            <a:r>
              <a:rPr lang="en-us" sz="2300" b="1" cap="none"/>
              <a:t>slow start</a:t>
            </a:r>
            <a:r>
              <a:rPr lang="en-us" sz="2300" cap="none"/>
              <a:t> phase</a:t>
            </a:r>
            <a:endParaRPr lang="en-us" sz="23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300" cap="none"/>
              <a:t>cwnd increases </a:t>
            </a:r>
            <a:r>
              <a:rPr lang="en-us" sz="2300" b="1" cap="none"/>
              <a:t>linearly </a:t>
            </a:r>
            <a:r>
              <a:rPr lang="en-us" sz="2300" cap="none"/>
              <a:t>in </a:t>
            </a:r>
            <a:r>
              <a:rPr lang="en-us" sz="2300" b="1" cap="none"/>
              <a:t>congestion avoidance</a:t>
            </a:r>
            <a:r>
              <a:rPr lang="en-us" sz="2300" cap="none"/>
              <a:t> phase</a:t>
            </a:r>
            <a:endParaRPr lang="en-us" sz="2300" cap="none"/>
          </a:p>
          <a:p>
            <a:pPr>
              <a:defRPr lang="en-us"/>
            </a:pPr>
            <a:endParaRPr lang="en-us" sz="2300" cap="none"/>
          </a:p>
          <a:p>
            <a:pPr>
              <a:defRPr lang="en-us"/>
            </a:pPr>
            <a:r>
              <a:rPr lang="en-us" sz="2300" b="1" cap="none"/>
              <a:t>TCP Reno: </a:t>
            </a:r>
            <a:endParaRPr lang="en-us" sz="2300" cap="none"/>
          </a:p>
          <a:p>
            <a:pPr lvl="1" marL="800100" indent="-342900">
              <a:buFont typeface="Arial" pitchFamily="2" charset="0"/>
              <a:buChar char="•"/>
              <a:defRPr lang="en-us"/>
            </a:pPr>
            <a:r>
              <a:rPr lang="en-us" sz="2300" b="1" cap="none"/>
              <a:t>Fast Recovery </a:t>
            </a:r>
            <a:r>
              <a:rPr lang="en-us" sz="2300" cap="none"/>
              <a:t>and </a:t>
            </a:r>
            <a:r>
              <a:rPr lang="en-us" sz="2300" b="1" cap="none"/>
              <a:t>Fast Retransmit</a:t>
            </a:r>
            <a:r>
              <a:rPr lang="en-us" sz="2300" cap="none"/>
              <a:t>. Use of </a:t>
            </a:r>
            <a:r>
              <a:rPr lang="en-us" sz="2300" b="1" cap="none"/>
              <a:t>3 duplicate ACKs</a:t>
            </a:r>
            <a:r>
              <a:rPr lang="en-us" sz="2300" cap="none"/>
              <a:t> to detect congestion</a:t>
            </a:r>
            <a:endParaRPr lang="en-us" sz="2300" cap="none"/>
          </a:p>
          <a:p>
            <a:pPr lvl="1" marL="800100" indent="-342900">
              <a:buFont typeface="Arial" pitchFamily="2" charset="0"/>
              <a:buChar char="•"/>
              <a:defRPr lang="en-us"/>
            </a:pPr>
            <a:r>
              <a:rPr lang="en-us" sz="2300" cap="none"/>
              <a:t>cwnd falls to </a:t>
            </a:r>
            <a:r>
              <a:rPr lang="en-us" sz="2300" b="1" cap="none"/>
              <a:t>half </a:t>
            </a:r>
            <a:r>
              <a:rPr lang="en-us" sz="2300" cap="none"/>
              <a:t>instead of 1</a:t>
            </a:r>
            <a:endParaRPr lang="en-us" sz="2300" cap="none"/>
          </a:p>
          <a:p>
            <a:pPr>
              <a:defRPr lang="en-us"/>
            </a:pPr>
            <a:endParaRPr lang="en-us" sz="2300" cap="none"/>
          </a:p>
          <a:p>
            <a:pPr>
              <a:defRPr lang="en-us"/>
            </a:pPr>
            <a:r>
              <a:rPr lang="en-us" sz="2300" b="1" cap="none"/>
              <a:t>TCP NewReno:</a:t>
            </a:r>
            <a:r>
              <a:rPr lang="en-us" sz="2300" cap="none"/>
              <a:t> </a:t>
            </a:r>
            <a:endParaRPr lang="en-us" sz="23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300" b="1" cap="none"/>
              <a:t>cwnd inflation</a:t>
            </a:r>
            <a:r>
              <a:rPr lang="en-us" sz="2300" cap="none"/>
              <a:t> during</a:t>
            </a:r>
            <a:r>
              <a:rPr lang="en-us" sz="2300" b="1" cap="none"/>
              <a:t> Fast Recovery</a:t>
            </a:r>
            <a:endParaRPr lang="en-us" sz="23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300" cap="none"/>
              <a:t>Fast Recovery phase ends when all segments that might have been lost are ACKed</a:t>
            </a:r>
            <a:endParaRPr lang="en-us" sz="2300" cap="none"/>
          </a:p>
          <a:p>
            <a:pPr>
              <a:defRPr lang="en-us"/>
            </a:pPr>
            <a:endParaRPr lang="en-us" sz="2300" cap="none"/>
          </a:p>
          <a:p>
            <a:pPr>
              <a:defRPr lang="en-us"/>
            </a:pPr>
            <a:r>
              <a:rPr lang="en-us" sz="2300" b="1" cap="none"/>
              <a:t>TCP Vegas:</a:t>
            </a:r>
            <a:r>
              <a:rPr lang="en-us" sz="2300" cap="none"/>
              <a:t> </a:t>
            </a:r>
            <a:endParaRPr lang="en-us" sz="2300" cap="none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300" cap="none"/>
              <a:t>Use </a:t>
            </a:r>
            <a:r>
              <a:rPr lang="en-us" sz="2300" b="1" cap="none"/>
              <a:t>packet delay </a:t>
            </a:r>
            <a:r>
              <a:rPr lang="en-us" sz="2300" cap="none"/>
              <a:t>to determine </a:t>
            </a:r>
            <a:r>
              <a:rPr lang="en-us" sz="2300" b="1" cap="none"/>
              <a:t>transmission rate </a:t>
            </a:r>
            <a:r>
              <a:rPr lang="en-us" sz="2300" cap="none"/>
              <a:t>in </a:t>
            </a:r>
            <a:r>
              <a:rPr lang="en-us" sz="2300" b="1" cap="none"/>
              <a:t>congestion avoidance </a:t>
            </a:r>
            <a:r>
              <a:rPr lang="en-us" sz="2300" cap="none"/>
              <a:t>phase</a:t>
            </a:r>
            <a:endParaRPr lang="en-us" sz="2300" cap="none"/>
          </a:p>
        </p:txBody>
      </p:sp>
      <p:sp>
        <p:nvSpPr>
          <p:cNvPr id="5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ZW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wAAAAwmAAAQSgAARCkAABAgAAAmAAAACAAAAP//////////"/>
              </a:ext>
            </a:extLst>
          </p:cNvSpPr>
          <p:nvPr/>
        </p:nvSpPr>
        <p:spPr>
          <a:xfrm>
            <a:off x="141605" y="6184900"/>
            <a:ext cx="1189799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solidFill>
                  <a:srgbClr val="C00000"/>
                </a:solidFill>
              </a:rPr>
              <a:t>In this presentation we will see how all these concepts are implemented in NS3</a:t>
            </a:r>
            <a:endParaRPr lang="en-us" sz="2800" cap="none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Classic Recovery Implementation</a:t>
            </a:r>
            <a:endParaRPr lang="en-us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Classic Recovery - Inherits TCP Recovery Ops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JMBAACgDAAATkkAAAk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2052320"/>
            <a:ext cx="11660505" cy="4130675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  <p:sp>
        <p:nvSpPr>
          <p:cNvPr id="5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wEAAIkGAAC4RwAApgsAABAgAAAmAAAACAAAAP//////////"/>
              </a:ext>
            </a:extLst>
          </p:cNvSpPr>
          <p:nvPr/>
        </p:nvSpPr>
        <p:spPr>
          <a:xfrm>
            <a:off x="258445" y="1062355"/>
            <a:ext cx="1140015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 cap="none"/>
              <a:t>These 3 functions were </a:t>
            </a:r>
            <a:r>
              <a:rPr lang="en-us" sz="2400" b="1" cap="none"/>
              <a:t>pure virtual </a:t>
            </a:r>
            <a:r>
              <a:rPr lang="en-us" sz="2400" cap="none"/>
              <a:t>in </a:t>
            </a:r>
            <a:r>
              <a:rPr lang="en-us" sz="2400" b="1" cap="none"/>
              <a:t>TCP Recovery Ops</a:t>
            </a:r>
            <a:endParaRPr lang="en-us" b="1" cap="none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 b="1" cap="none"/>
              <a:t>TCP Classic Recovery </a:t>
            </a:r>
            <a:r>
              <a:rPr lang="en-us" sz="2400" cap="none"/>
              <a:t>defines these functions</a:t>
            </a:r>
            <a:endParaRPr lang="en-us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0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Congestion Ops Implementation</a:t>
            </a:r>
            <a:endParaRPr lang="en-us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C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Congestion Ops - Declaration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EgbAAD/BwAAYUkAAI4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1299845"/>
            <a:ext cx="7493635" cy="5130165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  <p:sp>
        <p:nvSpPr>
          <p:cNvPr id="5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AAAAGIHAADSGQAA5SgAABAgAAAmAAAACAAAAP//////////"/>
              </a:ext>
            </a:extLst>
          </p:cNvSpPr>
          <p:nvPr/>
        </p:nvSpPr>
        <p:spPr>
          <a:xfrm>
            <a:off x="152400" y="1200150"/>
            <a:ext cx="4044950" cy="544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It an </a:t>
            </a:r>
            <a:r>
              <a:rPr lang="en-us" sz="2400" b="1" cap="none"/>
              <a:t>abstract class</a:t>
            </a:r>
            <a:r>
              <a:rPr lang="en-us" sz="2400" cap="none"/>
              <a:t>.</a:t>
            </a: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Most functions are either </a:t>
            </a:r>
            <a:r>
              <a:rPr lang="en-us" sz="2400" b="1" cap="none"/>
              <a:t>pure virtual </a:t>
            </a:r>
            <a:r>
              <a:rPr lang="en-us" sz="2400" cap="none"/>
              <a:t>or has </a:t>
            </a:r>
            <a:r>
              <a:rPr lang="en-us" sz="2400" b="1" cap="none"/>
              <a:t>empty definition</a:t>
            </a:r>
            <a:endParaRPr lang="en-us" sz="2400" b="1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/>
              <a:t>The various congestion control algorithms that </a:t>
            </a:r>
            <a:r>
              <a:rPr lang="en-us" sz="2400" b="1" cap="none"/>
              <a:t>inherit </a:t>
            </a:r>
            <a:r>
              <a:rPr lang="en-us" sz="2400" cap="none"/>
              <a:t>TCP Congestion Ops implement the functions as required.</a:t>
            </a: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  <a:endParaRPr lang="en-us" sz="2400" cap="none"/>
          </a:p>
          <a:p>
            <a:pPr marL="285750" indent="-285750">
              <a:buFont typeface="Arial" pitchFamily="2" charset="0"/>
              <a:buChar char="•"/>
              <a:defRPr lang="en-us"/>
            </a:pPr>
          </a:p>
          <a:p>
            <a:pPr marL="285750" indent="-285750">
              <a:buFont typeface="Arial" pitchFamily="2" charset="0"/>
              <a:buChar char="•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A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Inheritance Diagram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5" descr="Diagram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dmy57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wdAADYBwAA5S0AAJ0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21860" y="1275080"/>
            <a:ext cx="2738755" cy="5001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Vegas Implementation</a:t>
            </a:r>
            <a:endParaRPr lang="en-us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TcpVegas - Attributes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xI+nX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Af39/AOfm5gPMzMwAwMD/AH9/fwAAAAAAAAAAAAAAAAD///8AAAAAACEAAAAYAAAAFAAAAEURAAC2BwAAqDkAALs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07335" y="1253490"/>
            <a:ext cx="6565265" cy="487997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h75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TcpVegas - Function Call Sequence</a:t>
            </a:r>
            <a:endParaRPr lang="en-us" sz="4000" b="1" cap="none">
              <a:solidFill>
                <a:srgbClr val="FFFFFF"/>
              </a:solidFill>
            </a:endParaRPr>
          </a:p>
        </p:txBody>
      </p:sp>
      <p:pic>
        <p:nvPicPr>
          <p:cNvPr id="3" name="Picture 4" descr="Diagram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8SAABaCQAAAzkAAHk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35605" y="1520190"/>
            <a:ext cx="6332220" cy="4733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TcpVegas :: PktsAcked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8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gIAAC4GAABmHQAAiAoAABAgAAAmAAAACAAAAP//////////"/>
              </a:ext>
            </a:extLst>
          </p:cNvSpPr>
          <p:nvPr/>
        </p:nvSpPr>
        <p:spPr>
          <a:xfrm>
            <a:off x="435610" y="1004570"/>
            <a:ext cx="43434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called every time an ACK is received</a:t>
            </a:r>
            <a:endParaRPr lang="en-us" sz="20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Contains timing information</a:t>
            </a:r>
            <a:endParaRPr lang="en-us" sz="20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UGAAC/DAAA3jEAAM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" y="2072005"/>
            <a:ext cx="7056755" cy="45573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TextBox 14"/>
          <p:cNvSpPr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gysAANsaAACVSgAAVx4AABAAAAAmAAAACAAAAP//////////"/>
              </a:ext>
            </a:extLst>
          </p:cNvSpPr>
          <p:nvPr/>
        </p:nvSpPr>
        <p:spPr>
          <a:xfrm>
            <a:off x="7073265" y="4365625"/>
            <a:ext cx="5050790" cy="5664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Minimum of all RTT measurements within last RTT.</a:t>
            </a:r>
            <a:endParaRPr lang="en-us" b="1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</p:txBody>
      </p:sp>
      <p:sp>
        <p:nvSpPr>
          <p:cNvPr id="6" name="TextBox 15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gysAAK0eAAB1SgAApiIAABAgAAAmAAAACAAAAP//////////"/>
              </a:ext>
            </a:extLst>
          </p:cNvSpPr>
          <p:nvPr/>
        </p:nvSpPr>
        <p:spPr>
          <a:xfrm>
            <a:off x="7073265" y="4986655"/>
            <a:ext cx="5030470" cy="6457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Minimum of all Vegas RTT measurements seen during connection</a:t>
            </a:r>
            <a:endParaRPr lang="en-us" b="1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TextBox 16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gysAACskAACVSgAAcCYAABAgAAAmAAAACAAAAP//////////"/>
              </a:ext>
            </a:extLst>
          </p:cNvSpPr>
          <p:nvPr/>
        </p:nvSpPr>
        <p:spPr>
          <a:xfrm>
            <a:off x="7073265" y="5879465"/>
            <a:ext cx="5050790" cy="3689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Number of RTT measurements during last RTT</a:t>
            </a:r>
            <a:endParaRPr lang="en-us" b="1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TcpVegas :: CongestionStateSet</a:t>
            </a:r>
            <a:endParaRPr sz="4000" b="1" cap="none" noProof="1">
              <a:solidFill>
                <a:srgbClr val="FFFFFF"/>
              </a:solidFill>
            </a:endParaRPr>
          </a:p>
        </p:txBody>
      </p:sp>
      <p:pic>
        <p:nvPicPr>
          <p:cNvPr id="3" name="Picture 17" descr="Graphical user interface, text, application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wEAAA2CgAAYz4AAEM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1659890"/>
            <a:ext cx="9331325" cy="37471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4" name="TextBox 17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Es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SkAACAVAAAVQAAAexkAABAgAAAmAAAACAAAAP//////////"/>
              </a:ext>
            </a:extLst>
          </p:cNvSpPr>
          <p:nvPr/>
        </p:nvSpPr>
        <p:spPr>
          <a:xfrm>
            <a:off x="6764655" y="3434080"/>
            <a:ext cx="365252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200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m_doingVegasNow = true;</a:t>
            </a:r>
            <a:endParaRPr lang="en-us" sz="2000" b="1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 algn="l">
              <a:defRPr lang="en-us"/>
            </a:pPr>
          </a:p>
        </p:txBody>
      </p:sp>
      <p:sp>
        <p:nvSpPr>
          <p:cNvPr id="5" name="TextBox 18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Xs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ykAAKAbAADIPwAA+x8AABAgAAAmAAAACAAAAP//////////"/>
              </a:ext>
            </a:extLst>
          </p:cNvSpPr>
          <p:nvPr/>
        </p:nvSpPr>
        <p:spPr>
          <a:xfrm>
            <a:off x="6715125" y="4490720"/>
            <a:ext cx="365315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200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m_doingVegasNow = false;</a:t>
            </a:r>
            <a:endParaRPr lang="en-us" sz="2000" b="1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 algn="l"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xMT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Class Diagram of Relevant Classes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0FAABFBgAAjUMAAEE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1019175"/>
            <a:ext cx="10109200" cy="56870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TcpVegas :: IncreaseWindow</a:t>
            </a:r>
            <a:endParaRPr sz="4000" b="1" cap="none" noProof="1">
              <a:solidFill>
                <a:srgbClr val="FFFFFF"/>
              </a:solidFill>
            </a:endParaRPr>
          </a:p>
        </p:txBody>
      </p:sp>
      <p:pic>
        <p:nvPicPr>
          <p:cNvPr id="3" name="Picture 2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EKAADhBgAAsj0AAJ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1118235"/>
            <a:ext cx="8392795" cy="54800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KIOAABXRAAAcxUAABAgAAAmAAAACAAAAP//////////"/>
              </a:ext>
            </a:extLst>
          </p:cNvSpPr>
          <p:nvPr/>
        </p:nvSpPr>
        <p:spPr>
          <a:xfrm>
            <a:off x="1062990" y="2378710"/>
            <a:ext cx="10046335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continuously samples the RTT and computes the </a:t>
            </a: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" pitchFamily="2" charset="0"/>
              </a:rPr>
              <a:t>actual throughput</a:t>
            </a:r>
            <a:r>
              <a:rPr lang="en-us" sz="24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 and compares it with the </a:t>
            </a: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" pitchFamily="2" charset="0"/>
              </a:rPr>
              <a:t>expected throughput</a:t>
            </a:r>
            <a:endParaRPr lang="en-us" sz="24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 algn="l">
              <a:defRPr lang="en-us"/>
            </a:p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dE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YAAIMIAABxFwAAuwsAABAgAAAmAAAACAAAAP//////////"/>
              </a:ext>
            </a:extLst>
          </p:cNvSpPr>
          <p:nvPr/>
        </p:nvSpPr>
        <p:spPr>
          <a:xfrm>
            <a:off x="1067435" y="1383665"/>
            <a:ext cx="274320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latin typeface="Calibri Light" pitchFamily="0" charset="0"/>
                <a:ea typeface="Calibri" pitchFamily="2" charset="0"/>
                <a:cs typeface="Calibri" pitchFamily="2" charset="0"/>
              </a:rPr>
              <a:t>diff Calculation</a:t>
            </a:r>
            <a:endParaRPr lang="en-us" sz="2800" b="1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ek5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pic>
        <p:nvPicPr>
          <p:cNvPr id="6" name="Picture 11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sEAACkFwAAuj0AAEg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3843020"/>
            <a:ext cx="9255125" cy="12420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7" name="TextBox 8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5+bmA8zMzADAwP8Af39/AAAAAAAAAAAAAAAAAAAAAAAAAAAAIQAAABgAAAAUAAAA9TAAAJ0cAABOSQAAlyAAABAgAAAmAAAACAAAAP//////////"/>
              </a:ext>
            </a:extLst>
          </p:cNvSpPr>
          <p:nvPr/>
        </p:nvSpPr>
        <p:spPr>
          <a:xfrm>
            <a:off x="7958455" y="4651375"/>
            <a:ext cx="3957955" cy="646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b="1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Amount of extra packet queued at the bottleneck</a:t>
            </a:r>
            <a:endParaRPr lang="en-us" b="1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4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gUAAEUPAABWHAAAMhsAABAgAAAmAAAACAAAAP//////////"/>
              </a:ext>
            </a:extLst>
          </p:cNvSpPr>
          <p:nvPr/>
        </p:nvSpPr>
        <p:spPr>
          <a:xfrm>
            <a:off x="839470" y="2482215"/>
            <a:ext cx="3766820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Potential Congestion</a:t>
            </a:r>
            <a:endParaRPr lang="en-us" sz="2400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>
              <a:defRPr lang="en-us"/>
            </a:pPr>
            <a:endParaRPr lang="en-us" sz="2400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No Congestion</a:t>
            </a:r>
            <a:endParaRPr lang="en-us" sz="24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>
              <a:defRPr lang="en-us"/>
            </a:pPr>
            <a:endParaRPr lang="en-us" sz="24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Linear Increase/Decrease</a:t>
            </a:r>
            <a:endParaRPr lang="en-us" sz="24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TextBox 4"/>
          <p:cNvSpPr>
            <a:extLst>
              <a:ext uri="smNativeData">
                <pr:smNativeData xmlns:pr="smNativeData" xmlns="smNativeData" val="SMDATA_15_I5T3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wUAANsKAAC5IQAAhA0AABAAAAAmAAAACAAAAP//////////"/>
              </a:ext>
            </a:extLst>
          </p:cNvSpPr>
          <p:nvPr/>
        </p:nvSpPr>
        <p:spPr>
          <a:xfrm>
            <a:off x="850265" y="1764665"/>
            <a:ext cx="4631690" cy="432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Three Conditions:</a:t>
            </a:r>
            <a:endParaRPr lang="en-us" sz="2800" b="1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</p:txBody>
      </p:sp>
      <p:sp>
        <p:nvSpPr>
          <p:cNvPr id="6" name="TextBox 10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xwAAEUPAADfPAAA7BgAABAgAAAmAAAACAAAAP//////////"/>
              </a:ext>
            </a:extLst>
          </p:cNvSpPr>
          <p:nvPr/>
        </p:nvSpPr>
        <p:spPr>
          <a:xfrm>
            <a:off x="4713605" y="2482215"/>
            <a:ext cx="5181600" cy="1569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diff &gt; Gamma </a:t>
            </a:r>
            <a:r>
              <a:rPr lang="en-us" sz="2400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and</a:t>
            </a: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 cwnd &lt; ssThresh</a:t>
            </a:r>
            <a:endParaRPr lang="en-us" sz="2400" cap="none">
              <a:solidFill>
                <a:srgbClr val="FF0000"/>
              </a:solidFill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>
              <a:defRPr lang="en-us"/>
            </a:pPr>
            <a:endParaRPr lang="en-us" sz="2400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>
              <a:defRPr lang="en-us"/>
            </a:pP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" pitchFamily="2" charset="0"/>
              </a:rPr>
              <a:t>diff &lt; Gamma</a:t>
            </a:r>
            <a:r>
              <a:rPr lang="en-us" sz="24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 and </a:t>
            </a:r>
            <a:r>
              <a:rPr lang="en-us" sz="2400" cap="none">
                <a:solidFill>
                  <a:srgbClr val="FF0000"/>
                </a:solidFill>
                <a:latin typeface="Calibri Light" pitchFamily="0" charset="0"/>
                <a:ea typeface="Calibri" pitchFamily="2" charset="0"/>
                <a:cs typeface="Calibri" pitchFamily="2" charset="0"/>
              </a:rPr>
              <a:t>cwnd &lt; ssThreash</a:t>
            </a:r>
            <a:endParaRPr lang="en-us" sz="2400" cap="none">
              <a:solidFill>
                <a:srgbClr val="FF0000"/>
              </a:solidFill>
              <a:latin typeface="Calibri Light" pitchFamily="0" charset="0"/>
              <a:ea typeface="Calibri" pitchFamily="2" charset="0"/>
              <a:cs typeface="Calibri" pitchFamily="2" charset="0"/>
            </a:endParaRPr>
          </a:p>
          <a:p>
            <a:pPr>
              <a:defRPr lang="en-us"/>
            </a:pPr>
            <a:endParaRPr lang="en-us" sz="24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4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NgJAAAPHAAAFxAAABAgAAAmAAAACAAAAP//////////"/>
              </a:ext>
            </a:extLst>
          </p:cNvSpPr>
          <p:nvPr/>
        </p:nvSpPr>
        <p:spPr>
          <a:xfrm>
            <a:off x="783590" y="1600200"/>
            <a:ext cx="3777615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No Congestion</a:t>
            </a:r>
            <a:endParaRPr lang="en-us" sz="3200" b="1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>
              <a:defRPr lang="en-us"/>
            </a:pPr>
            <a:r>
              <a:rPr lang="en-us" sz="2800" b="1" cap="none">
                <a:solidFill>
                  <a:srgbClr val="595959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-&gt; Slow Start</a:t>
            </a:r>
            <a:endParaRPr lang="en-us" sz="2800" b="1" cap="none">
              <a:solidFill>
                <a:srgbClr val="595959"/>
              </a:solidFill>
              <a:latin typeface="Calibri Light" pitchFamily="0" charset="0"/>
              <a:ea typeface="Calibri" pitchFamily="2" charset="0"/>
              <a:cs typeface="Calibri Light" pitchFamily="0" charset="0"/>
            </a:endParaRPr>
          </a:p>
        </p:txBody>
      </p:sp>
      <p:pic>
        <p:nvPicPr>
          <p:cNvPr id="5" name="Picture 3" descr="Graphical user interface, 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8MAABJFAAAeT0AAOE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5" y="3297555"/>
            <a:ext cx="8022590" cy="1722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4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/0p8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NgJAADRIQAAeBAAABAgAAAmAAAACAAAAP//////////"/>
              </a:ext>
            </a:extLst>
          </p:cNvSpPr>
          <p:nvPr/>
        </p:nvSpPr>
        <p:spPr>
          <a:xfrm>
            <a:off x="783590" y="1600200"/>
            <a:ext cx="4713605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Potential Congestion</a:t>
            </a:r>
            <a:endParaRPr lang="en-us" sz="3200" b="1" cap="none">
              <a:latin typeface="Calibri Light" pitchFamily="0" charset="0"/>
              <a:ea typeface="Calibri" pitchFamily="2" charset="0"/>
              <a:cs typeface="Calibri Light" pitchFamily="0" charset="0"/>
            </a:endParaRPr>
          </a:p>
          <a:p>
            <a:pPr>
              <a:defRPr lang="en-us"/>
            </a:pPr>
            <a:r>
              <a:rPr lang="en-us" sz="3200" b="1" cap="none">
                <a:solidFill>
                  <a:srgbClr val="595959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-&gt; </a:t>
            </a:r>
            <a:r>
              <a:rPr lang="en-us" sz="2800" b="1" cap="none">
                <a:solidFill>
                  <a:srgbClr val="595959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Increase/Decrease Mode</a:t>
            </a:r>
            <a:endParaRPr lang="en-us" sz="2800" b="1" cap="none">
              <a:solidFill>
                <a:srgbClr val="595959"/>
              </a:solidFill>
              <a:latin typeface="Calibri Light" pitchFamily="0" charset="0"/>
              <a:ea typeface="Calibri" pitchFamily="2" charset="0"/>
              <a:cs typeface="Calibri Light" pitchFamily="0" charset="0"/>
            </a:endParaRPr>
          </a:p>
        </p:txBody>
      </p:sp>
      <p:pic>
        <p:nvPicPr>
          <p:cNvPr id="5" name="Picture 10" descr="Text, letter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sPAACYEgAAAj4AAKI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5" y="3022600"/>
            <a:ext cx="7533005" cy="22821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GSy+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OB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4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NjK7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NgJAADRIQAAcQ0AABAgAAAmAAAACAAAAP//////////"/>
              </a:ext>
            </a:extLst>
          </p:cNvSpPr>
          <p:nvPr/>
        </p:nvSpPr>
        <p:spPr>
          <a:xfrm>
            <a:off x="783590" y="1600200"/>
            <a:ext cx="471360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cap="none">
                <a:solidFill>
                  <a:srgbClr val="0C0C0C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Increase/Decrease Mode</a:t>
            </a:r>
            <a:endParaRPr lang="en-us" sz="3200" cap="none">
              <a:solidFill>
                <a:srgbClr val="0C0C0C"/>
              </a:solidFill>
            </a:endParaRPr>
          </a:p>
        </p:txBody>
      </p:sp>
      <p:pic>
        <p:nvPicPr>
          <p:cNvPr id="5" name="Picture 3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0eAAASDwAAuEcAACM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2449830"/>
            <a:ext cx="6651625" cy="39122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gQAACcSAAA6FQAA/hQAABAgAAAmAAAACAAAAP//////////"/>
              </a:ext>
            </a:extLst>
          </p:cNvSpPr>
          <p:nvPr/>
        </p:nvSpPr>
        <p:spPr>
          <a:xfrm>
            <a:off x="707390" y="2950845"/>
            <a:ext cx="27432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Linearly Decreases</a:t>
            </a:r>
          </a:p>
        </p:txBody>
      </p:sp>
      <p:sp>
        <p:nvSpPr>
          <p:cNvPr id="7" name="Arrow: Right 4"/>
          <p:cNvSpPr>
            <a:extLst>
              <a:ext uri="smNativeData">
                <pr:smNativeData xmlns:pr="smNativeData" xmlns="smNativeData" val="SMDATA_15_I5T3YRMAAAAlAAAAyAAAAA0AAAAAkAAAAEgAAACQAAAASAAAAAAAAAABAAAAAAAAAAEAAABQAAAAhK+HDhUm7j8AAAAAAADgPwAAAAAAAOA/AAAAAAAA4D8AAAAAAADgPwAAAAAAAOA/AAAAAAAA4D8AAAAAAADgPwAAAAAAAOA/AAAAAAAA4D8CAAAAjAAAAAEAAAAAAAAA2ZOTAP///wgAAAAAAAAAAAAAAAAAAAAAAAAAAAAAAAAAAAAAZAAAAAEAAABAAAAAAAAAAAAAAAAAAAAAAAAAAAAAAAAAAAAAAAAAAAAAAAAAAAAAAAAAAAAAAAAAAAAAAAAAAAAAAAAAAAAAAAAAAAAAAAAAAAAAAAAAAAAAAAAAAAAAFAAAADwAAAABAAAAAAAAAP8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ZOTAP///wEAAAAAAAAAAAAAAAAAAAAAAAAAAAAAAAAAAAAAAAAAAP8AAAB/f38A5+bmA8zMzADAwP8Af39/AAAAAAAAAAAAAAAAAAAAAAAAAAAAIQAAABgAAAAUAAAAOxUAABETAABWHQAAARQAABAAAAAmAAAACAAAAP//////////"/>
              </a:ext>
            </a:extLst>
          </p:cNvSpPr>
          <p:nvPr/>
        </p:nvSpPr>
        <p:spPr>
          <a:xfrm>
            <a:off x="3451225" y="3099435"/>
            <a:ext cx="1317625" cy="152400"/>
          </a:xfrm>
          <a:prstGeom prst="rightArrow">
            <a:avLst>
              <a:gd name="adj1" fmla="val 50000"/>
              <a:gd name="adj2" fmla="val 50017"/>
            </a:avLst>
          </a:prstGeom>
          <a:solidFill>
            <a:srgbClr val="D99393"/>
          </a:solidFill>
          <a:ln w="127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  <p:sp>
        <p:nvSpPr>
          <p:cNvPr id="3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zd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4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bE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NgJAADRIQAAcQ0AABAgAAAmAAAACAAAAP//////////"/>
              </a:ext>
            </a:extLst>
          </p:cNvSpPr>
          <p:nvPr/>
        </p:nvSpPr>
        <p:spPr>
          <a:xfrm>
            <a:off x="783590" y="1600200"/>
            <a:ext cx="471360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cap="none">
                <a:solidFill>
                  <a:srgbClr val="0C0C0C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Increase/Decrease Mode</a:t>
            </a:r>
            <a:endParaRPr lang="en-us" sz="3200" cap="none">
              <a:solidFill>
                <a:srgbClr val="0C0C0C"/>
              </a:solidFill>
            </a:endParaRPr>
          </a:p>
        </p:txBody>
      </p:sp>
      <p:pic>
        <p:nvPicPr>
          <p:cNvPr id="5" name="Picture 3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BmKvP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MfAACGDgAAp0cAAD8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61585" y="2360930"/>
            <a:ext cx="6586220" cy="38563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6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zfv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sZAADWFgAAwhwAABAgAAAmAAAACAAAAP//////////"/>
              </a:ext>
            </a:extLst>
          </p:cNvSpPr>
          <p:nvPr/>
        </p:nvSpPr>
        <p:spPr>
          <a:xfrm>
            <a:off x="969010" y="4213225"/>
            <a:ext cx="27432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Linearly Increases</a:t>
            </a:r>
          </a:p>
        </p:txBody>
      </p:sp>
      <p:sp>
        <p:nvSpPr>
          <p:cNvPr id="7" name="Arrow: Right 4"/>
          <p:cNvSpPr>
            <a:extLst>
              <a:ext uri="smNativeData">
                <pr:smNativeData xmlns:pr="smNativeData" xmlns="smNativeData" val="SMDATA_15_I5T3YRMAAAAlAAAAyAAAAA0AAAAAkAAAAEgAAACQAAAASAAAAAAAAAABAAAAAAAAAAEAAABQAAAAhK+HDhUm7j8AAAAAAADgPwAAAAAAAOA/AAAAAAAA4D8AAAAAAADgPwAAAAAAAOA/AAAAAAAA4D8AAAAAAADgPwAAAAAAAOA/AAAAAAAA4D8CAAAAjAAAAAEAAAAAAAAA2ZOTAP///wgAAAAAAAAAAAAAAAAAAAAAAAAAAAAAAAAAAAAAZAAAAAEAAABAAAAAAAAAAAAAAAAAAAAAAAAAAAAAAAAAAAAAAAAAAAAAAAAAAAAAAAAAAAAAAAAAAAAAAAAAAAAAAAAAAAAAAAAAAAAAAAAAAAAAAAAAAAAAAAAAAAAAFAAAADwAAAABAAAAAAAAAP8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NW1o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ZOTAP///wEAAAAAAAAAAAAAAAAAAAAAAAAAAAAAAAAAAAAAAAAAAP8AAAB/f38A5+bmA8zMzADAwP8Af39/AAAAAAAAAAAAAAAAAAAAAAAAAAAAIQAAABgAAAAUAAAAsxUAANYaAADOHQAAxhsAABAAAAAmAAAACAAAAP//////////"/>
              </a:ext>
            </a:extLst>
          </p:cNvSpPr>
          <p:nvPr/>
        </p:nvSpPr>
        <p:spPr>
          <a:xfrm>
            <a:off x="3527425" y="4362450"/>
            <a:ext cx="1317625" cy="152400"/>
          </a:xfrm>
          <a:prstGeom prst="rightArrow">
            <a:avLst>
              <a:gd name="adj1" fmla="val 50000"/>
              <a:gd name="adj2" fmla="val 50017"/>
            </a:avLst>
          </a:prstGeom>
          <a:solidFill>
            <a:srgbClr val="D99393"/>
          </a:solidFill>
          <a:ln w="127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wBl6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B0AACwGAAANMwAAQQgAABAgAAAmAAAACAAAAP//////////"/>
              </a:ext>
            </a:extLst>
          </p:cNvSpPr>
          <p:nvPr/>
        </p:nvSpPr>
        <p:spPr>
          <a:xfrm>
            <a:off x="4714240" y="1003300"/>
            <a:ext cx="358457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 i="1" cap="none"/>
              <a:t>Implemented in </a:t>
            </a:r>
            <a:r>
              <a:rPr lang="en-us" sz="1600" i="1" u="sng" cap="none"/>
              <a:t>IncreaseWindow()</a:t>
            </a:r>
            <a:endParaRPr lang="en-us" sz="1600" i="1" u="sng" cap="none"/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NgJAADRIQAAcQ0AABAgAAAmAAAACAAAAP//////////"/>
              </a:ext>
            </a:extLst>
          </p:cNvSpPr>
          <p:nvPr/>
        </p:nvSpPr>
        <p:spPr>
          <a:xfrm>
            <a:off x="783590" y="1600200"/>
            <a:ext cx="471360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cap="none">
                <a:solidFill>
                  <a:srgbClr val="0C0C0C"/>
                </a:solidFill>
                <a:latin typeface="Calibri Light" pitchFamily="0" charset="0"/>
                <a:ea typeface="Calibri" pitchFamily="2" charset="0"/>
                <a:cs typeface="Calibri Light" pitchFamily="0" charset="0"/>
              </a:rPr>
              <a:t>Increase/Decrease Mode</a:t>
            </a:r>
            <a:endParaRPr lang="en-us" sz="3200" cap="none">
              <a:solidFill>
                <a:srgbClr val="0C0C0C"/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sgAACHDwAA60cAAKY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5" y="2524125"/>
            <a:ext cx="6400800" cy="3758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kAAJ8hAADWFgAAdiQAABAgAAAmAAAACAAAAP//////////"/>
              </a:ext>
            </a:extLst>
          </p:cNvSpPr>
          <p:nvPr/>
        </p:nvSpPr>
        <p:spPr>
          <a:xfrm>
            <a:off x="1469390" y="5465445"/>
            <a:ext cx="224282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 cap="none">
                <a:latin typeface="Calibri Light" pitchFamily="0" charset="0"/>
                <a:ea typeface="Calibri" pitchFamily="2" charset="0"/>
                <a:cs typeface="Calibri Light" pitchFamily="0" charset="0"/>
              </a:rPr>
              <a:t>Does Nothing</a:t>
            </a:r>
          </a:p>
        </p:txBody>
      </p:sp>
      <p:sp>
        <p:nvSpPr>
          <p:cNvPr id="6" name="Arrow: Right 4"/>
          <p:cNvSpPr>
            <a:extLst>
              <a:ext uri="smNativeData">
                <pr:smNativeData xmlns:pr="smNativeData" xmlns="smNativeData" val="SMDATA_15_I5T3YRMAAAAlAAAAyAAAAA0AAAAAkAAAAEgAAACQAAAASAAAAAAAAAABAAAAAAAAAAEAAABQAAAAhK+HDhUm7j8AAAAAAADgPwAAAAAAAOA/AAAAAAAA4D8AAAAAAADgPwAAAAAAAOA/AAAAAAAA4D8AAAAAAADgPwAAAAAAAOA/AAAAAAAA4D8CAAAAjAAAAAEAAAAAAAAA2ZOTAP///wgAAAAAAAAAAAAAAAAAAAAAAAAAAAAAAAAAAAAAZAAAAAEAAABAAAAAAAAAAAAAAAAAAAAAAAAAAAAAAAAAAAAAAAAAAAAAAAAAAAAAAAAAAAAAAAAAAAAAAAAAAAAAAAAAAAAAAAAAAAAAAAAAAAAAAAAAAAAAAAAAAAAAFAAAADwAAAABAAAAAAAAAP8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ZOTAP///wEAAAAAAAAAAAAAAAAAAAAAAAAAAAAAAAAAAAAAAAAAAP8AAAB/f38A5+bmA8zMzADAwP8Af39/AAAAAAAAAAAAAAAAAAAAAAAAAAAAIQAAABgAAAAUAAAA1xYAAIkiAADxHgAAeSMAABAAAAAmAAAACAAAAP//////////"/>
              </a:ext>
            </a:extLst>
          </p:cNvSpPr>
          <p:nvPr/>
        </p:nvSpPr>
        <p:spPr>
          <a:xfrm>
            <a:off x="3712845" y="5614035"/>
            <a:ext cx="1316990" cy="152400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D99393"/>
          </a:solidFill>
          <a:ln w="127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TextBox 5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Congestion Avoidance in TCP Vegas</a:t>
            </a:r>
            <a:endParaRPr sz="4000" b="1" cap="non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NewReno Implementation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TcpNewReno :: IncreaseWindow</a:t>
            </a:r>
            <a:endParaRPr sz="4000" b="1" cap="none" noProof="1">
              <a:solidFill>
                <a:srgbClr val="FFFFFF"/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YOAABPEwAAVkUAACc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138805"/>
            <a:ext cx="8940800" cy="35509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Picture 4" descr="Graphical user interface, 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Af39/AOfm5gPMzMwAwMD/AH9/fwAAAAAAAAAAAAAAAAD///8AAAAAACEAAAAYAAAAFAAAADUDAABBCQAAxy0AADk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1504315"/>
            <a:ext cx="6920230" cy="14579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xmlns="smNativeData" val="SMDATA_15_I5T3YR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JY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QIAADoGAADFGQAAqggAAAAgAAAmAAAACAAAAP//////////"/>
              </a:ext>
            </a:extLst>
          </p:cNvSpPr>
          <p:nvPr/>
        </p:nvSpPr>
        <p:spPr>
          <a:xfrm>
            <a:off x="366395" y="1012190"/>
            <a:ext cx="382270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2000" cap="none"/>
            </a:pPr>
            <a:r>
              <a:t>TCPVegas:IncreaseWindow()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8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State Implementation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TcpNewReno :: SlowStart</a:t>
            </a:r>
            <a:endParaRPr sz="4000" b="1" cap="none" noProof="1">
              <a:solidFill>
                <a:srgbClr val="FFFFFF"/>
              </a:solidFill>
            </a:endParaRPr>
          </a:p>
        </p:txBody>
      </p:sp>
      <p:pic>
        <p:nvPicPr>
          <p:cNvPr id="3" name="Picture 2" descr="Graphical user interface, text, application, email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BmG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QDAADIDAAAe0cAAMU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2077720"/>
            <a:ext cx="11038205" cy="34118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sz="4000" b="1" cap="none" noProof="1">
                <a:solidFill>
                  <a:srgbClr val="FFFFFF"/>
                </a:solidFill>
              </a:rPr>
              <a:t>TcpNewReno :: CongestionAvoidance</a:t>
            </a:r>
            <a:endParaRPr sz="4000" b="1" cap="none" noProof="1">
              <a:solidFill>
                <a:srgbClr val="FFFFFF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cDAADrDAAAuEcAAAU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2099945"/>
            <a:ext cx="11135995" cy="32677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BUIAADYRQAA2iIAABAAAAAmAAAACAAAAL0gAAAAAAAA"/>
              </a:ext>
            </a:extLst>
          </p:cNvSpPr>
          <p:nvPr>
            <p:ph type="body" idx="1"/>
          </p:nvPr>
        </p:nvSpPr>
        <p:spPr>
          <a:xfrm>
            <a:off x="838200" y="1313815"/>
            <a:ext cx="10515600" cy="43516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buNone/>
              <a:defRPr lang="en-us"/>
            </a:pPr>
            <a:r>
              <a:rPr lang="en-us" sz="7200" cap="none">
                <a:latin typeface="Calibri Light" pitchFamily="0" charset="0"/>
                <a:ea typeface="Calibri" pitchFamily="2" charset="0"/>
                <a:cs typeface="Calibri" pitchFamily="2" charset="0"/>
              </a:rPr>
              <a:t>Thank You</a:t>
            </a:r>
            <a:endParaRPr lang="en-us" sz="7200" cap="none">
              <a:latin typeface="Calibri Light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7QG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State - Important Attributes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AAAAAA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GQGAAB3DAAAh0QAAMU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2026285"/>
            <a:ext cx="10100945" cy="281305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State - Important Attributes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4" name="Picture 4" descr="Text, letter&#10;&#10;Description automatically generated"/>
          <p:cNvPicPr>
            <a:picLocks noChangeAspect="1"/>
            <a:extLst>
              <a:ext uri="smNativeData">
                <pr:smNativeData xmlns:pr="smNativeData" xmlns="smNativeData" val="SMDATA_17_I5T3YRMAAAAlAAAAEQAAAC0AAAAAkAAAAEgAAACQAAAASAAAAAAAAAAA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AAAAAAAAAAAAAAAAAAAAAAAAAD///9/AAAAAAAAAAABAAAA7u7uAAAAAABkAAAAAAAAABQAAAAAAAAAAAAAACYAAAAAAAAASAAAAAAAAAAmAAAAZAAAABYAAABMAAAAAQAAAAAAAAAAAAAAAAAAAAEAAAAAAAAAPAAAAAAAAAAcAAAAZAAAAGQAAAAAAAAAy8vLADwAAAAAAAAAHAAAAGQAAABkAAAAAAAAAAcAAAA4AAAAAAAAAAAAAAAAAAAA////AAAAAAAAAAAAAAAAAAAAAAAAAAAAAAAAAAAAAABkAAAAZAAAAAAAAAAjAAAABAAAAGQAAAAXAAAAFAAAAAAAAAAAAAAA/38AAP9/AAAAAAAACQAAAAQAAAC1RCX6HgAAAGgAAAAAAAAAAAAAAAAAAAAAAAAAAAAAABAnAAAQJwAAAAAAAAAAAAAAAAAAAAAAAAAAAAAAAAAAAAAAAAAAAABXAAAAAAAAAMDA/wAAAAAAAAAAAAAAAAAAAAAAZAAAAAAAAAB/f38ACgAAACIAAAAYAAAAAgAAACgAAAAeAAAAAAAAAAAAAAAAAAAAJAAAACQAAAAAAAAABwAAAAAAAAAAAAAAAQAAAP///wAAAAAAAAAAAH9/fwAlAAAAWAAAAAEAAAAAAAAAAAAAAAAAAAAAAAAAAAAAAAAAAAAAAAAAAAAAAAAAAAAAAAAAEgAAAAAAAACghgEAAAAAAAAAAAAAAAAAGAAAAAEAAAAAAAAAAAAAAADdbQAfAAAAVAAAAO7u7gD///8BAAAAAAAAAAAAAAAAAAAAAAAAAAAAAAAAAAAAAAAAAAD///8A7u7uAAAAAADLy8sAwMD/AH9/fwAAAAAAAAAAAAAAAAD///8AAAAAACEAAAAYAAAAFAAAAFwGAACDBwAAt0QAAK0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221105"/>
            <a:ext cx="10136505" cy="4415790"/>
          </a:xfrm>
          <a:prstGeom prst="rect">
            <a:avLst/>
          </a:prstGeom>
          <a:solidFill>
            <a:srgbClr val="EEEEEE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1USAAAGSwAA2hcAABAAAAAmAAAACAAAAP//////////"/>
              </a:ext>
            </a:extLst>
          </p:cNvSpPr>
          <p:nvPr/>
        </p:nvSpPr>
        <p:spPr>
          <a:xfrm>
            <a:off x="-3810" y="298005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Base Implementation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Base - Initialization and Default Values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QEAAPUVAAC+SAAAwCAAABAgAAAmAAAACAAAAP//////////"/>
              </a:ext>
            </a:extLst>
          </p:cNvSpPr>
          <p:nvPr/>
        </p:nvSpPr>
        <p:spPr>
          <a:xfrm>
            <a:off x="224155" y="3569335"/>
            <a:ext cx="11600815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700" b="1" cap="none"/>
              <a:t>Following functions determine the default attribute values of SocketBase:</a:t>
            </a:r>
            <a:endParaRPr lang="en-us" sz="2700" b="1" cap="none"/>
          </a:p>
          <a:p>
            <a:pPr lvl="1" marL="800100" indent="-342900">
              <a:buFont typeface="Arial" pitchFamily="2" charset="0"/>
              <a:buChar char="•"/>
              <a:defRPr lang="en-us"/>
            </a:pPr>
            <a:r>
              <a:rPr lang="en-us" sz="2700" cap="none"/>
              <a:t>TcpSocketBase :: GetTypeId</a:t>
            </a:r>
            <a:endParaRPr lang="en-us" sz="2700" cap="none"/>
          </a:p>
          <a:p>
            <a:pPr lvl="1" marL="800100" indent="-342900">
              <a:buFont typeface="Arial" pitchFamily="2" charset="0"/>
              <a:buChar char="•"/>
              <a:defRPr lang="en-us"/>
            </a:pPr>
            <a:r>
              <a:rPr lang="en-us" sz="2700" cap="none"/>
              <a:t>TcpL4Protocol :: GetTypeId</a:t>
            </a:r>
            <a:endParaRPr lang="en-us" sz="2700" cap="none"/>
          </a:p>
          <a:p>
            <a:pPr>
              <a:defRPr lang="en-us"/>
            </a:pPr>
            <a:endParaRPr lang="en-us" sz="2700" cap="none"/>
          </a:p>
        </p:txBody>
      </p:sp>
      <p:sp>
        <p:nvSpPr>
          <p:cNvPr id="5" name="TextBox 4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UM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AEAACUMAACfSQAARA8AABAgAAAmAAAACAAAAP//////////"/>
              </a:ext>
            </a:extLst>
          </p:cNvSpPr>
          <p:nvPr/>
        </p:nvSpPr>
        <p:spPr>
          <a:xfrm>
            <a:off x="223520" y="1974215"/>
            <a:ext cx="11744325" cy="50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700" b="1" cap="none"/>
              <a:t>TcpL4Protocol :: CreateSocket </a:t>
            </a:r>
            <a:r>
              <a:rPr lang="en-us" sz="2700" cap="none"/>
              <a:t>function creates an </a:t>
            </a:r>
            <a:r>
              <a:rPr lang="en-us" sz="2700" b="1" cap="none"/>
              <a:t>object </a:t>
            </a:r>
            <a:r>
              <a:rPr lang="en-us" sz="2700" cap="none"/>
              <a:t>of</a:t>
            </a:r>
            <a:r>
              <a:rPr lang="en-us" sz="2700" b="1" cap="none"/>
              <a:t> TCP Socket Base</a:t>
            </a:r>
            <a:r>
              <a:rPr lang="en-us" sz="2700" cap="none"/>
              <a:t> class</a:t>
            </a:r>
            <a:endParaRPr lang="en-us" sz="27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8"/>
          <p:cNvSpPr>
            <a:extLst>
              <a:ext uri="smNativeData">
                <pr:smNativeData xmlns:pr="smNativeData" xmlns="smNativeData" val="SMDATA_15_I5T3YR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DJVkQB/f38A5+bm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 1"/>
          <p:cNvSpPr>
            <a:extLst>
              <a:ext uri="smNativeData">
                <pr:smNativeData xmlns:pr="smNativeData" xmlns="smNativeData" val="SMDATA_15_I5T3YRMAAAAlAAAAZAAAAA0AAAAAkAAAAEgAAACQAAAAS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ot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B/f38A5+bmA8zMzADAwP8Af39/AAAAAAAAAAAAAAAAAAAAAAAAAAAAIQAAABgAAAAUAAAA+v////n///8GSwAAfgUAABAAAAAmAAAACAAAAP//////////"/>
              </a:ext>
            </a:extLst>
          </p:cNvSpPr>
          <p:nvPr/>
        </p:nvSpPr>
        <p:spPr>
          <a:xfrm>
            <a:off x="-3810" y="-4445"/>
            <a:ext cx="12199620" cy="89725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/>
            </a:pPr>
            <a:r>
              <a:rPr lang="en-us" sz="4000" b="1" cap="none">
                <a:solidFill>
                  <a:schemeClr val="bg1"/>
                </a:solidFill>
              </a:rPr>
              <a:t>TCP Socket Base - Initialization and Default Values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4" name="TextBox 2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QAAAFQZAACTSgAAOiIAABAgAAAmAAAACAAAAP//////////"/>
              </a:ext>
            </a:extLst>
          </p:cNvSpPr>
          <p:nvPr/>
        </p:nvSpPr>
        <p:spPr>
          <a:xfrm>
            <a:off x="69215" y="4117340"/>
            <a:ext cx="12053570" cy="1446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200" b="1" cap="none"/>
              <a:t>Config::SetDefault ("ns3::TcpL4Protocol::SocketType", StringValue ("ns3::TcpVegas"))</a:t>
            </a:r>
            <a:endParaRPr lang="en-us" sz="2200" cap="none"/>
          </a:p>
          <a:p>
            <a:pPr marL="342900" indent="-342900">
              <a:buFont typeface="Arial" pitchFamily="2" charset="0"/>
              <a:buChar char="•"/>
              <a:defRPr lang="en-us"/>
            </a:pPr>
            <a:endParaRPr lang="en-us" sz="2200" b="1" cap="none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200" b="1" cap="none"/>
              <a:t>Config::SetDefault ("ns3::TcpL4Protocol::RecoveryType", StringValue ("ns3::TcpClassicRecovery "))</a:t>
            </a:r>
            <a:endParaRPr lang="en-us" sz="2200" b="1" cap="none"/>
          </a:p>
          <a:p>
            <a:pPr marL="342900" indent="-342900">
              <a:buFont typeface="Arial" pitchFamily="2" charset="0"/>
              <a:buChar char="•"/>
              <a:defRPr lang="en-us"/>
            </a:pPr>
            <a:endParaRPr lang="en-us" sz="2200" cap="none"/>
          </a:p>
        </p:txBody>
      </p:sp>
      <p:sp>
        <p:nvSpPr>
          <p:cNvPr id="5" name="TextBox 4"/>
          <p:cNvSpPr>
            <a:extLst>
              <a:ext uri="smNativeData">
                <pr:smNativeData xmlns:pr="smNativeData" xmlns="smNativeData" val="SMDATA_15_I5T3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gEAAJQJAAAuRgAAXxQAABAgAAAmAAAACAAAAP//////////"/>
              </a:ext>
            </a:extLst>
          </p:cNvSpPr>
          <p:nvPr/>
        </p:nvSpPr>
        <p:spPr>
          <a:xfrm>
            <a:off x="247650" y="1557020"/>
            <a:ext cx="11160760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700" cap="none"/>
              <a:t>We can </a:t>
            </a:r>
            <a:r>
              <a:rPr lang="en-us" sz="2700" b="1" cap="none"/>
              <a:t>override </a:t>
            </a:r>
            <a:r>
              <a:rPr lang="en-us" sz="2700" cap="none"/>
              <a:t>the </a:t>
            </a:r>
            <a:r>
              <a:rPr lang="en-us" sz="2700" b="1" cap="none"/>
              <a:t>default </a:t>
            </a:r>
            <a:r>
              <a:rPr lang="en-us" sz="2700" cap="none"/>
              <a:t>values from </a:t>
            </a:r>
            <a:r>
              <a:rPr lang="en-us" sz="2700" b="1" cap="none"/>
              <a:t>user code</a:t>
            </a:r>
            <a:r>
              <a:rPr lang="en-us" sz="2700" cap="none"/>
              <a:t>. </a:t>
            </a:r>
            <a:endParaRPr lang="en-us" sz="2700" cap="none"/>
          </a:p>
          <a:p>
            <a:pPr>
              <a:defRPr lang="en-us"/>
            </a:pPr>
            <a:endParaRPr lang="en-us" sz="2700" cap="none"/>
          </a:p>
          <a:p>
            <a:pPr>
              <a:defRPr lang="en-us"/>
            </a:pPr>
            <a:r>
              <a:rPr lang="en-us" sz="2700" cap="none"/>
              <a:t>For example, the following two lines can be used to </a:t>
            </a:r>
            <a:r>
              <a:rPr lang="en-us" sz="2700" b="1" cap="none"/>
              <a:t>override </a:t>
            </a:r>
            <a:r>
              <a:rPr lang="en-us" sz="2700" cap="none"/>
              <a:t>the </a:t>
            </a:r>
            <a:r>
              <a:rPr lang="en-us" sz="2700" b="1" cap="none"/>
              <a:t>default congestion control </a:t>
            </a:r>
            <a:r>
              <a:rPr lang="en-us" sz="2700" cap="none"/>
              <a:t>and </a:t>
            </a:r>
            <a:r>
              <a:rPr lang="en-us" sz="2700" b="1" cap="none"/>
              <a:t>recovery algorithms</a:t>
            </a:r>
            <a:endParaRPr lang="en-us" sz="270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nahian</cp:lastModifiedBy>
  <cp:revision>0</cp:revision>
  <dcterms:created xsi:type="dcterms:W3CDTF">2022-01-29T17:32:44Z</dcterms:created>
  <dcterms:modified xsi:type="dcterms:W3CDTF">2022-01-31T07:47:47Z</dcterms:modified>
</cp:coreProperties>
</file>