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9af0fb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9af0fb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9af0fb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79af0fb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9af0fb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9af0fb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474dd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474dd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9af0f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9af0f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79af0fb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79af0fb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9af0fb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9af0fb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7a7f6e6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7a7f6e6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4.jpg"/><Relationship Id="rId6" Type="http://schemas.openxmlformats.org/officeDocument/2006/relationships/image" Target="../media/image9.png"/><Relationship Id="rId7" Type="http://schemas.openxmlformats.org/officeDocument/2006/relationships/image" Target="../media/image16.jp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7.jpg"/><Relationship Id="rId9" Type="http://schemas.openxmlformats.org/officeDocument/2006/relationships/image" Target="../media/image15.pn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yLIPoPIppxuo4sjisihgn8O1SwBrsN4f/view?fbclid=IwAR3FoYGWIAMoeNGu7kwlEkPvZPJuqG3UBTUYLY1ToM2xjUAC8hwZHv9j1t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247900"/>
            <a:ext cx="83523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88"/>
              <a:t>CSE 316</a:t>
            </a:r>
            <a:endParaRPr sz="23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88"/>
              <a:t>Project Proposal</a:t>
            </a:r>
            <a:endParaRPr sz="23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00FF"/>
                </a:solidFill>
              </a:rPr>
              <a:t>SENTINEL  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8E7CC3"/>
                </a:solidFill>
              </a:rPr>
              <a:t>Smart Home Assistant</a:t>
            </a:r>
            <a:r>
              <a:rPr lang="en-GB" sz="3000"/>
              <a:t> 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Section : A2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1805031 - Nahian Shabab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1805035 - </a:t>
            </a:r>
            <a:r>
              <a:rPr b="1" lang="en-GB">
                <a:solidFill>
                  <a:schemeClr val="dk2"/>
                </a:solidFill>
              </a:rPr>
              <a:t>Saleh Sakib Ahmed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1805044 - Md. Misbahul Hasan Jinan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latin typeface="Lato"/>
                <a:ea typeface="Lato"/>
                <a:cs typeface="Lato"/>
                <a:sym typeface="Lato"/>
              </a:rPr>
              <a:t>Motivation:</a:t>
            </a:r>
            <a:endParaRPr sz="23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We Want to Build A System to: 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Remotely </a:t>
            </a:r>
            <a:r>
              <a:rPr lang="en-GB" sz="2300">
                <a:latin typeface="Lato"/>
                <a:ea typeface="Lato"/>
                <a:cs typeface="Lato"/>
                <a:sym typeface="Lato"/>
              </a:rPr>
              <a:t>Control and Automate Basic Household Electrical Appliances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Monitor Environmental Parameters of Home and Take Appropriate Actions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Alert Owner about Environmental and Security Threats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latin typeface="Lato"/>
                <a:ea typeface="Lato"/>
                <a:cs typeface="Lato"/>
                <a:sym typeface="Lato"/>
              </a:rPr>
              <a:t>Block Diagram</a:t>
            </a:r>
            <a:endParaRPr sz="23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057750" y="2571750"/>
            <a:ext cx="3031500" cy="11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MCU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(Arduino Based MC)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825" y="2460613"/>
            <a:ext cx="1292187" cy="132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507388" y="1954700"/>
            <a:ext cx="12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Smartphone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732900" y="4148225"/>
            <a:ext cx="15405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ELECTRONIC APPLIANCES</a:t>
            </a:r>
            <a:endParaRPr b="1"/>
          </a:p>
        </p:txBody>
      </p:sp>
      <p:sp>
        <p:nvSpPr>
          <p:cNvPr id="102" name="Google Shape;102;p15"/>
          <p:cNvSpPr/>
          <p:nvPr/>
        </p:nvSpPr>
        <p:spPr>
          <a:xfrm>
            <a:off x="3801750" y="4148225"/>
            <a:ext cx="15405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SENSORS</a:t>
            </a:r>
            <a:endParaRPr b="1"/>
          </a:p>
        </p:txBody>
      </p:sp>
      <p:sp>
        <p:nvSpPr>
          <p:cNvPr id="103" name="Google Shape;103;p15"/>
          <p:cNvSpPr/>
          <p:nvPr/>
        </p:nvSpPr>
        <p:spPr>
          <a:xfrm>
            <a:off x="5870600" y="4148225"/>
            <a:ext cx="15405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ACTUATORS</a:t>
            </a:r>
            <a:endParaRPr b="1"/>
          </a:p>
        </p:txBody>
      </p:sp>
      <p:cxnSp>
        <p:nvCxnSpPr>
          <p:cNvPr id="104" name="Google Shape;104;p15"/>
          <p:cNvCxnSpPr>
            <a:stCxn id="98" idx="2"/>
            <a:endCxn id="102" idx="0"/>
          </p:cNvCxnSpPr>
          <p:nvPr/>
        </p:nvCxnSpPr>
        <p:spPr>
          <a:xfrm flipH="1">
            <a:off x="4572000" y="3677550"/>
            <a:ext cx="15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endCxn id="103" idx="0"/>
          </p:cNvCxnSpPr>
          <p:nvPr/>
        </p:nvCxnSpPr>
        <p:spPr>
          <a:xfrm>
            <a:off x="5901350" y="3751925"/>
            <a:ext cx="7395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endCxn id="101" idx="0"/>
          </p:cNvCxnSpPr>
          <p:nvPr/>
        </p:nvCxnSpPr>
        <p:spPr>
          <a:xfrm flipH="1">
            <a:off x="2503150" y="3727025"/>
            <a:ext cx="5532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98" idx="3"/>
            <a:endCxn id="99" idx="1"/>
          </p:cNvCxnSpPr>
          <p:nvPr/>
        </p:nvCxnSpPr>
        <p:spPr>
          <a:xfrm>
            <a:off x="6089250" y="3124650"/>
            <a:ext cx="12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6232725" y="2263950"/>
            <a:ext cx="9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Medium: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Bluetooth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215138" y="2519625"/>
            <a:ext cx="323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9900FF"/>
                </a:solidFill>
              </a:rPr>
              <a:t>Monitoring</a:t>
            </a:r>
            <a:r>
              <a:rPr lang="en-GB" u="sng">
                <a:solidFill>
                  <a:srgbClr val="9900FF"/>
                </a:solidFill>
              </a:rPr>
              <a:t> Features</a:t>
            </a:r>
            <a:r>
              <a:rPr lang="en-GB"/>
              <a:t> 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5" y="1283438"/>
            <a:ext cx="1813560" cy="192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175" y="3329150"/>
            <a:ext cx="1735931" cy="173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413" y="574488"/>
            <a:ext cx="1178719" cy="117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438" y="3597613"/>
            <a:ext cx="987552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7">
            <a:alphaModFix/>
          </a:blip>
          <a:srcRect b="0" l="6093" r="6102" t="0"/>
          <a:stretch/>
        </p:blipFill>
        <p:spPr>
          <a:xfrm>
            <a:off x="4318550" y="3703538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9763" y="1208900"/>
            <a:ext cx="1500188" cy="1500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6"/>
          <p:cNvCxnSpPr/>
          <p:nvPr/>
        </p:nvCxnSpPr>
        <p:spPr>
          <a:xfrm rot="10800000">
            <a:off x="4832888" y="1963013"/>
            <a:ext cx="0" cy="69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6346813" y="2261175"/>
            <a:ext cx="784500" cy="38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6345475" y="3054825"/>
            <a:ext cx="810600" cy="52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13" idx="2"/>
          </p:cNvCxnSpPr>
          <p:nvPr/>
        </p:nvCxnSpPr>
        <p:spPr>
          <a:xfrm>
            <a:off x="4832888" y="3054825"/>
            <a:ext cx="0" cy="58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2584125" y="3054825"/>
            <a:ext cx="723900" cy="4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endCxn id="114" idx="3"/>
          </p:cNvCxnSpPr>
          <p:nvPr/>
        </p:nvCxnSpPr>
        <p:spPr>
          <a:xfrm rot="10800000">
            <a:off x="2604735" y="2244624"/>
            <a:ext cx="490200" cy="3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 txBox="1"/>
          <p:nvPr/>
        </p:nvSpPr>
        <p:spPr>
          <a:xfrm>
            <a:off x="4348350" y="1505950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Humidity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237613" y="23716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Rain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145050" y="2805600"/>
            <a:ext cx="11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Luminosity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271688" y="4795650"/>
            <a:ext cx="12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Temperature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493388" y="4788800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Water Level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237625" y="4664875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Smoke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56102" y="3054825"/>
            <a:ext cx="2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(Auto Light On If Too Dark)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879775" y="2587125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(Auto Window Closed)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4572000" y="4795675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(Auto Refill If Low)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7887575" y="4664875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(Sound Alarm)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805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Security Feature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Intruder Detection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19" l="0" r="0" t="9"/>
          <a:stretch/>
        </p:blipFill>
        <p:spPr>
          <a:xfrm>
            <a:off x="5569225" y="2662550"/>
            <a:ext cx="2793342" cy="229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000" y="2662550"/>
            <a:ext cx="535781" cy="535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410000" y="1167850"/>
            <a:ext cx="28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805650" y="1853850"/>
            <a:ext cx="42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Applicable if  owner wants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915588" y="2632250"/>
            <a:ext cx="1465500" cy="9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SENSOR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29450" y="2632250"/>
            <a:ext cx="1317000" cy="9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MCU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950500" y="3029825"/>
            <a:ext cx="965100" cy="28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1950500" y="3602925"/>
            <a:ext cx="1465500" cy="5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there’s a guy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4447775" y="2161750"/>
            <a:ext cx="447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latin typeface="Lato"/>
                <a:ea typeface="Lato"/>
                <a:cs typeface="Lato"/>
                <a:sym typeface="Lato"/>
              </a:rPr>
              <a:t>!</a:t>
            </a:r>
            <a:endParaRPr b="1" sz="5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7"/>
          <p:cNvCxnSpPr>
            <a:stCxn id="146" idx="2"/>
          </p:cNvCxnSpPr>
          <p:nvPr/>
        </p:nvCxnSpPr>
        <p:spPr>
          <a:xfrm flipH="1">
            <a:off x="1378950" y="3539150"/>
            <a:ext cx="90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347875" y="4398050"/>
            <a:ext cx="21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356875" y="4398050"/>
            <a:ext cx="33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2543275" y="4398050"/>
            <a:ext cx="9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7"/>
          <p:cNvSpPr/>
          <p:nvPr/>
        </p:nvSpPr>
        <p:spPr>
          <a:xfrm>
            <a:off x="62125" y="4733500"/>
            <a:ext cx="965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Buzzer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950500" y="4733500"/>
            <a:ext cx="19134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Notification to phone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700" y="4603350"/>
            <a:ext cx="523494" cy="48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6112575" y="2062375"/>
            <a:ext cx="1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597100" y="1670700"/>
            <a:ext cx="1528200" cy="858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?#$!@?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3975138" y="2314800"/>
            <a:ext cx="1193700" cy="1013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9900FF"/>
                </a:solidFill>
              </a:rPr>
              <a:t>MCU</a:t>
            </a:r>
            <a:endParaRPr b="1"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200" y="2158850"/>
            <a:ext cx="1258670" cy="13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757850" y="1242400"/>
            <a:ext cx="551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 u="sng">
                <a:latin typeface="Lato"/>
                <a:ea typeface="Lato"/>
                <a:cs typeface="Lato"/>
                <a:sym typeface="Lato"/>
              </a:rPr>
              <a:t>Control Features</a:t>
            </a:r>
            <a:endParaRPr b="1" sz="23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97575" y="4721075"/>
            <a:ext cx="1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088" y="604363"/>
            <a:ext cx="897837" cy="136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093225" y="3597625"/>
            <a:ext cx="15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938" y="3670502"/>
            <a:ext cx="1368125" cy="13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5475" y="2158850"/>
            <a:ext cx="897825" cy="165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8845" y="761175"/>
            <a:ext cx="566101" cy="5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8838" y="1327275"/>
            <a:ext cx="967536" cy="53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4838" y="2796050"/>
            <a:ext cx="967536" cy="53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813" y="2706625"/>
            <a:ext cx="556215" cy="5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5309400" y="4432850"/>
            <a:ext cx="520800" cy="532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8"/>
          <p:cNvCxnSpPr>
            <a:stCxn id="163" idx="0"/>
            <a:endCxn id="167" idx="2"/>
          </p:cNvCxnSpPr>
          <p:nvPr/>
        </p:nvCxnSpPr>
        <p:spPr>
          <a:xfrm rot="10800000">
            <a:off x="4571988" y="19725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63" idx="3"/>
            <a:endCxn id="164" idx="1"/>
          </p:cNvCxnSpPr>
          <p:nvPr/>
        </p:nvCxnSpPr>
        <p:spPr>
          <a:xfrm>
            <a:off x="5168838" y="2821500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63" idx="1"/>
          </p:cNvCxnSpPr>
          <p:nvPr/>
        </p:nvCxnSpPr>
        <p:spPr>
          <a:xfrm flipH="1">
            <a:off x="3491238" y="2821500"/>
            <a:ext cx="483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8"/>
          <p:cNvCxnSpPr>
            <a:stCxn id="163" idx="2"/>
            <a:endCxn id="169" idx="0"/>
          </p:cNvCxnSpPr>
          <p:nvPr/>
        </p:nvCxnSpPr>
        <p:spPr>
          <a:xfrm>
            <a:off x="4571988" y="3328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Sensors</a:t>
            </a:r>
            <a:endParaRPr u="sng"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LDR (Light Dependent Resistor)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DHT22 Temperature and Humidity Sensor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MQ Series Gas Sensor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PIR Motion Sensor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Rain Sensor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Actuators</a:t>
            </a:r>
            <a:endParaRPr u="sng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Servo Motor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We did a small sample project to test if it is feasible:  </a:t>
            </a:r>
            <a:r>
              <a:rPr b="1" lang="en-GB" sz="2000" u="sng">
                <a:solidFill>
                  <a:schemeClr val="hlink"/>
                </a:solidFill>
                <a:hlinkClick r:id="rId3"/>
              </a:rPr>
              <a:t>Link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