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259" r:id="rId3"/>
    <p:sldId id="278" r:id="rId4"/>
    <p:sldId id="280" r:id="rId5"/>
    <p:sldId id="281" r:id="rId6"/>
    <p:sldId id="261" r:id="rId7"/>
    <p:sldId id="287" r:id="rId8"/>
    <p:sldId id="288" r:id="rId9"/>
    <p:sldId id="289" r:id="rId10"/>
    <p:sldId id="283" r:id="rId11"/>
    <p:sldId id="290" r:id="rId12"/>
    <p:sldId id="284" r:id="rId13"/>
    <p:sldId id="274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E579-5B0B-4A02-B681-85421D53619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46BDD9EC-B00F-4819-AE19-64C95A0DFB57}">
      <dgm:prSet phldrT="[Text]" custT="1"/>
      <dgm:spPr/>
      <dgm:t>
        <a:bodyPr/>
        <a:lstStyle/>
        <a:p>
          <a:r>
            <a:rPr lang="en-US" sz="9600" b="1" dirty="0" err="1" smtClean="0">
              <a:solidFill>
                <a:schemeClr val="bg1"/>
              </a:solidFill>
              <a:latin typeface="NikoshBAN" pitchFamily="2" charset="0"/>
              <a:cs typeface="NikoshBAN" pitchFamily="2" charset="0"/>
            </a:rPr>
            <a:t>ধন্যবাদ</a:t>
          </a:r>
          <a:r>
            <a:rPr lang="en-US" sz="9600" b="1" dirty="0" smtClean="0">
              <a:solidFill>
                <a:schemeClr val="bg1"/>
              </a:solidFill>
              <a:latin typeface="NikoshBAN" pitchFamily="2" charset="0"/>
              <a:cs typeface="NikoshBAN" pitchFamily="2" charset="0"/>
            </a:rPr>
            <a:t> </a:t>
          </a:r>
          <a:endParaRPr lang="en-US" sz="9600" b="1" dirty="0">
            <a:solidFill>
              <a:schemeClr val="bg1"/>
            </a:solidFill>
          </a:endParaRPr>
        </a:p>
      </dgm:t>
    </dgm:pt>
    <dgm:pt modelId="{19C7B08F-A704-456C-BCB1-ADCAEF8DE212}" type="parTrans" cxnId="{EC733645-FF88-48F6-82C3-E368A2517A95}">
      <dgm:prSet/>
      <dgm:spPr/>
      <dgm:t>
        <a:bodyPr/>
        <a:lstStyle/>
        <a:p>
          <a:endParaRPr lang="en-US"/>
        </a:p>
      </dgm:t>
    </dgm:pt>
    <dgm:pt modelId="{232FD161-F841-456C-A476-DC6E8B84E7B4}" type="sibTrans" cxnId="{EC733645-FF88-48F6-82C3-E368A2517A95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470A1AC-AB6A-49BD-AA25-1F267BA490D6}" type="pres">
      <dgm:prSet presAssocID="{218BE579-5B0B-4A02-B681-85421D536197}" presName="Name0" presStyleCnt="0">
        <dgm:presLayoutVars>
          <dgm:chMax val="7"/>
          <dgm:chPref val="7"/>
          <dgm:dir/>
        </dgm:presLayoutVars>
      </dgm:prSet>
      <dgm:spPr/>
    </dgm:pt>
    <dgm:pt modelId="{50133CAA-17AE-4C56-BBF7-839DC9551496}" type="pres">
      <dgm:prSet presAssocID="{46BDD9EC-B00F-4819-AE19-64C95A0DFB57}" presName="parTx1" presStyleLbl="node1" presStyleIdx="0" presStyleCnt="1" custScaleX="105871" custLinFactNeighborX="4113" custLinFactNeighborY="-53963"/>
      <dgm:spPr/>
      <dgm:t>
        <a:bodyPr/>
        <a:lstStyle/>
        <a:p>
          <a:endParaRPr lang="en-US"/>
        </a:p>
      </dgm:t>
    </dgm:pt>
    <dgm:pt modelId="{2D1D1B2B-86F1-419C-B9DC-BBCF2E90387F}" type="pres">
      <dgm:prSet presAssocID="{232FD161-F841-456C-A476-DC6E8B84E7B4}" presName="picture1" presStyleCnt="0"/>
      <dgm:spPr/>
    </dgm:pt>
    <dgm:pt modelId="{A279E044-6D22-4063-81A2-2E2B0E632E9B}" type="pres">
      <dgm:prSet presAssocID="{232FD161-F841-456C-A476-DC6E8B84E7B4}" presName="imageRepeatNode" presStyleLbl="fgImgPlace1" presStyleIdx="0" presStyleCnt="1" custScaleX="64372" custScaleY="64372" custLinFactNeighborX="27892" custLinFactNeighborY="4925"/>
      <dgm:spPr/>
      <dgm:t>
        <a:bodyPr/>
        <a:lstStyle/>
        <a:p>
          <a:endParaRPr lang="en-US"/>
        </a:p>
      </dgm:t>
    </dgm:pt>
  </dgm:ptLst>
  <dgm:cxnLst>
    <dgm:cxn modelId="{EC733645-FF88-48F6-82C3-E368A2517A95}" srcId="{218BE579-5B0B-4A02-B681-85421D536197}" destId="{46BDD9EC-B00F-4819-AE19-64C95A0DFB57}" srcOrd="0" destOrd="0" parTransId="{19C7B08F-A704-456C-BCB1-ADCAEF8DE212}" sibTransId="{232FD161-F841-456C-A476-DC6E8B84E7B4}"/>
    <dgm:cxn modelId="{C35EB2BD-C3D5-4245-A5B3-57AA4F9546D8}" type="presOf" srcId="{232FD161-F841-456C-A476-DC6E8B84E7B4}" destId="{A279E044-6D22-4063-81A2-2E2B0E632E9B}" srcOrd="0" destOrd="0" presId="urn:microsoft.com/office/officeart/2008/layout/AscendingPictureAccentProcess"/>
    <dgm:cxn modelId="{87B0308B-2CF2-4B76-AEA4-1F5D29AAED6A}" type="presOf" srcId="{46BDD9EC-B00F-4819-AE19-64C95A0DFB57}" destId="{50133CAA-17AE-4C56-BBF7-839DC9551496}" srcOrd="0" destOrd="0" presId="urn:microsoft.com/office/officeart/2008/layout/AscendingPictureAccentProcess"/>
    <dgm:cxn modelId="{A5BA20ED-C2FF-4CB3-A09E-25A567050CFE}" type="presOf" srcId="{218BE579-5B0B-4A02-B681-85421D536197}" destId="{E470A1AC-AB6A-49BD-AA25-1F267BA490D6}" srcOrd="0" destOrd="0" presId="urn:microsoft.com/office/officeart/2008/layout/AscendingPictureAccentProcess"/>
    <dgm:cxn modelId="{E235B2F3-09AF-4CF3-BB90-15072CC63A48}" type="presParOf" srcId="{E470A1AC-AB6A-49BD-AA25-1F267BA490D6}" destId="{50133CAA-17AE-4C56-BBF7-839DC9551496}" srcOrd="0" destOrd="0" presId="urn:microsoft.com/office/officeart/2008/layout/AscendingPictureAccentProcess"/>
    <dgm:cxn modelId="{151B9D8A-12B9-4480-BD97-1D9387375ADC}" type="presParOf" srcId="{E470A1AC-AB6A-49BD-AA25-1F267BA490D6}" destId="{2D1D1B2B-86F1-419C-B9DC-BBCF2E90387F}" srcOrd="1" destOrd="0" presId="urn:microsoft.com/office/officeart/2008/layout/AscendingPictureAccentProcess"/>
    <dgm:cxn modelId="{5D2F1959-BB2A-4B8C-BCC9-4EABAD36036A}" type="presParOf" srcId="{2D1D1B2B-86F1-419C-B9DC-BBCF2E90387F}" destId="{A279E044-6D22-4063-81A2-2E2B0E632E9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3CAA-17AE-4C56-BBF7-839DC9551496}">
      <dsp:nvSpPr>
        <dsp:cNvPr id="0" name=""/>
        <dsp:cNvSpPr/>
      </dsp:nvSpPr>
      <dsp:spPr>
        <a:xfrm>
          <a:off x="1739327" y="1981204"/>
          <a:ext cx="6350708" cy="1608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9690" tIns="365760" rIns="365760" bIns="365760" numCol="1" spcCol="1270" anchor="ctr" anchorCtr="0">
          <a:noAutofit/>
        </a:bodyPr>
        <a:lstStyle/>
        <a:p>
          <a:pPr lvl="0" algn="l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b="1" kern="1200" dirty="0" err="1" smtClean="0">
              <a:solidFill>
                <a:schemeClr val="bg1"/>
              </a:solidFill>
              <a:latin typeface="NikoshBAN" pitchFamily="2" charset="0"/>
              <a:cs typeface="NikoshBAN" pitchFamily="2" charset="0"/>
            </a:rPr>
            <a:t>ধন্যবাদ</a:t>
          </a:r>
          <a:r>
            <a:rPr lang="en-US" sz="9600" b="1" kern="1200" dirty="0" smtClean="0">
              <a:solidFill>
                <a:schemeClr val="bg1"/>
              </a:solidFill>
              <a:latin typeface="NikoshBAN" pitchFamily="2" charset="0"/>
              <a:cs typeface="NikoshBAN" pitchFamily="2" charset="0"/>
            </a:rPr>
            <a:t> </a:t>
          </a:r>
          <a:endParaRPr lang="en-US" sz="9600" b="1" kern="1200" dirty="0">
            <a:solidFill>
              <a:schemeClr val="bg1"/>
            </a:solidFill>
          </a:endParaRPr>
        </a:p>
      </dsp:txBody>
      <dsp:txXfrm>
        <a:off x="1817859" y="2059736"/>
        <a:ext cx="6193644" cy="1451668"/>
      </dsp:txXfrm>
    </dsp:sp>
    <dsp:sp modelId="{A279E044-6D22-4063-81A2-2E2B0E632E9B}">
      <dsp:nvSpPr>
        <dsp:cNvPr id="0" name=""/>
        <dsp:cNvSpPr/>
      </dsp:nvSpPr>
      <dsp:spPr>
        <a:xfrm>
          <a:off x="1276425" y="1904990"/>
          <a:ext cx="1790230" cy="179049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872F-6091-45BE-9C40-B3B990AE274A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6365E-41D0-428F-9951-DE989CB9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FA56D6-CE66-467D-B129-16A337D306D6}" type="datetime1">
              <a:rPr lang="en-US" smtClean="0"/>
              <a:t>23/08/18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AA98-113E-48B9-8516-967A834C1038}" type="datetime1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A49-BAC6-4740-A7A7-83E09A4EC133}" type="datetime1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CB0E-BB5B-428B-B711-47C9CED43AC7}" type="datetime1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A0D3-2758-49FE-B0D0-84AAAFA04190}" type="datetime1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EE47-8B32-4F14-9192-A2FE70AB1D4E}" type="datetime1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AF9E-DB47-446C-9DEC-82EFB541A401}" type="datetime1">
              <a:rPr lang="en-US" smtClean="0"/>
              <a:t>23/08/18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71C9-E91A-4901-A773-8A0EFB8DF7D0}" type="datetime1">
              <a:rPr lang="en-US" smtClean="0"/>
              <a:t>23/08/18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AA2C-C648-44FF-9898-84D89C7CA4AB}" type="datetime1">
              <a:rPr lang="en-US" smtClean="0"/>
              <a:t>23/08/18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623746A-F098-4882-8CF8-977E5BE13588}" type="datetime1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A778DC-C115-4E31-93E1-60A4476F6804}" type="datetime1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84C04A-7A49-4B10-9962-DD3CEB24BE7B}" type="datetime1">
              <a:rPr lang="en-US" smtClean="0"/>
              <a:t>23/08/18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3875DA-3452-4C11-9661-C3F1B89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 descr="https://lh3.googleusercontent.com/sYxFa0ormPhjxJq8O5l79gh_q1qrksMueC4j0L__nr-m7ODoxsT9KzZYSeMEmRzjjmwSXZYRVdHzO_1aRWFMRV0AiIifJz32KaRwhpbagk9DpPCs-h89ZkUz5hh4YBNhNoCiF0T_kP5ju59172-bQ0K1tLXqK2fXJqyCYKL4ri1K-d9kjUI29ggNWwbI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76200" y="6812281"/>
            <a:ext cx="45719" cy="45719"/>
          </a:xfrm>
          <a:prstGeom prst="rect">
            <a:avLst/>
          </a:prstGeom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5535"/>
            <a:ext cx="3546987" cy="609600"/>
          </a:xfrm>
        </p:spPr>
        <p:txBody>
          <a:bodyPr>
            <a:noAutofit/>
          </a:bodyPr>
          <a:lstStyle/>
          <a:p>
            <a:pPr algn="ctr"/>
            <a:r>
              <a:rPr lang="en-US" sz="5400" baseline="30000" dirty="0" err="1" smtClean="0">
                <a:latin typeface="NikoshBAN" panose="02000000000000000000" pitchFamily="2" charset="0"/>
                <a:cs typeface="NikoshBAN" pitchFamily="2" charset="0"/>
              </a:rPr>
              <a:t>পু</a:t>
            </a:r>
            <a:r>
              <a:rPr lang="bn-IN" sz="5400" baseline="30000" dirty="0" smtClean="0">
                <a:latin typeface="NikoshBAN" panose="02000000000000000000" pitchFamily="2" charset="0"/>
                <a:cs typeface="NikoshBAN" pitchFamily="2" charset="0"/>
              </a:rPr>
              <a:t>স্তক </a:t>
            </a:r>
            <a:r>
              <a:rPr lang="en-US" sz="5400" baseline="30000" dirty="0" err="1">
                <a:latin typeface="NikoshBAN" panose="02000000000000000000" pitchFamily="2" charset="0"/>
                <a:cs typeface="NikoshBAN" pitchFamily="2" charset="0"/>
              </a:rPr>
              <a:t>পর্যালোচনা</a:t>
            </a:r>
            <a:r>
              <a:rPr lang="en-US" sz="5400" baseline="30000" dirty="0"/>
              <a:t/>
            </a:r>
            <a:br>
              <a:rPr lang="en-US" sz="5400" baseline="30000" dirty="0"/>
            </a:br>
            <a:endParaRPr lang="en-US" sz="5400" dirty="0"/>
          </a:p>
        </p:txBody>
      </p:sp>
      <p:pic>
        <p:nvPicPr>
          <p:cNvPr id="4" name="image1.png" descr="C:\Users\LAB 8\Desktop\biam logo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59152" y="763270"/>
            <a:ext cx="1472565" cy="129413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4623834" y="2667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baseline="30000" dirty="0" err="1">
                <a:latin typeface="NikoshBAN" pitchFamily="2" charset="0"/>
                <a:cs typeface="NikoshBAN" pitchFamily="2" charset="0"/>
              </a:rPr>
              <a:t>পর্যালোচনায়</a:t>
            </a:r>
            <a:r>
              <a:rPr lang="en-US" sz="4800" baseline="30000" dirty="0">
                <a:latin typeface="NikoshBAN" pitchFamily="2" charset="0"/>
                <a:cs typeface="NikoshBAN" pitchFamily="2" charset="0"/>
              </a:rPr>
              <a:t/>
            </a:r>
            <a:br>
              <a:rPr lang="en-US" sz="4800" baseline="30000" dirty="0">
                <a:latin typeface="NikoshBAN" pitchFamily="2" charset="0"/>
                <a:cs typeface="NikoshBAN" pitchFamily="2" charset="0"/>
              </a:rPr>
            </a:b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2960769" y="3038457"/>
            <a:ext cx="6126481" cy="3123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4000" baseline="30000" dirty="0"/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aseline="30000" dirty="0" err="1">
                <a:effectLst/>
                <a:latin typeface="Nirmala UI" panose="020B0502040204020203" pitchFamily="34" charset="0"/>
                <a:ea typeface="Calibri" panose="020F0502020204030204" pitchFamily="34" charset="0"/>
              </a:rPr>
              <a:t>সাবিকুন্নাহার</a:t>
            </a:r>
            <a:r>
              <a:rPr lang="en-US" sz="4800" baseline="30000" dirty="0">
                <a:effectLst/>
                <a:latin typeface="Nirmala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4800" baseline="30000" dirty="0" err="1">
                <a:effectLst/>
                <a:latin typeface="Nirmala UI" panose="020B0502040204020203" pitchFamily="34" charset="0"/>
                <a:ea typeface="Calibri" panose="020F0502020204030204" pitchFamily="34" charset="0"/>
              </a:rPr>
              <a:t>লিজা</a:t>
            </a:r>
            <a:endParaRPr lang="en-US" sz="5400" baseline="30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aseline="30000" dirty="0" err="1">
                <a:effectLst/>
                <a:latin typeface="NikoshBAN" panose="02000000000000000000"/>
                <a:ea typeface="Times New Roman" panose="02020603050405020304" pitchFamily="18" charset="0"/>
              </a:rPr>
              <a:t>রোল</a:t>
            </a:r>
            <a:r>
              <a:rPr lang="en-US" sz="3600" baseline="30000" dirty="0">
                <a:effectLst/>
                <a:latin typeface="NikoshBAN" panose="02000000000000000000"/>
                <a:ea typeface="Times New Roman" panose="02020603050405020304" pitchFamily="18" charset="0"/>
              </a:rPr>
              <a:t>‌ </a:t>
            </a:r>
            <a:r>
              <a:rPr lang="en-US" sz="3600" baseline="300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নং</a:t>
            </a:r>
            <a:r>
              <a:rPr lang="en-US" sz="3200" baseline="300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600" baseline="30000" dirty="0">
                <a:effectLst/>
                <a:latin typeface="NikoshBAN" panose="02000000000000000000"/>
                <a:ea typeface="Times New Roman" panose="02020603050405020304" pitchFamily="18" charset="0"/>
              </a:rPr>
              <a:t>- DFTC250015</a:t>
            </a:r>
            <a:endParaRPr lang="en-US" sz="5400" baseline="30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aseline="30000" dirty="0" smtClean="0">
                <a:effectLst/>
                <a:latin typeface="NikoshBAN" panose="02000000000000000000"/>
                <a:ea typeface="Times New Roman" panose="02020603050405020304" pitchFamily="18" charset="0"/>
              </a:rPr>
              <a:t>         ID </a:t>
            </a:r>
            <a:r>
              <a:rPr lang="en-US" sz="3600" baseline="30000" dirty="0">
                <a:effectLst/>
                <a:latin typeface="NikoshBAN" panose="02000000000000000000"/>
                <a:ea typeface="Times New Roman" panose="02020603050405020304" pitchFamily="18" charset="0"/>
              </a:rPr>
              <a:t>- 8126145552</a:t>
            </a:r>
            <a:endParaRPr lang="en-US" sz="5400" baseline="30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২৫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তম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বুনিয়াদী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প্রশিক্ষণ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কোর্স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বিয়াম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ফাউন্ডেশন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আঞ্চলিক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কেন্দ্র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3200" baseline="30000" dirty="0" err="1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কক্সবাজার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।</a:t>
            </a:r>
            <a:r>
              <a:rPr lang="en-US" sz="3200" baseline="30000" dirty="0">
                <a:latin typeface="NikoshBAN" pitchFamily="2" charset="0"/>
                <a:cs typeface="NikoshBAN" pitchFamily="2" charset="0"/>
              </a:rPr>
              <a:t>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674" y="1600200"/>
            <a:ext cx="2433237" cy="3581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EFDA5D-5C63-4507-A073-7B4C59454160}"/>
              </a:ext>
            </a:extLst>
          </p:cNvPr>
          <p:cNvSpPr txBox="1"/>
          <p:nvPr/>
        </p:nvSpPr>
        <p:spPr>
          <a:xfrm>
            <a:off x="1219200" y="381000"/>
            <a:ext cx="7600336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i="1" u="sng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="1" i="1" u="sng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="1" i="1" u="sng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ও </a:t>
            </a:r>
            <a:r>
              <a:rPr lang="en-US" sz="2800" b="1" i="1" u="sng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একাত্তরের</a:t>
            </a:r>
            <a:r>
              <a:rPr lang="en-US" sz="2800" b="1" i="1" u="sng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দিনগুলোর</a:t>
            </a:r>
            <a:r>
              <a:rPr lang="en-US" sz="28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মধ্যে</a:t>
            </a:r>
            <a:r>
              <a:rPr lang="en-US" sz="28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তুলনা</a:t>
            </a:r>
            <a:r>
              <a:rPr lang="en-US" sz="28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মূলক</a:t>
            </a:r>
            <a:r>
              <a:rPr lang="en-US" sz="28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আলোচনা</a:t>
            </a:r>
            <a:r>
              <a:rPr lang="en-US" sz="28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i="1" u="sng" dirty="0" smtClean="0">
                <a:latin typeface="NikoshBAN" panose="02000000000000000000" pitchFamily="2" charset="0"/>
              </a:rPr>
              <a:t> </a:t>
            </a:r>
            <a:endParaRPr lang="en-US" sz="4400" b="1" u="sng" baseline="300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A89D4-AFC6-420A-9C75-53FE32C6F5F1}"/>
              </a:ext>
            </a:extLst>
          </p:cNvPr>
          <p:cNvSpPr txBox="1"/>
          <p:nvPr/>
        </p:nvSpPr>
        <p:spPr>
          <a:xfrm>
            <a:off x="1219200" y="1371600"/>
            <a:ext cx="76003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জহির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রায়হানের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যেন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অনেকখানিই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গল্প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কথকের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রোজ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নামচা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তিনি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প্রতিটি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বর্ণনা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এমনভাবে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করছিলেন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দৃশ্যপটগুলো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আমাদের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চোখের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সামনে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ভেসে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ওঠে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আমরাও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১৯৫৫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ফেব্রুয়ারি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মাসের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৩দিনের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দৃশ্যপট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গুলো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জীবন্তভাবে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দেখতে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পাই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যেমনটি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দেখতে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পাই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জাহানারা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ইমামের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আত্মজৈবনিক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”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একাত্তরের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দিনগুলোতে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”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একাত্তর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ঘটনা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পট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লেখিকার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রোজনামচায়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ফুটে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উঠেছে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যদিও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কল্প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তবুও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আবেগ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বিবেকের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পরিসফুটনে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উঠেছে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বাস্তব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EFDA5D-5C63-4507-A073-7B4C59454160}"/>
              </a:ext>
            </a:extLst>
          </p:cNvPr>
          <p:cNvSpPr txBox="1"/>
          <p:nvPr/>
        </p:nvSpPr>
        <p:spPr>
          <a:xfrm>
            <a:off x="1142999" y="990600"/>
            <a:ext cx="7235005" cy="469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as-IN" sz="3200" b="1" i="1" u="sng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 ফাল্গুন </a:t>
            </a:r>
            <a:r>
              <a:rPr lang="as-IN" sz="32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উপন্যাসের</a:t>
            </a:r>
            <a:r>
              <a:rPr lang="en-US" sz="3200" b="1" i="1" u="sng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সমালোচনামূলক</a:t>
            </a:r>
            <a:r>
              <a:rPr lang="en-US" sz="3200" b="1" i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i="1" u="sng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আলোচনা</a:t>
            </a:r>
            <a:endParaRPr lang="en-US" sz="4800" u="sng" baseline="300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A89D4-AFC6-420A-9C75-53FE32C6F5F1}"/>
              </a:ext>
            </a:extLst>
          </p:cNvPr>
          <p:cNvSpPr txBox="1"/>
          <p:nvPr/>
        </p:nvSpPr>
        <p:spPr>
          <a:xfrm>
            <a:off x="1142998" y="1905000"/>
            <a:ext cx="76482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মুনিম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আসাদ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ডলি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ও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সালমার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চরিত্রায়নে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তারুণ্যের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বিদ্রোহ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ও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প্রেম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মুখোমুখি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সাংঘর্ষিক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আকারে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রূপধারণ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করেছে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bn-IN" sz="36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শেষ কথা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8701-C097-4BF1-86AF-B48BF7646750}"/>
              </a:ext>
            </a:extLst>
          </p:cNvPr>
          <p:cNvSpPr txBox="1"/>
          <p:nvPr/>
        </p:nvSpPr>
        <p:spPr>
          <a:xfrm>
            <a:off x="1143000" y="1905000"/>
            <a:ext cx="7810500" cy="10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লেখক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বর্ণনার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আবেগের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সঙ্গে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ঘটনার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প্রবাহমানতা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একাত্ম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ভাষা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আন্দোলনের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তথা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একুশের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প্রথম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রচনা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স্মরণীয়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আছেন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dirty="0">
                <a:latin typeface="NikoshBAN" pitchFamily="2" charset="0"/>
                <a:cs typeface="NikoshBAN" pitchFamily="2" charset="0"/>
              </a:rPr>
              <a:t>                </a:t>
            </a:r>
            <a:r>
              <a:rPr lang="en-US" sz="7200" dirty="0">
                <a:latin typeface="NikoshBAN" pitchFamily="2" charset="0"/>
                <a:cs typeface="NikoshBAN" pitchFamily="2" charset="0"/>
              </a:rPr>
              <a:t>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6554493"/>
              </p:ext>
            </p:extLst>
          </p:nvPr>
        </p:nvGraphicFramePr>
        <p:xfrm>
          <a:off x="399977" y="304800"/>
          <a:ext cx="8344046" cy="622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Mark PNG Images With Transparent Background | Free Download On  Lovepik">
            <a:extLst>
              <a:ext uri="{FF2B5EF4-FFF2-40B4-BE49-F238E27FC236}">
                <a16:creationId xmlns:a16="http://schemas.microsoft.com/office/drawing/2014/main" id="{C2578CA5-FA84-4BAE-89C4-DB9F03E6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5300"/>
            <a:ext cx="57531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77" y="274638"/>
            <a:ext cx="343138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n-IN" sz="5400" baseline="30000" dirty="0">
                <a:latin typeface="NikoshBAN" pitchFamily="2" charset="0"/>
                <a:cs typeface="NikoshBAN" pitchFamily="2" charset="0"/>
              </a:rPr>
              <a:t>পুস্তক</a:t>
            </a:r>
            <a:r>
              <a:rPr lang="en-US" sz="5400" b="1" baseline="30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5400" b="1" baseline="30000" dirty="0" err="1">
                <a:latin typeface="NikoshBAN" pitchFamily="2" charset="0"/>
                <a:cs typeface="NikoshBAN" pitchFamily="2" charset="0"/>
              </a:rPr>
              <a:t>পরিচিতি</a:t>
            </a:r>
            <a:endParaRPr lang="en-US" sz="5400" baseline="30000" dirty="0"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6FE6E-2B7C-4692-8796-D487C628F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15"/>
          <a:stretch/>
        </p:blipFill>
        <p:spPr>
          <a:xfrm>
            <a:off x="1295400" y="1295400"/>
            <a:ext cx="7239000" cy="449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631" y="1295400"/>
            <a:ext cx="2076069" cy="33270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869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n-IN" sz="40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লেখক পরিচিতি</a:t>
            </a:r>
            <a:endParaRPr lang="en-US" sz="4000" dirty="0">
              <a:effectLst/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91829-429A-4836-B5FB-DAD1A5F25836}"/>
              </a:ext>
            </a:extLst>
          </p:cNvPr>
          <p:cNvSpPr txBox="1"/>
          <p:nvPr/>
        </p:nvSpPr>
        <p:spPr>
          <a:xfrm>
            <a:off x="1066800" y="1468028"/>
            <a:ext cx="78204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নাম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জহির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রায়হান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indent="-1371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জন্ম</a:t>
            </a:r>
            <a:r>
              <a:rPr lang="en-US" sz="2400" b="1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	: ১৯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আগাস্ট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১৯৩৫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ফেনী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ব্রিটিশ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ভারত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indent="-1371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মৃত্যু</a:t>
            </a:r>
            <a:r>
              <a:rPr lang="en-US" sz="2400" b="1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	: ৩০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জানুয়ারী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১৯৭২ 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(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নিখোঁজ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জাতীয়তা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বাংলাদেশী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indent="-1371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পেশা</a:t>
            </a:r>
            <a:r>
              <a:rPr lang="en-US" sz="2400" b="1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	: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চলচ্চিত্র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পরিচালক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aseline="30000" dirty="0" err="1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ঔ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পন্যাসিক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গল্পকার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indent="-1371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		: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আদমজি-সাহিত্য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নিগার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কাচের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দেয়াল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 </a:t>
            </a:r>
            <a:endParaRPr lang="en-US" sz="4000" baseline="30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বাংলা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একাডেমী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সাহিত্য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মরণোত্তর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 </a:t>
            </a:r>
            <a:endParaRPr lang="en-US" sz="4000" baseline="30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একুশে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পদক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2400" baseline="30000" dirty="0" err="1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চলচ্চিত্র</a:t>
            </a:r>
            <a:r>
              <a:rPr lang="en-US" sz="2400" baseline="30000" dirty="0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অ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বদানের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জন্য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মরণোত্তর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sz="4000" baseline="30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স্বাধীনতা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দিবস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সাহিত্য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অবদানের</a:t>
            </a:r>
            <a:r>
              <a:rPr lang="en-US" sz="24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জন্য</a:t>
            </a:r>
            <a:r>
              <a:rPr lang="en-US" sz="24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মরণোত্তর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শ্রেষ্ঠ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কাহিনিকার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বিভাগে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জাতীয়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চলচ্চিত্র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পুরস্কার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24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মরণোত্তর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sz="40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n-IN" sz="45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গল্পের পটভূমি</a:t>
            </a:r>
            <a:endParaRPr lang="en-US" sz="4500" dirty="0">
              <a:effectLst/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AE7CF-10E1-470B-B70A-AC38D021A7AE}"/>
              </a:ext>
            </a:extLst>
          </p:cNvPr>
          <p:cNvSpPr txBox="1"/>
          <p:nvPr/>
        </p:nvSpPr>
        <p:spPr>
          <a:xfrm>
            <a:off x="1219200" y="1190625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ভাষা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আন্দোলনের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প্রেক্ষাপটে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লেখা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উপন্যাস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endParaRPr lang="en-US" sz="2800" baseline="30000" dirty="0">
              <a:solidFill>
                <a:srgbClr val="000000"/>
              </a:solidFill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পটভূমি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ভাষা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আন্দোলনের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হলেও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গল্পটি</a:t>
            </a:r>
            <a:r>
              <a:rPr lang="en-US" sz="2800" dirty="0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১৯৫২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নয়</a:t>
            </a:r>
            <a:r>
              <a:rPr lang="en-US" sz="28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এটি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১৯৫৫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২১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ফেব্রুয়ারি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উদযাপনের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প্রস্তুতিকে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কেন্দ্র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রচিত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হয়েছিল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কাহিনী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স্থিতিকা</a:t>
            </a:r>
            <a:r>
              <a:rPr lang="en-US" sz="2800" baseline="30000" dirty="0" err="1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ল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মাত্র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৩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রাত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২দিন।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ছাত্র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জনতার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মাঝে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তখন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চাপা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উত্তেজনা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শহীদদের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লাশের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গন্ধ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তখনও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 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বাতাসে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ভেসে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বেড়াচ্ছে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রাষ্ট্রভাষা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হিসেবে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স্বীকৃতি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পায়নি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বাংলা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 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মূল্যায়িত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হয়নি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শহীদদের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বরং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সরকারের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দমন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নীতি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জোরদার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করা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হয়েছে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স্বৈরাচারী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শাসকদের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 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পদতল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 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পিষ্ট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হয়েছে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শহীদদের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সম্মানে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নির্মিত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শহীদ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মিনার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bn-IN" sz="40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গল্পের চরিত্রগুলো</a:t>
            </a:r>
            <a:endParaRPr lang="en-US" sz="4000" dirty="0">
              <a:effectLst/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2FE0-EE16-4C63-965E-B9C4F9EB393A}"/>
              </a:ext>
            </a:extLst>
          </p:cNvPr>
          <p:cNvSpPr txBox="1"/>
          <p:nvPr/>
        </p:nvSpPr>
        <p:spPr>
          <a:xfrm>
            <a:off x="1447800" y="1905000"/>
            <a:ext cx="7467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ফাল্গুন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গল্পের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মূল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মুনিম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একজন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বিশ্ববিদ্যালয়ের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ছাত্র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আরো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সালমা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আসাদ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 smtClean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রানু,বেনু,নীলা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প্রমুখ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সকলেই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শিক্ষার্থী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গল্পে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খল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মাহমুদ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বজলে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হোসেন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এছাড়া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ছোট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বড়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আরো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অনেক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আছে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নামহীন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কিছু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চরিত্রও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আছে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যেমন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লম্বা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মত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ছেলেটি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বেটে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মোটা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অফিসার</a:t>
            </a:r>
            <a:r>
              <a:rPr lang="en-US" sz="2800" baseline="30000" dirty="0" smtClean="0">
                <a:solidFill>
                  <a:srgbClr val="000000"/>
                </a:solidFill>
                <a:latin typeface="NikoshBAN" panose="0200000000000000000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একটা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koshBAN" panose="0200000000000000000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ছেলে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ইত্যাদি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57200" y="810131"/>
            <a:ext cx="8229600" cy="7921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bn-IN" sz="40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গল্পের </a:t>
            </a:r>
            <a:r>
              <a:rPr lang="bn-IN" sz="4000" dirty="0" smtClean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প্রেক্ষাপটে</a:t>
            </a:r>
            <a:r>
              <a:rPr lang="en-US" sz="4000" dirty="0" smtClean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bn-IN" sz="4000" dirty="0" smtClean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0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স্থান</a:t>
            </a:r>
            <a:endParaRPr lang="en-US" sz="4000" dirty="0">
              <a:effectLst/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75816-2953-4E9E-A4A6-43BA2D14A3BA}"/>
              </a:ext>
            </a:extLst>
          </p:cNvPr>
          <p:cNvSpPr txBox="1"/>
          <p:nvPr/>
        </p:nvSpPr>
        <p:spPr>
          <a:xfrm>
            <a:off x="1447800" y="2105531"/>
            <a:ext cx="7504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ঢাকা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বিশ্ববিদ্যালয়ের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প্রাঙ্গন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মধুর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ক্যান্টিন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বাংলাদেশের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রাজনীতির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আঁতুড়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ঘর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আমতলা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লাইব্রেরী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ঢাকা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মেডিকেল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প্রাঙ্গন</a:t>
            </a:r>
            <a:r>
              <a:rPr lang="en-US" sz="2800" baseline="300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ইডেন</a:t>
            </a:r>
            <a:r>
              <a:rPr lang="en-US" sz="2800" baseline="30000" dirty="0" smtClean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হোস্টেল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ফজলুল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হল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ভিক্টোরিয়া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পার্ক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লালবাগ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প্রাঙ্গণ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aseline="300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ইত্যাদি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48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n-IN" sz="4800" dirty="0">
                <a:effectLst/>
                <a:latin typeface="NikoshBAN" panose="02000000000000000000" pitchFamily="2" charset="0"/>
                <a:cs typeface="NikoshBAN" panose="02000000000000000000" pitchFamily="2" charset="0"/>
              </a:rPr>
              <a:t>গল্পের সারসংক্ষেপ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F9EF3-DAC9-4E75-8D4C-F02315EE66CA}"/>
              </a:ext>
            </a:extLst>
          </p:cNvPr>
          <p:cNvSpPr txBox="1"/>
          <p:nvPr/>
        </p:nvSpPr>
        <p:spPr>
          <a:xfrm>
            <a:off x="1371600" y="1219200"/>
            <a:ext cx="75819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আরেক ফাল্গুন উপন্যাসের গল্পের শুরুতেই সিপাহী বিদ্রোহের নির্মম স্মৃতি বিজড়িত ভিক্টোরিয়া পার্কের পাশ দিয়ে একটি ছেলেকে খালি পায়, </a:t>
            </a:r>
            <a:r>
              <a:rPr lang="as-IN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সদ্য 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ধোঁয়া সাদা শার্ট-প্যান্ট পড়ে হেঁটে যেতে দেখা যায় আর সেই ছেলেটি হল গল্পের কেন্দ্রীয় চরিত্র </a:t>
            </a:r>
            <a:r>
              <a:rPr lang="as-IN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মু</a:t>
            </a:r>
            <a:r>
              <a:rPr lang="en-US" sz="2000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নিম</a:t>
            </a:r>
            <a:r>
              <a:rPr lang="as-IN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।</a:t>
            </a:r>
            <a:endParaRPr lang="as-IN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স্বৈরাচারী সরকারের সব বাধাকে উপেক্ষা করে শহীদ দিবসকে যথাযথ মর্যাদায় পালনের উদ্দেশ্যে মুনিম ও তার সহযোগী দল উদ্যোগ গ্রহণ করে এতে যোগ দেয় স্কুল কলেজে শিক্ষার্থীরাও।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endParaRPr lang="as-IN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8F9EF3-DAC9-4E75-8D4C-F02315EE66CA}"/>
              </a:ext>
            </a:extLst>
          </p:cNvPr>
          <p:cNvSpPr txBox="1"/>
          <p:nvPr/>
        </p:nvSpPr>
        <p:spPr>
          <a:xfrm>
            <a:off x="1295400" y="762000"/>
            <a:ext cx="7534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শহীদ দিবস উদযাপন উপলক্ষে ঢাকা শহর জুড়ে যখন বায়ান্নর ভাষা আন্দোলনের পুনরাবৃত্তির ভয় মানুষের মাঝে জেঁকে বসেছে তখন মুনিম ও তার সহযোগী দলের পোস্টার লাগানো, লিফলেট ছাপানো, কালোবাজ </a:t>
            </a:r>
            <a:r>
              <a:rPr lang="as-IN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বিতর</a:t>
            </a:r>
            <a:r>
              <a:rPr lang="en-US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ণ</a:t>
            </a:r>
            <a:r>
              <a:rPr lang="as-IN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স্লোগান ও অন্যান্য সাংগঠনিক কর্মকান্ডে অংশগ্রহণ ছিল স্বতঃস্ফূর্ত।</a:t>
            </a:r>
            <a:endParaRPr lang="en-US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২০ ফেব্রুয়ারি রাতে মেডিকেল হোস্টেল, মুসলিম 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হোস্টেল, </a:t>
            </a:r>
            <a:r>
              <a:rPr lang="as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ফজলুল হক হল ইত্যাদি হলের ছাত্র-ছাত্রীরা একত্রিত হয়ে শহীদ দিবস পালনের সকল প্রস্তুতি গ্রহণ করে। একুশে ফেব্রুয়ারিতে সকল বাধাকে উপেক্ষা করে তারা কালো পতাকা উত্তোলন করে।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8F9EF3-DAC9-4E75-8D4C-F02315EE66CA}"/>
              </a:ext>
            </a:extLst>
          </p:cNvPr>
          <p:cNvSpPr txBox="1"/>
          <p:nvPr/>
        </p:nvSpPr>
        <p:spPr>
          <a:xfrm>
            <a:off x="1295400" y="152400"/>
            <a:ext cx="7620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ছাত্রদের স্লোগান ও 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বেরি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কে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ট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ভেঙ্গে পুলিশ লাঠিচার্জ করে এবং মেডিকেল কলেজের ব্যারাক 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ঘে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রাও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করে কিছু শিক্ষার্থীকে গ্রেফতার করে নিয়ে যায়। এরপর বিভিন্ন শিক্ষা প্রতিষ্ঠান থেকে ছাত্র-ছাত্রীরা এসে যখন ঢাকা বিশ্ববিদ্যালয় চত্বরে জমায়েত হতে শুরু করে সেখানে পুলিশ গুলি চালায়। সেখানে অনেক শিক্ষার্থী আহত হয় আবার অনেককে পুলিশ গ্রেফতার করে নিয়ে যায়।</a:t>
            </a:r>
            <a:endParaRPr lang="en-U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as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প্রিজন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ভ্যানে ওঠে তারা স্লোগান দিতে থাকে দিতে থাকে “শহীদদের খুন ভুলব না, বরকতের খুন ভুলব না”; “শহীদদের স্মৃতি অমর হোক।” </a:t>
            </a:r>
          </a:p>
          <a:p>
            <a:pPr algn="just">
              <a:lnSpc>
                <a:spcPct val="150000"/>
              </a:lnSpc>
            </a:pPr>
            <a:endParaRPr lang="as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উপন্যাসের শেষ অংশের কত ও 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কথোপকথন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ছিল 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প্রতি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বা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দের আ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শা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র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আলো। ডেপুটি জেলার নাম ডাকতে ডাকতে হাপিয়ে উঠে যখন বললেন, “ওহ এত ছেলেকে জায়গা দেবো কোথায়?” কবি রসুল তখন চিৎকার করে বললেন, “জেলখানা আরো বাড়ান সাহেব। এত </a:t>
            </a:r>
            <a:r>
              <a:rPr lang="en-US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ছোট</a:t>
            </a:r>
            <a:r>
              <a:rPr lang="as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as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জেলখানায় হবে না। অন্য একজন বললেন “এতেই ঘাবড়ে গেলে নাকি?  আসছে ফাল্গুনে আমরা দ্বিগুণ হব।”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75DA-3452-4C11-9661-C3F1B89091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1001</TotalTime>
  <Words>458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NikoshBAN</vt:lpstr>
      <vt:lpstr>Vrinda</vt:lpstr>
      <vt:lpstr>Calibri</vt:lpstr>
      <vt:lpstr>Lucida Sans Unicode</vt:lpstr>
      <vt:lpstr>Nirmala UI</vt:lpstr>
      <vt:lpstr>Times New Roman</vt:lpstr>
      <vt:lpstr>Verdana</vt:lpstr>
      <vt:lpstr>Wingdings 2</vt:lpstr>
      <vt:lpstr>Wingdings 3</vt:lpstr>
      <vt:lpstr>Concourse</vt:lpstr>
      <vt:lpstr>পুস্তক পর্যালোচনা </vt:lpstr>
      <vt:lpstr>পুস্তক পরিচিতি</vt:lpstr>
      <vt:lpstr>লেখক পরিচিতি</vt:lpstr>
      <vt:lpstr>গল্পের পটভূমি</vt:lpstr>
      <vt:lpstr>গল্পের চরিত্রগুলো</vt:lpstr>
      <vt:lpstr>PowerPoint Presentation</vt:lpstr>
      <vt:lpstr>গল্পের সারসংক্ষেপ</vt:lpstr>
      <vt:lpstr>PowerPoint Presentation</vt:lpstr>
      <vt:lpstr>PowerPoint Presentation</vt:lpstr>
      <vt:lpstr>PowerPoint Presentation</vt:lpstr>
      <vt:lpstr>PowerPoint Presentation</vt:lpstr>
      <vt:lpstr>শেষ কথা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Biam</dc:creator>
  <cp:lastModifiedBy>asus</cp:lastModifiedBy>
  <cp:revision>173</cp:revision>
  <dcterms:created xsi:type="dcterms:W3CDTF">2023-01-31T03:13:36Z</dcterms:created>
  <dcterms:modified xsi:type="dcterms:W3CDTF">2023-08-17T19:13:56Z</dcterms:modified>
</cp:coreProperties>
</file>