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89"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p:scale>
          <a:sx n="80" d="100"/>
          <a:sy n="80"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D9575-04C0-4ACD-A549-357FAD2CF6C4}" type="doc">
      <dgm:prSet loTypeId="urn:microsoft.com/office/officeart/2008/layout/HorizontalMultiLevelHierarchy" loCatId="hierarchy" qsTypeId="urn:microsoft.com/office/officeart/2005/8/quickstyle/simple4" qsCatId="simple" csTypeId="urn:microsoft.com/office/officeart/2005/8/colors/accent0_3" csCatId="mainScheme" phldr="1"/>
      <dgm:spPr/>
      <dgm:t>
        <a:bodyPr/>
        <a:lstStyle/>
        <a:p>
          <a:endParaRPr lang="en-US"/>
        </a:p>
      </dgm:t>
    </dgm:pt>
    <dgm:pt modelId="{F4A597C2-9CDB-40CA-A760-F3A2D386A173}">
      <dgm:prSet phldrT="[Text]"/>
      <dgm:spPr/>
      <dgm:t>
        <a:bodyPr/>
        <a:lstStyle/>
        <a:p>
          <a:r>
            <a:rPr lang="en-US" dirty="0"/>
            <a:t>Data</a:t>
          </a:r>
        </a:p>
      </dgm:t>
    </dgm:pt>
    <dgm:pt modelId="{CB7B28B0-E426-4533-A146-26E3D37DD193}" type="parTrans" cxnId="{C999C47F-DD80-4233-8D31-E99B9D3E26A4}">
      <dgm:prSet/>
      <dgm:spPr/>
      <dgm:t>
        <a:bodyPr/>
        <a:lstStyle/>
        <a:p>
          <a:endParaRPr lang="en-US"/>
        </a:p>
      </dgm:t>
    </dgm:pt>
    <dgm:pt modelId="{220D19EA-9DD1-49EB-BD4B-FF04A3DE3EFE}" type="sibTrans" cxnId="{C999C47F-DD80-4233-8D31-E99B9D3E26A4}">
      <dgm:prSet/>
      <dgm:spPr/>
      <dgm:t>
        <a:bodyPr/>
        <a:lstStyle/>
        <a:p>
          <a:endParaRPr lang="en-US"/>
        </a:p>
      </dgm:t>
    </dgm:pt>
    <dgm:pt modelId="{36938EDD-5C40-4FE7-9308-0D8128B98F18}">
      <dgm:prSet phldrT="[Text]"/>
      <dgm:spPr/>
      <dgm:t>
        <a:bodyPr/>
        <a:lstStyle/>
        <a:p>
          <a:r>
            <a:rPr lang="en-US" dirty="0"/>
            <a:t> Quantitative</a:t>
          </a:r>
        </a:p>
      </dgm:t>
    </dgm:pt>
    <dgm:pt modelId="{0490A011-10D9-4D00-A7E9-CAF925CD55E3}" type="parTrans" cxnId="{C8C3186D-E947-4D3A-83E8-2E1D9C2FE732}">
      <dgm:prSet/>
      <dgm:spPr/>
      <dgm:t>
        <a:bodyPr/>
        <a:lstStyle/>
        <a:p>
          <a:endParaRPr lang="en-US"/>
        </a:p>
      </dgm:t>
    </dgm:pt>
    <dgm:pt modelId="{E678B9A2-8866-4865-90F0-64DD51F4DA54}" type="sibTrans" cxnId="{C8C3186D-E947-4D3A-83E8-2E1D9C2FE732}">
      <dgm:prSet/>
      <dgm:spPr/>
      <dgm:t>
        <a:bodyPr/>
        <a:lstStyle/>
        <a:p>
          <a:endParaRPr lang="en-US"/>
        </a:p>
      </dgm:t>
    </dgm:pt>
    <dgm:pt modelId="{D2C163F4-71BE-4A33-9BF3-1633705DF424}">
      <dgm:prSet phldrT="[Text]"/>
      <dgm:spPr/>
      <dgm:t>
        <a:bodyPr/>
        <a:lstStyle/>
        <a:p>
          <a:r>
            <a:rPr lang="en-US" dirty="0"/>
            <a:t>Qualitative(Categorical)</a:t>
          </a:r>
        </a:p>
      </dgm:t>
    </dgm:pt>
    <dgm:pt modelId="{6C4B03FB-B9EF-4EB6-ABD2-DE184FE9549B}" type="parTrans" cxnId="{983D249C-5A78-4D98-AB0A-2DBFA27C3E93}">
      <dgm:prSet/>
      <dgm:spPr/>
      <dgm:t>
        <a:bodyPr/>
        <a:lstStyle/>
        <a:p>
          <a:endParaRPr lang="en-US"/>
        </a:p>
      </dgm:t>
    </dgm:pt>
    <dgm:pt modelId="{8592A070-E8F6-412E-B9A1-007B7BB1BCE6}" type="sibTrans" cxnId="{983D249C-5A78-4D98-AB0A-2DBFA27C3E93}">
      <dgm:prSet/>
      <dgm:spPr/>
      <dgm:t>
        <a:bodyPr/>
        <a:lstStyle/>
        <a:p>
          <a:endParaRPr lang="en-US"/>
        </a:p>
      </dgm:t>
    </dgm:pt>
    <dgm:pt modelId="{DC0FD416-0A55-4DCD-B190-361C7047825F}">
      <dgm:prSet phldrT="[Text]"/>
      <dgm:spPr/>
      <dgm:t>
        <a:bodyPr/>
        <a:lstStyle/>
        <a:p>
          <a:r>
            <a:rPr lang="en-US" dirty="0"/>
            <a:t>Interval </a:t>
          </a:r>
        </a:p>
      </dgm:t>
    </dgm:pt>
    <dgm:pt modelId="{FAAFC66F-0BB7-4D70-A07B-F6C171E9764D}" type="parTrans" cxnId="{40C94063-DAF9-4881-86F7-411BA152A176}">
      <dgm:prSet/>
      <dgm:spPr/>
      <dgm:t>
        <a:bodyPr/>
        <a:lstStyle/>
        <a:p>
          <a:endParaRPr lang="en-US"/>
        </a:p>
      </dgm:t>
    </dgm:pt>
    <dgm:pt modelId="{A8A6EB8C-DD89-41EB-9DF3-50FB78F28456}" type="sibTrans" cxnId="{40C94063-DAF9-4881-86F7-411BA152A176}">
      <dgm:prSet/>
      <dgm:spPr/>
      <dgm:t>
        <a:bodyPr/>
        <a:lstStyle/>
        <a:p>
          <a:endParaRPr lang="en-US"/>
        </a:p>
      </dgm:t>
    </dgm:pt>
    <dgm:pt modelId="{095093C1-906B-41D1-B5F5-E3C3077E867E}">
      <dgm:prSet phldrT="[Text]"/>
      <dgm:spPr/>
      <dgm:t>
        <a:bodyPr/>
        <a:lstStyle/>
        <a:p>
          <a:r>
            <a:rPr lang="en-US" dirty="0"/>
            <a:t>Ratio</a:t>
          </a:r>
        </a:p>
      </dgm:t>
    </dgm:pt>
    <dgm:pt modelId="{181D395C-B602-4161-B14E-A8C5B7046FBF}" type="parTrans" cxnId="{0382F38B-4125-459A-B3B8-94B1075ECACA}">
      <dgm:prSet/>
      <dgm:spPr/>
      <dgm:t>
        <a:bodyPr/>
        <a:lstStyle/>
        <a:p>
          <a:endParaRPr lang="en-US"/>
        </a:p>
      </dgm:t>
    </dgm:pt>
    <dgm:pt modelId="{AC7DC147-A992-4CC7-B873-C340C65A61D5}" type="sibTrans" cxnId="{0382F38B-4125-459A-B3B8-94B1075ECACA}">
      <dgm:prSet/>
      <dgm:spPr/>
      <dgm:t>
        <a:bodyPr/>
        <a:lstStyle/>
        <a:p>
          <a:endParaRPr lang="en-US"/>
        </a:p>
      </dgm:t>
    </dgm:pt>
    <dgm:pt modelId="{C99A637A-11D4-41DC-BB93-52CF4A8347A6}">
      <dgm:prSet phldrT="[Text]"/>
      <dgm:spPr/>
      <dgm:t>
        <a:bodyPr/>
        <a:lstStyle/>
        <a:p>
          <a:r>
            <a:rPr lang="en-US" dirty="0"/>
            <a:t>Discrete</a:t>
          </a:r>
        </a:p>
      </dgm:t>
    </dgm:pt>
    <dgm:pt modelId="{BD9A9561-6EC8-4732-BB73-0592BD7C9126}" type="parTrans" cxnId="{04735327-DABB-42CE-B394-7A390E2B638C}">
      <dgm:prSet/>
      <dgm:spPr/>
      <dgm:t>
        <a:bodyPr/>
        <a:lstStyle/>
        <a:p>
          <a:endParaRPr lang="en-US"/>
        </a:p>
      </dgm:t>
    </dgm:pt>
    <dgm:pt modelId="{328BFE68-D95A-4CB6-B93D-87C5C2A99F7B}" type="sibTrans" cxnId="{04735327-DABB-42CE-B394-7A390E2B638C}">
      <dgm:prSet/>
      <dgm:spPr/>
      <dgm:t>
        <a:bodyPr/>
        <a:lstStyle/>
        <a:p>
          <a:endParaRPr lang="en-US"/>
        </a:p>
      </dgm:t>
    </dgm:pt>
    <dgm:pt modelId="{9E1C0836-B26A-4A73-A9B8-94DCD94A9EB8}">
      <dgm:prSet phldrT="[Text]"/>
      <dgm:spPr/>
      <dgm:t>
        <a:bodyPr/>
        <a:lstStyle/>
        <a:p>
          <a:r>
            <a:rPr lang="en-US" dirty="0"/>
            <a:t>Continuous</a:t>
          </a:r>
        </a:p>
      </dgm:t>
    </dgm:pt>
    <dgm:pt modelId="{54D81A31-A805-4185-A7C1-D8C4D972F3EE}" type="parTrans" cxnId="{434DC0CA-E3CF-4344-A9B3-46C52256C653}">
      <dgm:prSet/>
      <dgm:spPr/>
      <dgm:t>
        <a:bodyPr/>
        <a:lstStyle/>
        <a:p>
          <a:endParaRPr lang="en-US"/>
        </a:p>
      </dgm:t>
    </dgm:pt>
    <dgm:pt modelId="{5FCEB09E-15F4-46E3-A522-1176C7DFA6CD}" type="sibTrans" cxnId="{434DC0CA-E3CF-4344-A9B3-46C52256C653}">
      <dgm:prSet/>
      <dgm:spPr/>
      <dgm:t>
        <a:bodyPr/>
        <a:lstStyle/>
        <a:p>
          <a:endParaRPr lang="en-US"/>
        </a:p>
      </dgm:t>
    </dgm:pt>
    <dgm:pt modelId="{0E37E884-DCC4-43C4-8B50-5B8BCEA8B74A}">
      <dgm:prSet phldrT="[Text]"/>
      <dgm:spPr/>
      <dgm:t>
        <a:bodyPr/>
        <a:lstStyle/>
        <a:p>
          <a:r>
            <a:rPr lang="en-US" dirty="0"/>
            <a:t>Nominal</a:t>
          </a:r>
        </a:p>
      </dgm:t>
    </dgm:pt>
    <dgm:pt modelId="{A4540520-521E-4CBB-A493-F7F36D0D0306}" type="parTrans" cxnId="{6398B646-1C62-452A-8E35-256AD563405D}">
      <dgm:prSet/>
      <dgm:spPr/>
      <dgm:t>
        <a:bodyPr/>
        <a:lstStyle/>
        <a:p>
          <a:endParaRPr lang="en-US"/>
        </a:p>
      </dgm:t>
    </dgm:pt>
    <dgm:pt modelId="{FE913958-166D-4D7B-AE17-89BA07980F8F}" type="sibTrans" cxnId="{6398B646-1C62-452A-8E35-256AD563405D}">
      <dgm:prSet/>
      <dgm:spPr/>
      <dgm:t>
        <a:bodyPr/>
        <a:lstStyle/>
        <a:p>
          <a:endParaRPr lang="en-US"/>
        </a:p>
      </dgm:t>
    </dgm:pt>
    <dgm:pt modelId="{8F35A3FB-A877-4E7D-A75E-DD56E690E97A}">
      <dgm:prSet phldrT="[Text]"/>
      <dgm:spPr/>
      <dgm:t>
        <a:bodyPr/>
        <a:lstStyle/>
        <a:p>
          <a:r>
            <a:rPr lang="en-US" dirty="0"/>
            <a:t>Ordinal</a:t>
          </a:r>
        </a:p>
      </dgm:t>
    </dgm:pt>
    <dgm:pt modelId="{E031E817-42F9-442D-8664-939CB065E8A3}" type="parTrans" cxnId="{B68F29E2-4A87-4A64-8C60-BDA04EA81479}">
      <dgm:prSet/>
      <dgm:spPr/>
      <dgm:t>
        <a:bodyPr/>
        <a:lstStyle/>
        <a:p>
          <a:endParaRPr lang="en-US"/>
        </a:p>
      </dgm:t>
    </dgm:pt>
    <dgm:pt modelId="{CD3228FD-F179-431A-8F09-24FB1B0A9218}" type="sibTrans" cxnId="{B68F29E2-4A87-4A64-8C60-BDA04EA81479}">
      <dgm:prSet/>
      <dgm:spPr/>
      <dgm:t>
        <a:bodyPr/>
        <a:lstStyle/>
        <a:p>
          <a:endParaRPr lang="en-US"/>
        </a:p>
      </dgm:t>
    </dgm:pt>
    <dgm:pt modelId="{CF9E2C0D-DCA8-4AF2-855F-998B6A4FA320}">
      <dgm:prSet phldrT="[Text]"/>
      <dgm:spPr/>
      <dgm:t>
        <a:bodyPr/>
        <a:lstStyle/>
        <a:p>
          <a:r>
            <a:rPr lang="en-US" dirty="0"/>
            <a:t>Binary</a:t>
          </a:r>
        </a:p>
      </dgm:t>
    </dgm:pt>
    <dgm:pt modelId="{592AC880-C391-45B9-8573-F45215C076B1}" type="parTrans" cxnId="{E3AD83B2-C073-4339-B625-AB32C25A0584}">
      <dgm:prSet/>
      <dgm:spPr/>
      <dgm:t>
        <a:bodyPr/>
        <a:lstStyle/>
        <a:p>
          <a:endParaRPr lang="en-US"/>
        </a:p>
      </dgm:t>
    </dgm:pt>
    <dgm:pt modelId="{40CE0A0F-2AD4-47FD-BF96-6E6A1DC78F7F}" type="sibTrans" cxnId="{E3AD83B2-C073-4339-B625-AB32C25A0584}">
      <dgm:prSet/>
      <dgm:spPr/>
      <dgm:t>
        <a:bodyPr/>
        <a:lstStyle/>
        <a:p>
          <a:endParaRPr lang="en-US"/>
        </a:p>
      </dgm:t>
    </dgm:pt>
    <dgm:pt modelId="{8E639E45-C52B-47EA-AC3B-C21031A7B6CB}" type="pres">
      <dgm:prSet presAssocID="{F88D9575-04C0-4ACD-A549-357FAD2CF6C4}" presName="Name0" presStyleCnt="0">
        <dgm:presLayoutVars>
          <dgm:chPref val="1"/>
          <dgm:dir/>
          <dgm:animOne val="branch"/>
          <dgm:animLvl val="lvl"/>
          <dgm:resizeHandles val="exact"/>
        </dgm:presLayoutVars>
      </dgm:prSet>
      <dgm:spPr/>
    </dgm:pt>
    <dgm:pt modelId="{DED2DC8C-EEBE-4C10-9F1C-A03705C2ACCD}" type="pres">
      <dgm:prSet presAssocID="{F4A597C2-9CDB-40CA-A760-F3A2D386A173}" presName="root1" presStyleCnt="0"/>
      <dgm:spPr/>
    </dgm:pt>
    <dgm:pt modelId="{13A266F8-9B76-45C9-B2BD-F75FA642C706}" type="pres">
      <dgm:prSet presAssocID="{F4A597C2-9CDB-40CA-A760-F3A2D386A173}" presName="LevelOneTextNode" presStyleLbl="node0" presStyleIdx="0" presStyleCnt="1">
        <dgm:presLayoutVars>
          <dgm:chPref val="3"/>
        </dgm:presLayoutVars>
      </dgm:prSet>
      <dgm:spPr/>
    </dgm:pt>
    <dgm:pt modelId="{BE7D08AD-39E8-45F4-B265-496D1504F8AC}" type="pres">
      <dgm:prSet presAssocID="{F4A597C2-9CDB-40CA-A760-F3A2D386A173}" presName="level2hierChild" presStyleCnt="0"/>
      <dgm:spPr/>
    </dgm:pt>
    <dgm:pt modelId="{1EA44915-65AB-4E47-A6FD-11B579016B34}" type="pres">
      <dgm:prSet presAssocID="{0490A011-10D9-4D00-A7E9-CAF925CD55E3}" presName="conn2-1" presStyleLbl="parChTrans1D2" presStyleIdx="0" presStyleCnt="2"/>
      <dgm:spPr/>
    </dgm:pt>
    <dgm:pt modelId="{E004AE6C-666A-4091-9020-99C36DA3E0EF}" type="pres">
      <dgm:prSet presAssocID="{0490A011-10D9-4D00-A7E9-CAF925CD55E3}" presName="connTx" presStyleLbl="parChTrans1D2" presStyleIdx="0" presStyleCnt="2"/>
      <dgm:spPr/>
    </dgm:pt>
    <dgm:pt modelId="{E6C38E92-49D2-49F3-8906-A3483FA0A0FB}" type="pres">
      <dgm:prSet presAssocID="{36938EDD-5C40-4FE7-9308-0D8128B98F18}" presName="root2" presStyleCnt="0"/>
      <dgm:spPr/>
    </dgm:pt>
    <dgm:pt modelId="{68349A1E-8609-4B26-8DBE-AD3AB3AC3B88}" type="pres">
      <dgm:prSet presAssocID="{36938EDD-5C40-4FE7-9308-0D8128B98F18}" presName="LevelTwoTextNode" presStyleLbl="node2" presStyleIdx="0" presStyleCnt="2">
        <dgm:presLayoutVars>
          <dgm:chPref val="3"/>
        </dgm:presLayoutVars>
      </dgm:prSet>
      <dgm:spPr/>
    </dgm:pt>
    <dgm:pt modelId="{1BEB99EA-8486-491C-9020-8E7688ABAAFA}" type="pres">
      <dgm:prSet presAssocID="{36938EDD-5C40-4FE7-9308-0D8128B98F18}" presName="level3hierChild" presStyleCnt="0"/>
      <dgm:spPr/>
    </dgm:pt>
    <dgm:pt modelId="{2DC6B43B-7BAF-4813-B583-5487A046D711}" type="pres">
      <dgm:prSet presAssocID="{FAAFC66F-0BB7-4D70-A07B-F6C171E9764D}" presName="conn2-1" presStyleLbl="parChTrans1D3" presStyleIdx="0" presStyleCnt="7"/>
      <dgm:spPr/>
    </dgm:pt>
    <dgm:pt modelId="{2FBD3AA0-9153-4B33-8BC1-E8F152727134}" type="pres">
      <dgm:prSet presAssocID="{FAAFC66F-0BB7-4D70-A07B-F6C171E9764D}" presName="connTx" presStyleLbl="parChTrans1D3" presStyleIdx="0" presStyleCnt="7"/>
      <dgm:spPr/>
    </dgm:pt>
    <dgm:pt modelId="{7B51BE5F-DCB9-4752-8070-451BFB45C5E9}" type="pres">
      <dgm:prSet presAssocID="{DC0FD416-0A55-4DCD-B190-361C7047825F}" presName="root2" presStyleCnt="0"/>
      <dgm:spPr/>
    </dgm:pt>
    <dgm:pt modelId="{FEC7C43F-3FC2-4F24-8828-FD0B03693CEB}" type="pres">
      <dgm:prSet presAssocID="{DC0FD416-0A55-4DCD-B190-361C7047825F}" presName="LevelTwoTextNode" presStyleLbl="node3" presStyleIdx="0" presStyleCnt="7">
        <dgm:presLayoutVars>
          <dgm:chPref val="3"/>
        </dgm:presLayoutVars>
      </dgm:prSet>
      <dgm:spPr/>
    </dgm:pt>
    <dgm:pt modelId="{5F116AB0-71CB-4D31-A19B-4A24150DF288}" type="pres">
      <dgm:prSet presAssocID="{DC0FD416-0A55-4DCD-B190-361C7047825F}" presName="level3hierChild" presStyleCnt="0"/>
      <dgm:spPr/>
    </dgm:pt>
    <dgm:pt modelId="{B6EF7B75-92AD-4796-B984-FFB23E0D6E58}" type="pres">
      <dgm:prSet presAssocID="{181D395C-B602-4161-B14E-A8C5B7046FBF}" presName="conn2-1" presStyleLbl="parChTrans1D3" presStyleIdx="1" presStyleCnt="7"/>
      <dgm:spPr/>
    </dgm:pt>
    <dgm:pt modelId="{CD02B1D1-19E9-463B-A52C-643C59896244}" type="pres">
      <dgm:prSet presAssocID="{181D395C-B602-4161-B14E-A8C5B7046FBF}" presName="connTx" presStyleLbl="parChTrans1D3" presStyleIdx="1" presStyleCnt="7"/>
      <dgm:spPr/>
    </dgm:pt>
    <dgm:pt modelId="{A4998B10-F6CD-4083-B9CB-DF3277179FC6}" type="pres">
      <dgm:prSet presAssocID="{095093C1-906B-41D1-B5F5-E3C3077E867E}" presName="root2" presStyleCnt="0"/>
      <dgm:spPr/>
    </dgm:pt>
    <dgm:pt modelId="{04F3E897-97FD-4CB5-A337-3295184091BC}" type="pres">
      <dgm:prSet presAssocID="{095093C1-906B-41D1-B5F5-E3C3077E867E}" presName="LevelTwoTextNode" presStyleLbl="node3" presStyleIdx="1" presStyleCnt="7">
        <dgm:presLayoutVars>
          <dgm:chPref val="3"/>
        </dgm:presLayoutVars>
      </dgm:prSet>
      <dgm:spPr/>
    </dgm:pt>
    <dgm:pt modelId="{DCBFDF26-CF7E-4D47-B4BA-8A5D39880B3C}" type="pres">
      <dgm:prSet presAssocID="{095093C1-906B-41D1-B5F5-E3C3077E867E}" presName="level3hierChild" presStyleCnt="0"/>
      <dgm:spPr/>
    </dgm:pt>
    <dgm:pt modelId="{2E423D77-1191-407F-9323-7DB36CD0CC21}" type="pres">
      <dgm:prSet presAssocID="{BD9A9561-6EC8-4732-BB73-0592BD7C9126}" presName="conn2-1" presStyleLbl="parChTrans1D3" presStyleIdx="2" presStyleCnt="7"/>
      <dgm:spPr/>
    </dgm:pt>
    <dgm:pt modelId="{7D03743B-83F0-44A9-87BC-3E9B85C739FD}" type="pres">
      <dgm:prSet presAssocID="{BD9A9561-6EC8-4732-BB73-0592BD7C9126}" presName="connTx" presStyleLbl="parChTrans1D3" presStyleIdx="2" presStyleCnt="7"/>
      <dgm:spPr/>
    </dgm:pt>
    <dgm:pt modelId="{6E0A45F0-11E6-42F6-85CC-C1065F188180}" type="pres">
      <dgm:prSet presAssocID="{C99A637A-11D4-41DC-BB93-52CF4A8347A6}" presName="root2" presStyleCnt="0"/>
      <dgm:spPr/>
    </dgm:pt>
    <dgm:pt modelId="{BCAC9F7E-E912-4A8E-8651-E2A4EC35FD37}" type="pres">
      <dgm:prSet presAssocID="{C99A637A-11D4-41DC-BB93-52CF4A8347A6}" presName="LevelTwoTextNode" presStyleLbl="node3" presStyleIdx="2" presStyleCnt="7">
        <dgm:presLayoutVars>
          <dgm:chPref val="3"/>
        </dgm:presLayoutVars>
      </dgm:prSet>
      <dgm:spPr/>
    </dgm:pt>
    <dgm:pt modelId="{EE706E31-1B1A-405A-B540-C930020E8DE7}" type="pres">
      <dgm:prSet presAssocID="{C99A637A-11D4-41DC-BB93-52CF4A8347A6}" presName="level3hierChild" presStyleCnt="0"/>
      <dgm:spPr/>
    </dgm:pt>
    <dgm:pt modelId="{733F97A0-57EE-45FD-808E-DF8760892F43}" type="pres">
      <dgm:prSet presAssocID="{54D81A31-A805-4185-A7C1-D8C4D972F3EE}" presName="conn2-1" presStyleLbl="parChTrans1D3" presStyleIdx="3" presStyleCnt="7"/>
      <dgm:spPr/>
    </dgm:pt>
    <dgm:pt modelId="{75957EF9-0148-4224-8448-DE29E347A777}" type="pres">
      <dgm:prSet presAssocID="{54D81A31-A805-4185-A7C1-D8C4D972F3EE}" presName="connTx" presStyleLbl="parChTrans1D3" presStyleIdx="3" presStyleCnt="7"/>
      <dgm:spPr/>
    </dgm:pt>
    <dgm:pt modelId="{34FDCDE2-8FA5-49B1-B598-CD317F28A118}" type="pres">
      <dgm:prSet presAssocID="{9E1C0836-B26A-4A73-A9B8-94DCD94A9EB8}" presName="root2" presStyleCnt="0"/>
      <dgm:spPr/>
    </dgm:pt>
    <dgm:pt modelId="{35ED60C6-F006-4675-B30D-02DB6B69054E}" type="pres">
      <dgm:prSet presAssocID="{9E1C0836-B26A-4A73-A9B8-94DCD94A9EB8}" presName="LevelTwoTextNode" presStyleLbl="node3" presStyleIdx="3" presStyleCnt="7">
        <dgm:presLayoutVars>
          <dgm:chPref val="3"/>
        </dgm:presLayoutVars>
      </dgm:prSet>
      <dgm:spPr/>
    </dgm:pt>
    <dgm:pt modelId="{6CB5BAAB-1E62-482B-8D50-A5E7F7AB3C58}" type="pres">
      <dgm:prSet presAssocID="{9E1C0836-B26A-4A73-A9B8-94DCD94A9EB8}" presName="level3hierChild" presStyleCnt="0"/>
      <dgm:spPr/>
    </dgm:pt>
    <dgm:pt modelId="{432405EE-FD87-4A33-B658-15F4E5DA0BDD}" type="pres">
      <dgm:prSet presAssocID="{6C4B03FB-B9EF-4EB6-ABD2-DE184FE9549B}" presName="conn2-1" presStyleLbl="parChTrans1D2" presStyleIdx="1" presStyleCnt="2"/>
      <dgm:spPr/>
    </dgm:pt>
    <dgm:pt modelId="{2DCC9A31-A050-477B-9085-FED5681C1D65}" type="pres">
      <dgm:prSet presAssocID="{6C4B03FB-B9EF-4EB6-ABD2-DE184FE9549B}" presName="connTx" presStyleLbl="parChTrans1D2" presStyleIdx="1" presStyleCnt="2"/>
      <dgm:spPr/>
    </dgm:pt>
    <dgm:pt modelId="{19D1CECB-4DAA-4C5C-B093-1C7883EDD17F}" type="pres">
      <dgm:prSet presAssocID="{D2C163F4-71BE-4A33-9BF3-1633705DF424}" presName="root2" presStyleCnt="0"/>
      <dgm:spPr/>
    </dgm:pt>
    <dgm:pt modelId="{B29A553D-816F-4792-BC90-61247B18DC5C}" type="pres">
      <dgm:prSet presAssocID="{D2C163F4-71BE-4A33-9BF3-1633705DF424}" presName="LevelTwoTextNode" presStyleLbl="node2" presStyleIdx="1" presStyleCnt="2">
        <dgm:presLayoutVars>
          <dgm:chPref val="3"/>
        </dgm:presLayoutVars>
      </dgm:prSet>
      <dgm:spPr/>
    </dgm:pt>
    <dgm:pt modelId="{4AFCF711-8265-4CD4-82FD-77184FEA16EB}" type="pres">
      <dgm:prSet presAssocID="{D2C163F4-71BE-4A33-9BF3-1633705DF424}" presName="level3hierChild" presStyleCnt="0"/>
      <dgm:spPr/>
    </dgm:pt>
    <dgm:pt modelId="{748CD931-FBB4-4B69-9CEC-5764B9D2CECE}" type="pres">
      <dgm:prSet presAssocID="{A4540520-521E-4CBB-A493-F7F36D0D0306}" presName="conn2-1" presStyleLbl="parChTrans1D3" presStyleIdx="4" presStyleCnt="7"/>
      <dgm:spPr/>
    </dgm:pt>
    <dgm:pt modelId="{C0C0EE7C-1A0A-4E10-B791-1D855FABD73F}" type="pres">
      <dgm:prSet presAssocID="{A4540520-521E-4CBB-A493-F7F36D0D0306}" presName="connTx" presStyleLbl="parChTrans1D3" presStyleIdx="4" presStyleCnt="7"/>
      <dgm:spPr/>
    </dgm:pt>
    <dgm:pt modelId="{09110681-6258-45FF-BB7B-F28CD0C5F582}" type="pres">
      <dgm:prSet presAssocID="{0E37E884-DCC4-43C4-8B50-5B8BCEA8B74A}" presName="root2" presStyleCnt="0"/>
      <dgm:spPr/>
    </dgm:pt>
    <dgm:pt modelId="{EB8A700D-75FE-41A9-9A90-A781A81057EF}" type="pres">
      <dgm:prSet presAssocID="{0E37E884-DCC4-43C4-8B50-5B8BCEA8B74A}" presName="LevelTwoTextNode" presStyleLbl="node3" presStyleIdx="4" presStyleCnt="7">
        <dgm:presLayoutVars>
          <dgm:chPref val="3"/>
        </dgm:presLayoutVars>
      </dgm:prSet>
      <dgm:spPr/>
    </dgm:pt>
    <dgm:pt modelId="{8C7E0E82-711E-4C50-916E-12736018E484}" type="pres">
      <dgm:prSet presAssocID="{0E37E884-DCC4-43C4-8B50-5B8BCEA8B74A}" presName="level3hierChild" presStyleCnt="0"/>
      <dgm:spPr/>
    </dgm:pt>
    <dgm:pt modelId="{3357E77D-55E3-481E-89A3-222E23DB7045}" type="pres">
      <dgm:prSet presAssocID="{E031E817-42F9-442D-8664-939CB065E8A3}" presName="conn2-1" presStyleLbl="parChTrans1D3" presStyleIdx="5" presStyleCnt="7"/>
      <dgm:spPr/>
    </dgm:pt>
    <dgm:pt modelId="{E23E37F7-A50F-4753-9BDE-5494E701C21A}" type="pres">
      <dgm:prSet presAssocID="{E031E817-42F9-442D-8664-939CB065E8A3}" presName="connTx" presStyleLbl="parChTrans1D3" presStyleIdx="5" presStyleCnt="7"/>
      <dgm:spPr/>
    </dgm:pt>
    <dgm:pt modelId="{9EC52A90-E4C5-4089-B0CC-AB1E115D54ED}" type="pres">
      <dgm:prSet presAssocID="{8F35A3FB-A877-4E7D-A75E-DD56E690E97A}" presName="root2" presStyleCnt="0"/>
      <dgm:spPr/>
    </dgm:pt>
    <dgm:pt modelId="{516936F1-54D1-429A-8C3C-84FFE70A9D47}" type="pres">
      <dgm:prSet presAssocID="{8F35A3FB-A877-4E7D-A75E-DD56E690E97A}" presName="LevelTwoTextNode" presStyleLbl="node3" presStyleIdx="5" presStyleCnt="7">
        <dgm:presLayoutVars>
          <dgm:chPref val="3"/>
        </dgm:presLayoutVars>
      </dgm:prSet>
      <dgm:spPr/>
    </dgm:pt>
    <dgm:pt modelId="{615FDE78-041A-4562-A68C-EE08EDC9AEDB}" type="pres">
      <dgm:prSet presAssocID="{8F35A3FB-A877-4E7D-A75E-DD56E690E97A}" presName="level3hierChild" presStyleCnt="0"/>
      <dgm:spPr/>
    </dgm:pt>
    <dgm:pt modelId="{21486DDB-744C-4E1E-8FE5-16F3C5B3AED2}" type="pres">
      <dgm:prSet presAssocID="{592AC880-C391-45B9-8573-F45215C076B1}" presName="conn2-1" presStyleLbl="parChTrans1D3" presStyleIdx="6" presStyleCnt="7"/>
      <dgm:spPr/>
    </dgm:pt>
    <dgm:pt modelId="{4F36AD42-0E40-4CCA-A6E9-E2D7E0E9E4B9}" type="pres">
      <dgm:prSet presAssocID="{592AC880-C391-45B9-8573-F45215C076B1}" presName="connTx" presStyleLbl="parChTrans1D3" presStyleIdx="6" presStyleCnt="7"/>
      <dgm:spPr/>
    </dgm:pt>
    <dgm:pt modelId="{D901FCDF-D9B7-4999-919A-2DF8777E0890}" type="pres">
      <dgm:prSet presAssocID="{CF9E2C0D-DCA8-4AF2-855F-998B6A4FA320}" presName="root2" presStyleCnt="0"/>
      <dgm:spPr/>
    </dgm:pt>
    <dgm:pt modelId="{5A813E42-9A32-4123-9F39-655767FCC0DE}" type="pres">
      <dgm:prSet presAssocID="{CF9E2C0D-DCA8-4AF2-855F-998B6A4FA320}" presName="LevelTwoTextNode" presStyleLbl="node3" presStyleIdx="6" presStyleCnt="7">
        <dgm:presLayoutVars>
          <dgm:chPref val="3"/>
        </dgm:presLayoutVars>
      </dgm:prSet>
      <dgm:spPr/>
    </dgm:pt>
    <dgm:pt modelId="{2DF98A0D-3028-4FBB-8EE5-AE54F6886EF1}" type="pres">
      <dgm:prSet presAssocID="{CF9E2C0D-DCA8-4AF2-855F-998B6A4FA320}" presName="level3hierChild" presStyleCnt="0"/>
      <dgm:spPr/>
    </dgm:pt>
  </dgm:ptLst>
  <dgm:cxnLst>
    <dgm:cxn modelId="{2845A900-059D-440E-8599-448109EB8E97}" type="presOf" srcId="{181D395C-B602-4161-B14E-A8C5B7046FBF}" destId="{CD02B1D1-19E9-463B-A52C-643C59896244}" srcOrd="1" destOrd="0" presId="urn:microsoft.com/office/officeart/2008/layout/HorizontalMultiLevelHierarchy"/>
    <dgm:cxn modelId="{EBACC404-6F22-492B-974C-64316647A7F9}" type="presOf" srcId="{54D81A31-A805-4185-A7C1-D8C4D972F3EE}" destId="{75957EF9-0148-4224-8448-DE29E347A777}" srcOrd="1" destOrd="0" presId="urn:microsoft.com/office/officeart/2008/layout/HorizontalMultiLevelHierarchy"/>
    <dgm:cxn modelId="{D310DC09-2B5D-4FBB-AF1E-FB93A10130B2}" type="presOf" srcId="{0490A011-10D9-4D00-A7E9-CAF925CD55E3}" destId="{1EA44915-65AB-4E47-A6FD-11B579016B34}" srcOrd="0" destOrd="0" presId="urn:microsoft.com/office/officeart/2008/layout/HorizontalMultiLevelHierarchy"/>
    <dgm:cxn modelId="{A4CC500C-5105-4025-A3BF-88D9574CAC2C}" type="presOf" srcId="{E031E817-42F9-442D-8664-939CB065E8A3}" destId="{E23E37F7-A50F-4753-9BDE-5494E701C21A}" srcOrd="1" destOrd="0" presId="urn:microsoft.com/office/officeart/2008/layout/HorizontalMultiLevelHierarchy"/>
    <dgm:cxn modelId="{076F2E10-098F-4C14-B333-153D795716E4}" type="presOf" srcId="{9E1C0836-B26A-4A73-A9B8-94DCD94A9EB8}" destId="{35ED60C6-F006-4675-B30D-02DB6B69054E}" srcOrd="0" destOrd="0" presId="urn:microsoft.com/office/officeart/2008/layout/HorizontalMultiLevelHierarchy"/>
    <dgm:cxn modelId="{04735327-DABB-42CE-B394-7A390E2B638C}" srcId="{36938EDD-5C40-4FE7-9308-0D8128B98F18}" destId="{C99A637A-11D4-41DC-BB93-52CF4A8347A6}" srcOrd="2" destOrd="0" parTransId="{BD9A9561-6EC8-4732-BB73-0592BD7C9126}" sibTransId="{328BFE68-D95A-4CB6-B93D-87C5C2A99F7B}"/>
    <dgm:cxn modelId="{2CCA5B33-763E-4916-9087-9423B383DA33}" type="presOf" srcId="{F88D9575-04C0-4ACD-A549-357FAD2CF6C4}" destId="{8E639E45-C52B-47EA-AC3B-C21031A7B6CB}" srcOrd="0" destOrd="0" presId="urn:microsoft.com/office/officeart/2008/layout/HorizontalMultiLevelHierarchy"/>
    <dgm:cxn modelId="{910E5734-5377-4192-9B13-1046F4D4A876}" type="presOf" srcId="{6C4B03FB-B9EF-4EB6-ABD2-DE184FE9549B}" destId="{2DCC9A31-A050-477B-9085-FED5681C1D65}" srcOrd="1" destOrd="0" presId="urn:microsoft.com/office/officeart/2008/layout/HorizontalMultiLevelHierarchy"/>
    <dgm:cxn modelId="{89A1A337-A88D-4613-93B9-59FB7520BB43}" type="presOf" srcId="{0490A011-10D9-4D00-A7E9-CAF925CD55E3}" destId="{E004AE6C-666A-4091-9020-99C36DA3E0EF}" srcOrd="1" destOrd="0" presId="urn:microsoft.com/office/officeart/2008/layout/HorizontalMultiLevelHierarchy"/>
    <dgm:cxn modelId="{746A253B-83B2-4B8D-9EBA-4944FA14BCE2}" type="presOf" srcId="{FAAFC66F-0BB7-4D70-A07B-F6C171E9764D}" destId="{2DC6B43B-7BAF-4813-B583-5487A046D711}" srcOrd="0" destOrd="0" presId="urn:microsoft.com/office/officeart/2008/layout/HorizontalMultiLevelHierarchy"/>
    <dgm:cxn modelId="{07AA3A40-A6E8-453D-AF58-9CADAE8737F6}" type="presOf" srcId="{E031E817-42F9-442D-8664-939CB065E8A3}" destId="{3357E77D-55E3-481E-89A3-222E23DB7045}" srcOrd="0" destOrd="0" presId="urn:microsoft.com/office/officeart/2008/layout/HorizontalMultiLevelHierarchy"/>
    <dgm:cxn modelId="{0560D141-3EBF-4EE7-BCDF-0BA6A3CB9F43}" type="presOf" srcId="{C99A637A-11D4-41DC-BB93-52CF4A8347A6}" destId="{BCAC9F7E-E912-4A8E-8651-E2A4EC35FD37}" srcOrd="0" destOrd="0" presId="urn:microsoft.com/office/officeart/2008/layout/HorizontalMultiLevelHierarchy"/>
    <dgm:cxn modelId="{40C94063-DAF9-4881-86F7-411BA152A176}" srcId="{36938EDD-5C40-4FE7-9308-0D8128B98F18}" destId="{DC0FD416-0A55-4DCD-B190-361C7047825F}" srcOrd="0" destOrd="0" parTransId="{FAAFC66F-0BB7-4D70-A07B-F6C171E9764D}" sibTransId="{A8A6EB8C-DD89-41EB-9DF3-50FB78F28456}"/>
    <dgm:cxn modelId="{FFEA8246-54CA-42E5-A249-B316DBB0794E}" type="presOf" srcId="{6C4B03FB-B9EF-4EB6-ABD2-DE184FE9549B}" destId="{432405EE-FD87-4A33-B658-15F4E5DA0BDD}" srcOrd="0" destOrd="0" presId="urn:microsoft.com/office/officeart/2008/layout/HorizontalMultiLevelHierarchy"/>
    <dgm:cxn modelId="{6398B646-1C62-452A-8E35-256AD563405D}" srcId="{D2C163F4-71BE-4A33-9BF3-1633705DF424}" destId="{0E37E884-DCC4-43C4-8B50-5B8BCEA8B74A}" srcOrd="0" destOrd="0" parTransId="{A4540520-521E-4CBB-A493-F7F36D0D0306}" sibTransId="{FE913958-166D-4D7B-AE17-89BA07980F8F}"/>
    <dgm:cxn modelId="{BB10706B-F409-4CD2-B74E-89D9BA7345CE}" type="presOf" srcId="{0E37E884-DCC4-43C4-8B50-5B8BCEA8B74A}" destId="{EB8A700D-75FE-41A9-9A90-A781A81057EF}" srcOrd="0" destOrd="0" presId="urn:microsoft.com/office/officeart/2008/layout/HorizontalMultiLevelHierarchy"/>
    <dgm:cxn modelId="{C8C3186D-E947-4D3A-83E8-2E1D9C2FE732}" srcId="{F4A597C2-9CDB-40CA-A760-F3A2D386A173}" destId="{36938EDD-5C40-4FE7-9308-0D8128B98F18}" srcOrd="0" destOrd="0" parTransId="{0490A011-10D9-4D00-A7E9-CAF925CD55E3}" sibTransId="{E678B9A2-8866-4865-90F0-64DD51F4DA54}"/>
    <dgm:cxn modelId="{5222A54D-E2F9-48B2-80AA-2190C74ED654}" type="presOf" srcId="{8F35A3FB-A877-4E7D-A75E-DD56E690E97A}" destId="{516936F1-54D1-429A-8C3C-84FFE70A9D47}" srcOrd="0" destOrd="0" presId="urn:microsoft.com/office/officeart/2008/layout/HorizontalMultiLevelHierarchy"/>
    <dgm:cxn modelId="{FFC53E78-3C79-48D1-AC66-65DE2D153DBC}" type="presOf" srcId="{D2C163F4-71BE-4A33-9BF3-1633705DF424}" destId="{B29A553D-816F-4792-BC90-61247B18DC5C}" srcOrd="0" destOrd="0" presId="urn:microsoft.com/office/officeart/2008/layout/HorizontalMultiLevelHierarchy"/>
    <dgm:cxn modelId="{0ADBE87A-7A1F-4248-97FF-FDA5D9E994E2}" type="presOf" srcId="{095093C1-906B-41D1-B5F5-E3C3077E867E}" destId="{04F3E897-97FD-4CB5-A337-3295184091BC}" srcOrd="0" destOrd="0" presId="urn:microsoft.com/office/officeart/2008/layout/HorizontalMultiLevelHierarchy"/>
    <dgm:cxn modelId="{B6416E7C-A208-4E2B-A867-792C9CFC65CC}" type="presOf" srcId="{A4540520-521E-4CBB-A493-F7F36D0D0306}" destId="{748CD931-FBB4-4B69-9CEC-5764B9D2CECE}" srcOrd="0" destOrd="0" presId="urn:microsoft.com/office/officeart/2008/layout/HorizontalMultiLevelHierarchy"/>
    <dgm:cxn modelId="{C999C47F-DD80-4233-8D31-E99B9D3E26A4}" srcId="{F88D9575-04C0-4ACD-A549-357FAD2CF6C4}" destId="{F4A597C2-9CDB-40CA-A760-F3A2D386A173}" srcOrd="0" destOrd="0" parTransId="{CB7B28B0-E426-4533-A146-26E3D37DD193}" sibTransId="{220D19EA-9DD1-49EB-BD4B-FF04A3DE3EFE}"/>
    <dgm:cxn modelId="{0D9D1880-EF95-4AE3-BD29-1CB5F94C8243}" type="presOf" srcId="{CF9E2C0D-DCA8-4AF2-855F-998B6A4FA320}" destId="{5A813E42-9A32-4123-9F39-655767FCC0DE}" srcOrd="0" destOrd="0" presId="urn:microsoft.com/office/officeart/2008/layout/HorizontalMultiLevelHierarchy"/>
    <dgm:cxn modelId="{0382F38B-4125-459A-B3B8-94B1075ECACA}" srcId="{36938EDD-5C40-4FE7-9308-0D8128B98F18}" destId="{095093C1-906B-41D1-B5F5-E3C3077E867E}" srcOrd="1" destOrd="0" parTransId="{181D395C-B602-4161-B14E-A8C5B7046FBF}" sibTransId="{AC7DC147-A992-4CC7-B873-C340C65A61D5}"/>
    <dgm:cxn modelId="{0EA42C8C-F850-48FC-BA8B-027F1BE7768A}" type="presOf" srcId="{BD9A9561-6EC8-4732-BB73-0592BD7C9126}" destId="{7D03743B-83F0-44A9-87BC-3E9B85C739FD}" srcOrd="1" destOrd="0" presId="urn:microsoft.com/office/officeart/2008/layout/HorizontalMultiLevelHierarchy"/>
    <dgm:cxn modelId="{302A1E91-DFD9-4153-A602-CDD5B491A9DD}" type="presOf" srcId="{BD9A9561-6EC8-4732-BB73-0592BD7C9126}" destId="{2E423D77-1191-407F-9323-7DB36CD0CC21}" srcOrd="0" destOrd="0" presId="urn:microsoft.com/office/officeart/2008/layout/HorizontalMultiLevelHierarchy"/>
    <dgm:cxn modelId="{C27DD695-32BE-4271-860F-D72A1F6E405B}" type="presOf" srcId="{592AC880-C391-45B9-8573-F45215C076B1}" destId="{4F36AD42-0E40-4CCA-A6E9-E2D7E0E9E4B9}" srcOrd="1" destOrd="0" presId="urn:microsoft.com/office/officeart/2008/layout/HorizontalMultiLevelHierarchy"/>
    <dgm:cxn modelId="{23249D96-B0EB-4967-BA3C-B2467212FD79}" type="presOf" srcId="{54D81A31-A805-4185-A7C1-D8C4D972F3EE}" destId="{733F97A0-57EE-45FD-808E-DF8760892F43}" srcOrd="0" destOrd="0" presId="urn:microsoft.com/office/officeart/2008/layout/HorizontalMultiLevelHierarchy"/>
    <dgm:cxn modelId="{983D249C-5A78-4D98-AB0A-2DBFA27C3E93}" srcId="{F4A597C2-9CDB-40CA-A760-F3A2D386A173}" destId="{D2C163F4-71BE-4A33-9BF3-1633705DF424}" srcOrd="1" destOrd="0" parTransId="{6C4B03FB-B9EF-4EB6-ABD2-DE184FE9549B}" sibTransId="{8592A070-E8F6-412E-B9A1-007B7BB1BCE6}"/>
    <dgm:cxn modelId="{E3AD83B2-C073-4339-B625-AB32C25A0584}" srcId="{D2C163F4-71BE-4A33-9BF3-1633705DF424}" destId="{CF9E2C0D-DCA8-4AF2-855F-998B6A4FA320}" srcOrd="2" destOrd="0" parTransId="{592AC880-C391-45B9-8573-F45215C076B1}" sibTransId="{40CE0A0F-2AD4-47FD-BF96-6E6A1DC78F7F}"/>
    <dgm:cxn modelId="{EE22C7BF-594A-4DF1-BFBC-0DA29CD92275}" type="presOf" srcId="{181D395C-B602-4161-B14E-A8C5B7046FBF}" destId="{B6EF7B75-92AD-4796-B984-FFB23E0D6E58}" srcOrd="0" destOrd="0" presId="urn:microsoft.com/office/officeart/2008/layout/HorizontalMultiLevelHierarchy"/>
    <dgm:cxn modelId="{434DC0CA-E3CF-4344-A9B3-46C52256C653}" srcId="{36938EDD-5C40-4FE7-9308-0D8128B98F18}" destId="{9E1C0836-B26A-4A73-A9B8-94DCD94A9EB8}" srcOrd="3" destOrd="0" parTransId="{54D81A31-A805-4185-A7C1-D8C4D972F3EE}" sibTransId="{5FCEB09E-15F4-46E3-A522-1176C7DFA6CD}"/>
    <dgm:cxn modelId="{9242F1DA-129D-4DF9-9287-C0608A37682B}" type="presOf" srcId="{DC0FD416-0A55-4DCD-B190-361C7047825F}" destId="{FEC7C43F-3FC2-4F24-8828-FD0B03693CEB}" srcOrd="0" destOrd="0" presId="urn:microsoft.com/office/officeart/2008/layout/HorizontalMultiLevelHierarchy"/>
    <dgm:cxn modelId="{33774DDB-471D-44FB-B7E2-6F757F336D8F}" type="presOf" srcId="{A4540520-521E-4CBB-A493-F7F36D0D0306}" destId="{C0C0EE7C-1A0A-4E10-B791-1D855FABD73F}" srcOrd="1" destOrd="0" presId="urn:microsoft.com/office/officeart/2008/layout/HorizontalMultiLevelHierarchy"/>
    <dgm:cxn modelId="{B68F29E2-4A87-4A64-8C60-BDA04EA81479}" srcId="{D2C163F4-71BE-4A33-9BF3-1633705DF424}" destId="{8F35A3FB-A877-4E7D-A75E-DD56E690E97A}" srcOrd="1" destOrd="0" parTransId="{E031E817-42F9-442D-8664-939CB065E8A3}" sibTransId="{CD3228FD-F179-431A-8F09-24FB1B0A9218}"/>
    <dgm:cxn modelId="{BFECB1E8-6DCF-4395-AE0B-05941FA6FC2A}" type="presOf" srcId="{592AC880-C391-45B9-8573-F45215C076B1}" destId="{21486DDB-744C-4E1E-8FE5-16F3C5B3AED2}" srcOrd="0" destOrd="0" presId="urn:microsoft.com/office/officeart/2008/layout/HorizontalMultiLevelHierarchy"/>
    <dgm:cxn modelId="{1EB32BEB-F0E0-440F-ABFF-AB2CA8F5ACA8}" type="presOf" srcId="{F4A597C2-9CDB-40CA-A760-F3A2D386A173}" destId="{13A266F8-9B76-45C9-B2BD-F75FA642C706}" srcOrd="0" destOrd="0" presId="urn:microsoft.com/office/officeart/2008/layout/HorizontalMultiLevelHierarchy"/>
    <dgm:cxn modelId="{2F8C37EC-FE5B-486F-BFFC-A95C66059F21}" type="presOf" srcId="{FAAFC66F-0BB7-4D70-A07B-F6C171E9764D}" destId="{2FBD3AA0-9153-4B33-8BC1-E8F152727134}" srcOrd="1" destOrd="0" presId="urn:microsoft.com/office/officeart/2008/layout/HorizontalMultiLevelHierarchy"/>
    <dgm:cxn modelId="{763C7CF7-4340-4A4A-B7C5-1160BB5EBE23}" type="presOf" srcId="{36938EDD-5C40-4FE7-9308-0D8128B98F18}" destId="{68349A1E-8609-4B26-8DBE-AD3AB3AC3B88}" srcOrd="0" destOrd="0" presId="urn:microsoft.com/office/officeart/2008/layout/HorizontalMultiLevelHierarchy"/>
    <dgm:cxn modelId="{463E6E4F-C595-473F-829D-5EC0643D4921}" type="presParOf" srcId="{8E639E45-C52B-47EA-AC3B-C21031A7B6CB}" destId="{DED2DC8C-EEBE-4C10-9F1C-A03705C2ACCD}" srcOrd="0" destOrd="0" presId="urn:microsoft.com/office/officeart/2008/layout/HorizontalMultiLevelHierarchy"/>
    <dgm:cxn modelId="{1B1961A2-0CD1-4B29-BDEA-54B7956F5657}" type="presParOf" srcId="{DED2DC8C-EEBE-4C10-9F1C-A03705C2ACCD}" destId="{13A266F8-9B76-45C9-B2BD-F75FA642C706}" srcOrd="0" destOrd="0" presId="urn:microsoft.com/office/officeart/2008/layout/HorizontalMultiLevelHierarchy"/>
    <dgm:cxn modelId="{9385C4D0-C768-40AC-9B1D-8F1F961941D5}" type="presParOf" srcId="{DED2DC8C-EEBE-4C10-9F1C-A03705C2ACCD}" destId="{BE7D08AD-39E8-45F4-B265-496D1504F8AC}" srcOrd="1" destOrd="0" presId="urn:microsoft.com/office/officeart/2008/layout/HorizontalMultiLevelHierarchy"/>
    <dgm:cxn modelId="{8BFF0B78-3ABE-4DF9-8F10-956CFF32E8C4}" type="presParOf" srcId="{BE7D08AD-39E8-45F4-B265-496D1504F8AC}" destId="{1EA44915-65AB-4E47-A6FD-11B579016B34}" srcOrd="0" destOrd="0" presId="urn:microsoft.com/office/officeart/2008/layout/HorizontalMultiLevelHierarchy"/>
    <dgm:cxn modelId="{1E4DF1ED-D83E-4494-96F8-74D781D01880}" type="presParOf" srcId="{1EA44915-65AB-4E47-A6FD-11B579016B34}" destId="{E004AE6C-666A-4091-9020-99C36DA3E0EF}" srcOrd="0" destOrd="0" presId="urn:microsoft.com/office/officeart/2008/layout/HorizontalMultiLevelHierarchy"/>
    <dgm:cxn modelId="{7635462B-E8C1-4DE7-867D-1FFE29D060B7}" type="presParOf" srcId="{BE7D08AD-39E8-45F4-B265-496D1504F8AC}" destId="{E6C38E92-49D2-49F3-8906-A3483FA0A0FB}" srcOrd="1" destOrd="0" presId="urn:microsoft.com/office/officeart/2008/layout/HorizontalMultiLevelHierarchy"/>
    <dgm:cxn modelId="{B8A7F99C-8EE5-4A1F-A87D-47863672172E}" type="presParOf" srcId="{E6C38E92-49D2-49F3-8906-A3483FA0A0FB}" destId="{68349A1E-8609-4B26-8DBE-AD3AB3AC3B88}" srcOrd="0" destOrd="0" presId="urn:microsoft.com/office/officeart/2008/layout/HorizontalMultiLevelHierarchy"/>
    <dgm:cxn modelId="{709594E0-E8EF-4A8F-B552-45C13B24A043}" type="presParOf" srcId="{E6C38E92-49D2-49F3-8906-A3483FA0A0FB}" destId="{1BEB99EA-8486-491C-9020-8E7688ABAAFA}" srcOrd="1" destOrd="0" presId="urn:microsoft.com/office/officeart/2008/layout/HorizontalMultiLevelHierarchy"/>
    <dgm:cxn modelId="{085B1D7B-FA45-44B2-A3D0-FE46DDC9CB04}" type="presParOf" srcId="{1BEB99EA-8486-491C-9020-8E7688ABAAFA}" destId="{2DC6B43B-7BAF-4813-B583-5487A046D711}" srcOrd="0" destOrd="0" presId="urn:microsoft.com/office/officeart/2008/layout/HorizontalMultiLevelHierarchy"/>
    <dgm:cxn modelId="{A99036FB-DB5C-4DB1-9D93-508077118F32}" type="presParOf" srcId="{2DC6B43B-7BAF-4813-B583-5487A046D711}" destId="{2FBD3AA0-9153-4B33-8BC1-E8F152727134}" srcOrd="0" destOrd="0" presId="urn:microsoft.com/office/officeart/2008/layout/HorizontalMultiLevelHierarchy"/>
    <dgm:cxn modelId="{74AB5C88-3098-49EE-A616-C087BE2D84F7}" type="presParOf" srcId="{1BEB99EA-8486-491C-9020-8E7688ABAAFA}" destId="{7B51BE5F-DCB9-4752-8070-451BFB45C5E9}" srcOrd="1" destOrd="0" presId="urn:microsoft.com/office/officeart/2008/layout/HorizontalMultiLevelHierarchy"/>
    <dgm:cxn modelId="{84779B74-9502-400C-83E3-1B71E5B8314E}" type="presParOf" srcId="{7B51BE5F-DCB9-4752-8070-451BFB45C5E9}" destId="{FEC7C43F-3FC2-4F24-8828-FD0B03693CEB}" srcOrd="0" destOrd="0" presId="urn:microsoft.com/office/officeart/2008/layout/HorizontalMultiLevelHierarchy"/>
    <dgm:cxn modelId="{77BB0D8D-8E33-40B8-9623-25C37A976343}" type="presParOf" srcId="{7B51BE5F-DCB9-4752-8070-451BFB45C5E9}" destId="{5F116AB0-71CB-4D31-A19B-4A24150DF288}" srcOrd="1" destOrd="0" presId="urn:microsoft.com/office/officeart/2008/layout/HorizontalMultiLevelHierarchy"/>
    <dgm:cxn modelId="{A575377C-DD67-4C0B-BB3F-7847CA60889E}" type="presParOf" srcId="{1BEB99EA-8486-491C-9020-8E7688ABAAFA}" destId="{B6EF7B75-92AD-4796-B984-FFB23E0D6E58}" srcOrd="2" destOrd="0" presId="urn:microsoft.com/office/officeart/2008/layout/HorizontalMultiLevelHierarchy"/>
    <dgm:cxn modelId="{1173FC43-BEB0-4951-8ADF-7D5D061589C2}" type="presParOf" srcId="{B6EF7B75-92AD-4796-B984-FFB23E0D6E58}" destId="{CD02B1D1-19E9-463B-A52C-643C59896244}" srcOrd="0" destOrd="0" presId="urn:microsoft.com/office/officeart/2008/layout/HorizontalMultiLevelHierarchy"/>
    <dgm:cxn modelId="{19BF906C-6DC6-4281-8A12-755A8C380AC6}" type="presParOf" srcId="{1BEB99EA-8486-491C-9020-8E7688ABAAFA}" destId="{A4998B10-F6CD-4083-B9CB-DF3277179FC6}" srcOrd="3" destOrd="0" presId="urn:microsoft.com/office/officeart/2008/layout/HorizontalMultiLevelHierarchy"/>
    <dgm:cxn modelId="{BB57414F-A07E-4BC1-A75E-E05B712EFCCF}" type="presParOf" srcId="{A4998B10-F6CD-4083-B9CB-DF3277179FC6}" destId="{04F3E897-97FD-4CB5-A337-3295184091BC}" srcOrd="0" destOrd="0" presId="urn:microsoft.com/office/officeart/2008/layout/HorizontalMultiLevelHierarchy"/>
    <dgm:cxn modelId="{EFD3482C-CDF7-4092-B843-1353C45F5886}" type="presParOf" srcId="{A4998B10-F6CD-4083-B9CB-DF3277179FC6}" destId="{DCBFDF26-CF7E-4D47-B4BA-8A5D39880B3C}" srcOrd="1" destOrd="0" presId="urn:microsoft.com/office/officeart/2008/layout/HorizontalMultiLevelHierarchy"/>
    <dgm:cxn modelId="{B3C6D2BE-EF1B-47A1-8011-00873DE1ACF7}" type="presParOf" srcId="{1BEB99EA-8486-491C-9020-8E7688ABAAFA}" destId="{2E423D77-1191-407F-9323-7DB36CD0CC21}" srcOrd="4" destOrd="0" presId="urn:microsoft.com/office/officeart/2008/layout/HorizontalMultiLevelHierarchy"/>
    <dgm:cxn modelId="{E71F6536-B730-4304-B143-64B903F138AD}" type="presParOf" srcId="{2E423D77-1191-407F-9323-7DB36CD0CC21}" destId="{7D03743B-83F0-44A9-87BC-3E9B85C739FD}" srcOrd="0" destOrd="0" presId="urn:microsoft.com/office/officeart/2008/layout/HorizontalMultiLevelHierarchy"/>
    <dgm:cxn modelId="{C1FDD66C-C2FC-41B1-AF62-74F5AC061F44}" type="presParOf" srcId="{1BEB99EA-8486-491C-9020-8E7688ABAAFA}" destId="{6E0A45F0-11E6-42F6-85CC-C1065F188180}" srcOrd="5" destOrd="0" presId="urn:microsoft.com/office/officeart/2008/layout/HorizontalMultiLevelHierarchy"/>
    <dgm:cxn modelId="{1CA0A42A-6ABD-4E37-BA4D-558959CB5337}" type="presParOf" srcId="{6E0A45F0-11E6-42F6-85CC-C1065F188180}" destId="{BCAC9F7E-E912-4A8E-8651-E2A4EC35FD37}" srcOrd="0" destOrd="0" presId="urn:microsoft.com/office/officeart/2008/layout/HorizontalMultiLevelHierarchy"/>
    <dgm:cxn modelId="{762187AF-A5D1-4DCE-B10A-8918CD44098D}" type="presParOf" srcId="{6E0A45F0-11E6-42F6-85CC-C1065F188180}" destId="{EE706E31-1B1A-405A-B540-C930020E8DE7}" srcOrd="1" destOrd="0" presId="urn:microsoft.com/office/officeart/2008/layout/HorizontalMultiLevelHierarchy"/>
    <dgm:cxn modelId="{58D6F4B2-4D4B-49B2-BC2A-5C97C8417FA7}" type="presParOf" srcId="{1BEB99EA-8486-491C-9020-8E7688ABAAFA}" destId="{733F97A0-57EE-45FD-808E-DF8760892F43}" srcOrd="6" destOrd="0" presId="urn:microsoft.com/office/officeart/2008/layout/HorizontalMultiLevelHierarchy"/>
    <dgm:cxn modelId="{76CF5044-18C3-457C-8358-078CE881D61C}" type="presParOf" srcId="{733F97A0-57EE-45FD-808E-DF8760892F43}" destId="{75957EF9-0148-4224-8448-DE29E347A777}" srcOrd="0" destOrd="0" presId="urn:microsoft.com/office/officeart/2008/layout/HorizontalMultiLevelHierarchy"/>
    <dgm:cxn modelId="{5605775C-441C-494B-B9EC-0AEB2FC64DDE}" type="presParOf" srcId="{1BEB99EA-8486-491C-9020-8E7688ABAAFA}" destId="{34FDCDE2-8FA5-49B1-B598-CD317F28A118}" srcOrd="7" destOrd="0" presId="urn:microsoft.com/office/officeart/2008/layout/HorizontalMultiLevelHierarchy"/>
    <dgm:cxn modelId="{02F7B7FF-A7E8-4340-87EC-855DE8734511}" type="presParOf" srcId="{34FDCDE2-8FA5-49B1-B598-CD317F28A118}" destId="{35ED60C6-F006-4675-B30D-02DB6B69054E}" srcOrd="0" destOrd="0" presId="urn:microsoft.com/office/officeart/2008/layout/HorizontalMultiLevelHierarchy"/>
    <dgm:cxn modelId="{3869D9AA-BB7F-42AB-9F95-567B3AEB29A1}" type="presParOf" srcId="{34FDCDE2-8FA5-49B1-B598-CD317F28A118}" destId="{6CB5BAAB-1E62-482B-8D50-A5E7F7AB3C58}" srcOrd="1" destOrd="0" presId="urn:microsoft.com/office/officeart/2008/layout/HorizontalMultiLevelHierarchy"/>
    <dgm:cxn modelId="{DFA93EC4-05A8-4400-BA89-07D13FF63DA7}" type="presParOf" srcId="{BE7D08AD-39E8-45F4-B265-496D1504F8AC}" destId="{432405EE-FD87-4A33-B658-15F4E5DA0BDD}" srcOrd="2" destOrd="0" presId="urn:microsoft.com/office/officeart/2008/layout/HorizontalMultiLevelHierarchy"/>
    <dgm:cxn modelId="{0782C892-A42D-4D1E-AFBE-9700D3A0DFBB}" type="presParOf" srcId="{432405EE-FD87-4A33-B658-15F4E5DA0BDD}" destId="{2DCC9A31-A050-477B-9085-FED5681C1D65}" srcOrd="0" destOrd="0" presId="urn:microsoft.com/office/officeart/2008/layout/HorizontalMultiLevelHierarchy"/>
    <dgm:cxn modelId="{EA0B5ED0-8F39-4C9C-A1AB-3465851A0148}" type="presParOf" srcId="{BE7D08AD-39E8-45F4-B265-496D1504F8AC}" destId="{19D1CECB-4DAA-4C5C-B093-1C7883EDD17F}" srcOrd="3" destOrd="0" presId="urn:microsoft.com/office/officeart/2008/layout/HorizontalMultiLevelHierarchy"/>
    <dgm:cxn modelId="{79171719-C90D-4F33-9B4F-3873C98BC756}" type="presParOf" srcId="{19D1CECB-4DAA-4C5C-B093-1C7883EDD17F}" destId="{B29A553D-816F-4792-BC90-61247B18DC5C}" srcOrd="0" destOrd="0" presId="urn:microsoft.com/office/officeart/2008/layout/HorizontalMultiLevelHierarchy"/>
    <dgm:cxn modelId="{C21387FE-6ACD-4174-A6A6-C18B430204AF}" type="presParOf" srcId="{19D1CECB-4DAA-4C5C-B093-1C7883EDD17F}" destId="{4AFCF711-8265-4CD4-82FD-77184FEA16EB}" srcOrd="1" destOrd="0" presId="urn:microsoft.com/office/officeart/2008/layout/HorizontalMultiLevelHierarchy"/>
    <dgm:cxn modelId="{E021EDDC-2D8B-42E1-8102-5A65D3208796}" type="presParOf" srcId="{4AFCF711-8265-4CD4-82FD-77184FEA16EB}" destId="{748CD931-FBB4-4B69-9CEC-5764B9D2CECE}" srcOrd="0" destOrd="0" presId="urn:microsoft.com/office/officeart/2008/layout/HorizontalMultiLevelHierarchy"/>
    <dgm:cxn modelId="{7EFA1046-16C7-4F29-84D8-5C831E03A0B1}" type="presParOf" srcId="{748CD931-FBB4-4B69-9CEC-5764B9D2CECE}" destId="{C0C0EE7C-1A0A-4E10-B791-1D855FABD73F}" srcOrd="0" destOrd="0" presId="urn:microsoft.com/office/officeart/2008/layout/HorizontalMultiLevelHierarchy"/>
    <dgm:cxn modelId="{C5F07B90-13FD-4E48-BD15-DE82FF6E18C7}" type="presParOf" srcId="{4AFCF711-8265-4CD4-82FD-77184FEA16EB}" destId="{09110681-6258-45FF-BB7B-F28CD0C5F582}" srcOrd="1" destOrd="0" presId="urn:microsoft.com/office/officeart/2008/layout/HorizontalMultiLevelHierarchy"/>
    <dgm:cxn modelId="{B524984C-6BB3-4F0E-BD86-8DC2F39E7925}" type="presParOf" srcId="{09110681-6258-45FF-BB7B-F28CD0C5F582}" destId="{EB8A700D-75FE-41A9-9A90-A781A81057EF}" srcOrd="0" destOrd="0" presId="urn:microsoft.com/office/officeart/2008/layout/HorizontalMultiLevelHierarchy"/>
    <dgm:cxn modelId="{75B139AA-A384-41ED-81EF-3C03E4AE5C11}" type="presParOf" srcId="{09110681-6258-45FF-BB7B-F28CD0C5F582}" destId="{8C7E0E82-711E-4C50-916E-12736018E484}" srcOrd="1" destOrd="0" presId="urn:microsoft.com/office/officeart/2008/layout/HorizontalMultiLevelHierarchy"/>
    <dgm:cxn modelId="{2C7AE1AC-8E63-4069-8AA7-31812DE7A256}" type="presParOf" srcId="{4AFCF711-8265-4CD4-82FD-77184FEA16EB}" destId="{3357E77D-55E3-481E-89A3-222E23DB7045}" srcOrd="2" destOrd="0" presId="urn:microsoft.com/office/officeart/2008/layout/HorizontalMultiLevelHierarchy"/>
    <dgm:cxn modelId="{DEAE466B-64B1-4BED-846C-258B03AE9E22}" type="presParOf" srcId="{3357E77D-55E3-481E-89A3-222E23DB7045}" destId="{E23E37F7-A50F-4753-9BDE-5494E701C21A}" srcOrd="0" destOrd="0" presId="urn:microsoft.com/office/officeart/2008/layout/HorizontalMultiLevelHierarchy"/>
    <dgm:cxn modelId="{4588332A-B629-4880-A99A-5C3662B2AA64}" type="presParOf" srcId="{4AFCF711-8265-4CD4-82FD-77184FEA16EB}" destId="{9EC52A90-E4C5-4089-B0CC-AB1E115D54ED}" srcOrd="3" destOrd="0" presId="urn:microsoft.com/office/officeart/2008/layout/HorizontalMultiLevelHierarchy"/>
    <dgm:cxn modelId="{5B39E83F-3B57-4F12-92AB-23B980CBA60C}" type="presParOf" srcId="{9EC52A90-E4C5-4089-B0CC-AB1E115D54ED}" destId="{516936F1-54D1-429A-8C3C-84FFE70A9D47}" srcOrd="0" destOrd="0" presId="urn:microsoft.com/office/officeart/2008/layout/HorizontalMultiLevelHierarchy"/>
    <dgm:cxn modelId="{5497DCD3-4F08-46F7-AE55-595D85A62BCC}" type="presParOf" srcId="{9EC52A90-E4C5-4089-B0CC-AB1E115D54ED}" destId="{615FDE78-041A-4562-A68C-EE08EDC9AEDB}" srcOrd="1" destOrd="0" presId="urn:microsoft.com/office/officeart/2008/layout/HorizontalMultiLevelHierarchy"/>
    <dgm:cxn modelId="{6462A0AC-53D9-4CB1-BE30-3BB075E4B3DF}" type="presParOf" srcId="{4AFCF711-8265-4CD4-82FD-77184FEA16EB}" destId="{21486DDB-744C-4E1E-8FE5-16F3C5B3AED2}" srcOrd="4" destOrd="0" presId="urn:microsoft.com/office/officeart/2008/layout/HorizontalMultiLevelHierarchy"/>
    <dgm:cxn modelId="{3B4E1A80-055A-49C4-BB0A-918F8334D989}" type="presParOf" srcId="{21486DDB-744C-4E1E-8FE5-16F3C5B3AED2}" destId="{4F36AD42-0E40-4CCA-A6E9-E2D7E0E9E4B9}" srcOrd="0" destOrd="0" presId="urn:microsoft.com/office/officeart/2008/layout/HorizontalMultiLevelHierarchy"/>
    <dgm:cxn modelId="{3438EF9D-BBCA-46AE-AD07-00D23E289940}" type="presParOf" srcId="{4AFCF711-8265-4CD4-82FD-77184FEA16EB}" destId="{D901FCDF-D9B7-4999-919A-2DF8777E0890}" srcOrd="5" destOrd="0" presId="urn:microsoft.com/office/officeart/2008/layout/HorizontalMultiLevelHierarchy"/>
    <dgm:cxn modelId="{C39E8C09-FD55-49F5-B922-5F69C7207936}" type="presParOf" srcId="{D901FCDF-D9B7-4999-919A-2DF8777E0890}" destId="{5A813E42-9A32-4123-9F39-655767FCC0DE}" srcOrd="0" destOrd="0" presId="urn:microsoft.com/office/officeart/2008/layout/HorizontalMultiLevelHierarchy"/>
    <dgm:cxn modelId="{1041FA7D-23BC-4A5E-8D41-E75301C83EE0}" type="presParOf" srcId="{D901FCDF-D9B7-4999-919A-2DF8777E0890}" destId="{2DF98A0D-3028-4FBB-8EE5-AE54F6886EF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86DDB-744C-4E1E-8FE5-16F3C5B3AED2}">
      <dsp:nvSpPr>
        <dsp:cNvPr id="0" name=""/>
        <dsp:cNvSpPr/>
      </dsp:nvSpPr>
      <dsp:spPr>
        <a:xfrm>
          <a:off x="5513738" y="3455361"/>
          <a:ext cx="335791" cy="639846"/>
        </a:xfrm>
        <a:custGeom>
          <a:avLst/>
          <a:gdLst/>
          <a:ahLst/>
          <a:cxnLst/>
          <a:rect l="0" t="0" r="0" b="0"/>
          <a:pathLst>
            <a:path>
              <a:moveTo>
                <a:pt x="0" y="0"/>
              </a:moveTo>
              <a:lnTo>
                <a:pt x="167895" y="0"/>
              </a:lnTo>
              <a:lnTo>
                <a:pt x="167895" y="639846"/>
              </a:lnTo>
              <a:lnTo>
                <a:pt x="335791" y="639846"/>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63569" y="3757219"/>
        <a:ext cx="36130" cy="36130"/>
      </dsp:txXfrm>
    </dsp:sp>
    <dsp:sp modelId="{3357E77D-55E3-481E-89A3-222E23DB7045}">
      <dsp:nvSpPr>
        <dsp:cNvPr id="0" name=""/>
        <dsp:cNvSpPr/>
      </dsp:nvSpPr>
      <dsp:spPr>
        <a:xfrm>
          <a:off x="5513738" y="3409641"/>
          <a:ext cx="335791" cy="91440"/>
        </a:xfrm>
        <a:custGeom>
          <a:avLst/>
          <a:gdLst/>
          <a:ahLst/>
          <a:cxnLst/>
          <a:rect l="0" t="0" r="0" b="0"/>
          <a:pathLst>
            <a:path>
              <a:moveTo>
                <a:pt x="0" y="45720"/>
              </a:moveTo>
              <a:lnTo>
                <a:pt x="335791" y="4572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3239" y="3446967"/>
        <a:ext cx="16789" cy="16789"/>
      </dsp:txXfrm>
    </dsp:sp>
    <dsp:sp modelId="{748CD931-FBB4-4B69-9CEC-5764B9D2CECE}">
      <dsp:nvSpPr>
        <dsp:cNvPr id="0" name=""/>
        <dsp:cNvSpPr/>
      </dsp:nvSpPr>
      <dsp:spPr>
        <a:xfrm>
          <a:off x="5513738" y="2815515"/>
          <a:ext cx="335791" cy="639846"/>
        </a:xfrm>
        <a:custGeom>
          <a:avLst/>
          <a:gdLst/>
          <a:ahLst/>
          <a:cxnLst/>
          <a:rect l="0" t="0" r="0" b="0"/>
          <a:pathLst>
            <a:path>
              <a:moveTo>
                <a:pt x="0" y="639846"/>
              </a:moveTo>
              <a:lnTo>
                <a:pt x="167895" y="639846"/>
              </a:lnTo>
              <a:lnTo>
                <a:pt x="167895" y="0"/>
              </a:lnTo>
              <a:lnTo>
                <a:pt x="335791" y="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63569" y="3117373"/>
        <a:ext cx="36130" cy="36130"/>
      </dsp:txXfrm>
    </dsp:sp>
    <dsp:sp modelId="{432405EE-FD87-4A33-B658-15F4E5DA0BDD}">
      <dsp:nvSpPr>
        <dsp:cNvPr id="0" name=""/>
        <dsp:cNvSpPr/>
      </dsp:nvSpPr>
      <dsp:spPr>
        <a:xfrm>
          <a:off x="3498990" y="2335630"/>
          <a:ext cx="335791" cy="1119731"/>
        </a:xfrm>
        <a:custGeom>
          <a:avLst/>
          <a:gdLst/>
          <a:ahLst/>
          <a:cxnLst/>
          <a:rect l="0" t="0" r="0" b="0"/>
          <a:pathLst>
            <a:path>
              <a:moveTo>
                <a:pt x="0" y="0"/>
              </a:moveTo>
              <a:lnTo>
                <a:pt x="167895" y="0"/>
              </a:lnTo>
              <a:lnTo>
                <a:pt x="167895" y="1119731"/>
              </a:lnTo>
              <a:lnTo>
                <a:pt x="335791" y="1119731"/>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7660" y="2866271"/>
        <a:ext cx="58449" cy="58449"/>
      </dsp:txXfrm>
    </dsp:sp>
    <dsp:sp modelId="{733F97A0-57EE-45FD-808E-DF8760892F43}">
      <dsp:nvSpPr>
        <dsp:cNvPr id="0" name=""/>
        <dsp:cNvSpPr/>
      </dsp:nvSpPr>
      <dsp:spPr>
        <a:xfrm>
          <a:off x="5513738" y="1215899"/>
          <a:ext cx="335791" cy="959769"/>
        </a:xfrm>
        <a:custGeom>
          <a:avLst/>
          <a:gdLst/>
          <a:ahLst/>
          <a:cxnLst/>
          <a:rect l="0" t="0" r="0" b="0"/>
          <a:pathLst>
            <a:path>
              <a:moveTo>
                <a:pt x="0" y="0"/>
              </a:moveTo>
              <a:lnTo>
                <a:pt x="167895" y="0"/>
              </a:lnTo>
              <a:lnTo>
                <a:pt x="167895" y="959769"/>
              </a:lnTo>
              <a:lnTo>
                <a:pt x="335791" y="959769"/>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13" y="1670363"/>
        <a:ext cx="50840" cy="50840"/>
      </dsp:txXfrm>
    </dsp:sp>
    <dsp:sp modelId="{2E423D77-1191-407F-9323-7DB36CD0CC21}">
      <dsp:nvSpPr>
        <dsp:cNvPr id="0" name=""/>
        <dsp:cNvSpPr/>
      </dsp:nvSpPr>
      <dsp:spPr>
        <a:xfrm>
          <a:off x="5513738" y="1215899"/>
          <a:ext cx="335791" cy="319923"/>
        </a:xfrm>
        <a:custGeom>
          <a:avLst/>
          <a:gdLst/>
          <a:ahLst/>
          <a:cxnLst/>
          <a:rect l="0" t="0" r="0" b="0"/>
          <a:pathLst>
            <a:path>
              <a:moveTo>
                <a:pt x="0" y="0"/>
              </a:moveTo>
              <a:lnTo>
                <a:pt x="167895" y="0"/>
              </a:lnTo>
              <a:lnTo>
                <a:pt x="167895" y="319923"/>
              </a:lnTo>
              <a:lnTo>
                <a:pt x="335791" y="319923"/>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0039" y="1364266"/>
        <a:ext cx="23189" cy="23189"/>
      </dsp:txXfrm>
    </dsp:sp>
    <dsp:sp modelId="{B6EF7B75-92AD-4796-B984-FFB23E0D6E58}">
      <dsp:nvSpPr>
        <dsp:cNvPr id="0" name=""/>
        <dsp:cNvSpPr/>
      </dsp:nvSpPr>
      <dsp:spPr>
        <a:xfrm>
          <a:off x="5513738" y="895976"/>
          <a:ext cx="335791" cy="319923"/>
        </a:xfrm>
        <a:custGeom>
          <a:avLst/>
          <a:gdLst/>
          <a:ahLst/>
          <a:cxnLst/>
          <a:rect l="0" t="0" r="0" b="0"/>
          <a:pathLst>
            <a:path>
              <a:moveTo>
                <a:pt x="0" y="319923"/>
              </a:moveTo>
              <a:lnTo>
                <a:pt x="167895" y="319923"/>
              </a:lnTo>
              <a:lnTo>
                <a:pt x="167895" y="0"/>
              </a:lnTo>
              <a:lnTo>
                <a:pt x="335791" y="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0039" y="1044342"/>
        <a:ext cx="23189" cy="23189"/>
      </dsp:txXfrm>
    </dsp:sp>
    <dsp:sp modelId="{2DC6B43B-7BAF-4813-B583-5487A046D711}">
      <dsp:nvSpPr>
        <dsp:cNvPr id="0" name=""/>
        <dsp:cNvSpPr/>
      </dsp:nvSpPr>
      <dsp:spPr>
        <a:xfrm>
          <a:off x="5513738" y="256129"/>
          <a:ext cx="335791" cy="959769"/>
        </a:xfrm>
        <a:custGeom>
          <a:avLst/>
          <a:gdLst/>
          <a:ahLst/>
          <a:cxnLst/>
          <a:rect l="0" t="0" r="0" b="0"/>
          <a:pathLst>
            <a:path>
              <a:moveTo>
                <a:pt x="0" y="959769"/>
              </a:moveTo>
              <a:lnTo>
                <a:pt x="167895" y="959769"/>
              </a:lnTo>
              <a:lnTo>
                <a:pt x="167895" y="0"/>
              </a:lnTo>
              <a:lnTo>
                <a:pt x="335791" y="0"/>
              </a:lnTo>
            </a:path>
          </a:pathLst>
        </a:custGeom>
        <a:noFill/>
        <a:ln w="6350" cap="flat" cmpd="sng" algn="ctr">
          <a:solidFill>
            <a:schemeClr val="dk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13" y="710594"/>
        <a:ext cx="50840" cy="50840"/>
      </dsp:txXfrm>
    </dsp:sp>
    <dsp:sp modelId="{1EA44915-65AB-4E47-A6FD-11B579016B34}">
      <dsp:nvSpPr>
        <dsp:cNvPr id="0" name=""/>
        <dsp:cNvSpPr/>
      </dsp:nvSpPr>
      <dsp:spPr>
        <a:xfrm>
          <a:off x="3498990" y="1215899"/>
          <a:ext cx="335791" cy="1119731"/>
        </a:xfrm>
        <a:custGeom>
          <a:avLst/>
          <a:gdLst/>
          <a:ahLst/>
          <a:cxnLst/>
          <a:rect l="0" t="0" r="0" b="0"/>
          <a:pathLst>
            <a:path>
              <a:moveTo>
                <a:pt x="0" y="1119731"/>
              </a:moveTo>
              <a:lnTo>
                <a:pt x="167895" y="1119731"/>
              </a:lnTo>
              <a:lnTo>
                <a:pt x="167895" y="0"/>
              </a:lnTo>
              <a:lnTo>
                <a:pt x="335791" y="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7660" y="1746540"/>
        <a:ext cx="58449" cy="58449"/>
      </dsp:txXfrm>
    </dsp:sp>
    <dsp:sp modelId="{13A266F8-9B76-45C9-B2BD-F75FA642C706}">
      <dsp:nvSpPr>
        <dsp:cNvPr id="0" name=""/>
        <dsp:cNvSpPr/>
      </dsp:nvSpPr>
      <dsp:spPr>
        <a:xfrm rot="16200000">
          <a:off x="1896006" y="2079692"/>
          <a:ext cx="2694090"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Data</a:t>
          </a:r>
        </a:p>
      </dsp:txBody>
      <dsp:txXfrm>
        <a:off x="1896006" y="2079692"/>
        <a:ext cx="2694090" cy="511877"/>
      </dsp:txXfrm>
    </dsp:sp>
    <dsp:sp modelId="{68349A1E-8609-4B26-8DBE-AD3AB3AC3B88}">
      <dsp:nvSpPr>
        <dsp:cNvPr id="0" name=""/>
        <dsp:cNvSpPr/>
      </dsp:nvSpPr>
      <dsp:spPr>
        <a:xfrm>
          <a:off x="3834781" y="959960"/>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Quantitative</a:t>
          </a:r>
        </a:p>
      </dsp:txBody>
      <dsp:txXfrm>
        <a:off x="3834781" y="959960"/>
        <a:ext cx="1678956" cy="511877"/>
      </dsp:txXfrm>
    </dsp:sp>
    <dsp:sp modelId="{FEC7C43F-3FC2-4F24-8828-FD0B03693CEB}">
      <dsp:nvSpPr>
        <dsp:cNvPr id="0" name=""/>
        <dsp:cNvSpPr/>
      </dsp:nvSpPr>
      <dsp:spPr>
        <a:xfrm>
          <a:off x="5849529" y="191"/>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Interval </a:t>
          </a:r>
        </a:p>
      </dsp:txBody>
      <dsp:txXfrm>
        <a:off x="5849529" y="191"/>
        <a:ext cx="1678956" cy="511877"/>
      </dsp:txXfrm>
    </dsp:sp>
    <dsp:sp modelId="{04F3E897-97FD-4CB5-A337-3295184091BC}">
      <dsp:nvSpPr>
        <dsp:cNvPr id="0" name=""/>
        <dsp:cNvSpPr/>
      </dsp:nvSpPr>
      <dsp:spPr>
        <a:xfrm>
          <a:off x="5849529" y="640037"/>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Ratio</a:t>
          </a:r>
        </a:p>
      </dsp:txBody>
      <dsp:txXfrm>
        <a:off x="5849529" y="640037"/>
        <a:ext cx="1678956" cy="511877"/>
      </dsp:txXfrm>
    </dsp:sp>
    <dsp:sp modelId="{BCAC9F7E-E912-4A8E-8651-E2A4EC35FD37}">
      <dsp:nvSpPr>
        <dsp:cNvPr id="0" name=""/>
        <dsp:cNvSpPr/>
      </dsp:nvSpPr>
      <dsp:spPr>
        <a:xfrm>
          <a:off x="5849529" y="1279884"/>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Discrete</a:t>
          </a:r>
        </a:p>
      </dsp:txBody>
      <dsp:txXfrm>
        <a:off x="5849529" y="1279884"/>
        <a:ext cx="1678956" cy="511877"/>
      </dsp:txXfrm>
    </dsp:sp>
    <dsp:sp modelId="{35ED60C6-F006-4675-B30D-02DB6B69054E}">
      <dsp:nvSpPr>
        <dsp:cNvPr id="0" name=""/>
        <dsp:cNvSpPr/>
      </dsp:nvSpPr>
      <dsp:spPr>
        <a:xfrm>
          <a:off x="5849529" y="1919730"/>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Continuous</a:t>
          </a:r>
        </a:p>
      </dsp:txBody>
      <dsp:txXfrm>
        <a:off x="5849529" y="1919730"/>
        <a:ext cx="1678956" cy="511877"/>
      </dsp:txXfrm>
    </dsp:sp>
    <dsp:sp modelId="{B29A553D-816F-4792-BC90-61247B18DC5C}">
      <dsp:nvSpPr>
        <dsp:cNvPr id="0" name=""/>
        <dsp:cNvSpPr/>
      </dsp:nvSpPr>
      <dsp:spPr>
        <a:xfrm>
          <a:off x="3834781" y="3199423"/>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Qualitative(Categorical)</a:t>
          </a:r>
        </a:p>
      </dsp:txBody>
      <dsp:txXfrm>
        <a:off x="3834781" y="3199423"/>
        <a:ext cx="1678956" cy="511877"/>
      </dsp:txXfrm>
    </dsp:sp>
    <dsp:sp modelId="{EB8A700D-75FE-41A9-9A90-A781A81057EF}">
      <dsp:nvSpPr>
        <dsp:cNvPr id="0" name=""/>
        <dsp:cNvSpPr/>
      </dsp:nvSpPr>
      <dsp:spPr>
        <a:xfrm>
          <a:off x="5849529" y="2559576"/>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Nominal</a:t>
          </a:r>
        </a:p>
      </dsp:txBody>
      <dsp:txXfrm>
        <a:off x="5849529" y="2559576"/>
        <a:ext cx="1678956" cy="511877"/>
      </dsp:txXfrm>
    </dsp:sp>
    <dsp:sp modelId="{516936F1-54D1-429A-8C3C-84FFE70A9D47}">
      <dsp:nvSpPr>
        <dsp:cNvPr id="0" name=""/>
        <dsp:cNvSpPr/>
      </dsp:nvSpPr>
      <dsp:spPr>
        <a:xfrm>
          <a:off x="5849529" y="3199423"/>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Ordinal</a:t>
          </a:r>
        </a:p>
      </dsp:txBody>
      <dsp:txXfrm>
        <a:off x="5849529" y="3199423"/>
        <a:ext cx="1678956" cy="511877"/>
      </dsp:txXfrm>
    </dsp:sp>
    <dsp:sp modelId="{5A813E42-9A32-4123-9F39-655767FCC0DE}">
      <dsp:nvSpPr>
        <dsp:cNvPr id="0" name=""/>
        <dsp:cNvSpPr/>
      </dsp:nvSpPr>
      <dsp:spPr>
        <a:xfrm>
          <a:off x="5849529" y="3839269"/>
          <a:ext cx="1678956" cy="51187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Binary</a:t>
          </a:r>
        </a:p>
      </dsp:txBody>
      <dsp:txXfrm>
        <a:off x="5849529" y="3839269"/>
        <a:ext cx="1678956" cy="51187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ECBB6-1EDB-428F-8465-D6698EC0F33D}"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1FD30-F82A-45C3-8410-3B5C574148BD}" type="slidenum">
              <a:rPr lang="en-US" smtClean="0"/>
              <a:t>‹#›</a:t>
            </a:fld>
            <a:endParaRPr lang="en-US"/>
          </a:p>
        </p:txBody>
      </p:sp>
    </p:spTree>
    <p:extLst>
      <p:ext uri="{BB962C8B-B14F-4D97-AF65-F5344CB8AC3E}">
        <p14:creationId xmlns:p14="http://schemas.microsoft.com/office/powerpoint/2010/main" val="133737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86E4-0748-4F74-8BBD-9E8EEB7BD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5474C-61A5-4530-A1A5-D8ACA1D2C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7B16FB-7C4C-42B6-91FB-860E5A691BD6}"/>
              </a:ext>
            </a:extLst>
          </p:cNvPr>
          <p:cNvSpPr>
            <a:spLocks noGrp="1"/>
          </p:cNvSpPr>
          <p:nvPr>
            <p:ph type="dt" sz="half" idx="10"/>
          </p:nvPr>
        </p:nvSpPr>
        <p:spPr/>
        <p:txBody>
          <a:bodyPr/>
          <a:lstStyle/>
          <a:p>
            <a:fld id="{E572818F-D0A2-4F9D-B4CF-E5507BF2CB05}" type="datetime1">
              <a:rPr lang="en-US" smtClean="0"/>
              <a:t>10/13/2024</a:t>
            </a:fld>
            <a:endParaRPr lang="en-US"/>
          </a:p>
        </p:txBody>
      </p:sp>
      <p:sp>
        <p:nvSpPr>
          <p:cNvPr id="5" name="Footer Placeholder 4">
            <a:extLst>
              <a:ext uri="{FF2B5EF4-FFF2-40B4-BE49-F238E27FC236}">
                <a16:creationId xmlns:a16="http://schemas.microsoft.com/office/drawing/2014/main" id="{842E0CA0-02BC-4CA7-A804-38A01CA7173C}"/>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F2A9884C-FED9-4638-997F-35EABBCB4F63}"/>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389182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5966-B26A-4EB5-A4CF-1AD4FB6A0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12A78-7646-4517-94B5-369521D4A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F631C-26ED-4A17-ADC4-C94FDFA73B59}"/>
              </a:ext>
            </a:extLst>
          </p:cNvPr>
          <p:cNvSpPr>
            <a:spLocks noGrp="1"/>
          </p:cNvSpPr>
          <p:nvPr>
            <p:ph type="dt" sz="half" idx="10"/>
          </p:nvPr>
        </p:nvSpPr>
        <p:spPr/>
        <p:txBody>
          <a:bodyPr/>
          <a:lstStyle/>
          <a:p>
            <a:fld id="{C537DAA2-093A-4DBF-B32D-5B4E6C4C1383}" type="datetime1">
              <a:rPr lang="en-US" smtClean="0"/>
              <a:t>10/13/2024</a:t>
            </a:fld>
            <a:endParaRPr lang="en-US"/>
          </a:p>
        </p:txBody>
      </p:sp>
      <p:sp>
        <p:nvSpPr>
          <p:cNvPr id="5" name="Footer Placeholder 4">
            <a:extLst>
              <a:ext uri="{FF2B5EF4-FFF2-40B4-BE49-F238E27FC236}">
                <a16:creationId xmlns:a16="http://schemas.microsoft.com/office/drawing/2014/main" id="{6544CC11-8ACF-4A53-BCDF-59210B24F3B9}"/>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ED9E7E14-10F9-4368-AD96-084FE84A5CEF}"/>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177720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41C4F1-C11B-466F-A711-689A90D0DC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907DC-9E90-4017-B9D1-77533B2817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EA778-5165-4057-830D-CC633AC54256}"/>
              </a:ext>
            </a:extLst>
          </p:cNvPr>
          <p:cNvSpPr>
            <a:spLocks noGrp="1"/>
          </p:cNvSpPr>
          <p:nvPr>
            <p:ph type="dt" sz="half" idx="10"/>
          </p:nvPr>
        </p:nvSpPr>
        <p:spPr/>
        <p:txBody>
          <a:bodyPr/>
          <a:lstStyle/>
          <a:p>
            <a:fld id="{57C23FD8-0271-43EF-B28A-039B628D0746}" type="datetime1">
              <a:rPr lang="en-US" smtClean="0"/>
              <a:t>10/13/2024</a:t>
            </a:fld>
            <a:endParaRPr lang="en-US"/>
          </a:p>
        </p:txBody>
      </p:sp>
      <p:sp>
        <p:nvSpPr>
          <p:cNvPr id="5" name="Footer Placeholder 4">
            <a:extLst>
              <a:ext uri="{FF2B5EF4-FFF2-40B4-BE49-F238E27FC236}">
                <a16:creationId xmlns:a16="http://schemas.microsoft.com/office/drawing/2014/main" id="{04758437-5EE4-4064-8F11-1CBF37D60C2C}"/>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3C09231E-46DD-46C2-8DB5-A7526BD81652}"/>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314778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A51B-B9A6-468A-8BD9-252B25768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079D6-C317-4A61-ACC6-D3D4D21EC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2118F-9218-4869-86C6-024CA1773C04}"/>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BBCAD9D1-6707-4D82-A38C-E8D635E9C1D4}"/>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3DB7209B-F120-4453-B395-AE825362A0C8}"/>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67924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0AFC-547D-4211-815D-42AD7016B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AF6EDA-BFC1-436C-A2B2-281C5AAA8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BB24F-9AA5-458C-8653-125DC0F3AFA2}"/>
              </a:ext>
            </a:extLst>
          </p:cNvPr>
          <p:cNvSpPr>
            <a:spLocks noGrp="1"/>
          </p:cNvSpPr>
          <p:nvPr>
            <p:ph type="dt" sz="half" idx="10"/>
          </p:nvPr>
        </p:nvSpPr>
        <p:spPr/>
        <p:txBody>
          <a:bodyPr/>
          <a:lstStyle/>
          <a:p>
            <a:fld id="{6530C9EF-0343-4974-A12A-FE66D4078FA5}" type="datetime1">
              <a:rPr lang="en-US" smtClean="0"/>
              <a:t>10/13/2024</a:t>
            </a:fld>
            <a:endParaRPr lang="en-US"/>
          </a:p>
        </p:txBody>
      </p:sp>
      <p:sp>
        <p:nvSpPr>
          <p:cNvPr id="5" name="Footer Placeholder 4">
            <a:extLst>
              <a:ext uri="{FF2B5EF4-FFF2-40B4-BE49-F238E27FC236}">
                <a16:creationId xmlns:a16="http://schemas.microsoft.com/office/drawing/2014/main" id="{13EC60D1-D536-48CB-8650-FD78802E6DAA}"/>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16BB2775-EC5B-4CD8-912B-143BD61DA15E}"/>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412687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5E9B-F660-46D5-BBB6-6A6711EDD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DF26E-5737-42D8-98C7-126C4040E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E9749-E85F-45DF-A108-053A98694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F7B9A-EACA-4AD1-B2C5-5486A6A24DAE}"/>
              </a:ext>
            </a:extLst>
          </p:cNvPr>
          <p:cNvSpPr>
            <a:spLocks noGrp="1"/>
          </p:cNvSpPr>
          <p:nvPr>
            <p:ph type="dt" sz="half" idx="10"/>
          </p:nvPr>
        </p:nvSpPr>
        <p:spPr/>
        <p:txBody>
          <a:bodyPr/>
          <a:lstStyle/>
          <a:p>
            <a:fld id="{AA7A0A04-6013-4298-AFEA-F80AB73FECC1}" type="datetime1">
              <a:rPr lang="en-US" smtClean="0"/>
              <a:t>10/13/2024</a:t>
            </a:fld>
            <a:endParaRPr lang="en-US"/>
          </a:p>
        </p:txBody>
      </p:sp>
      <p:sp>
        <p:nvSpPr>
          <p:cNvPr id="6" name="Footer Placeholder 5">
            <a:extLst>
              <a:ext uri="{FF2B5EF4-FFF2-40B4-BE49-F238E27FC236}">
                <a16:creationId xmlns:a16="http://schemas.microsoft.com/office/drawing/2014/main" id="{A60E5D4E-7439-483D-BE66-307958280903}"/>
              </a:ext>
            </a:extLst>
          </p:cNvPr>
          <p:cNvSpPr>
            <a:spLocks noGrp="1"/>
          </p:cNvSpPr>
          <p:nvPr>
            <p:ph type="ftr" sz="quarter" idx="11"/>
          </p:nvPr>
        </p:nvSpPr>
        <p:spPr/>
        <p:txBody>
          <a:bodyPr/>
          <a:lstStyle/>
          <a:p>
            <a:r>
              <a:rPr lang="en-US"/>
              <a:t>Nahidul Islam Lecturer Dept. of CSE, DCC</a:t>
            </a:r>
          </a:p>
        </p:txBody>
      </p:sp>
      <p:sp>
        <p:nvSpPr>
          <p:cNvPr id="7" name="Slide Number Placeholder 6">
            <a:extLst>
              <a:ext uri="{FF2B5EF4-FFF2-40B4-BE49-F238E27FC236}">
                <a16:creationId xmlns:a16="http://schemas.microsoft.com/office/drawing/2014/main" id="{98F86FB3-131F-4CB1-BFFC-8D850710EB12}"/>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114044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43D8-DB0D-4A98-90A8-04D8651804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18E634-A2CB-4E20-9CA0-B2F2C5D0B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47C44-4198-48DD-8211-46FD1D125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E59D07-9046-45F5-AF70-5741A9584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C2FC2-2639-481B-902E-FB41BBD863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81300F-6F0B-4599-948D-AEC4EDAE5B93}"/>
              </a:ext>
            </a:extLst>
          </p:cNvPr>
          <p:cNvSpPr>
            <a:spLocks noGrp="1"/>
          </p:cNvSpPr>
          <p:nvPr>
            <p:ph type="dt" sz="half" idx="10"/>
          </p:nvPr>
        </p:nvSpPr>
        <p:spPr/>
        <p:txBody>
          <a:bodyPr/>
          <a:lstStyle/>
          <a:p>
            <a:fld id="{E2F1032B-4AB9-493C-9239-041BBBB0D78D}" type="datetime1">
              <a:rPr lang="en-US" smtClean="0"/>
              <a:t>10/13/2024</a:t>
            </a:fld>
            <a:endParaRPr lang="en-US"/>
          </a:p>
        </p:txBody>
      </p:sp>
      <p:sp>
        <p:nvSpPr>
          <p:cNvPr id="8" name="Footer Placeholder 7">
            <a:extLst>
              <a:ext uri="{FF2B5EF4-FFF2-40B4-BE49-F238E27FC236}">
                <a16:creationId xmlns:a16="http://schemas.microsoft.com/office/drawing/2014/main" id="{8C86A008-BCA0-478E-A075-A89D9CFB8DE8}"/>
              </a:ext>
            </a:extLst>
          </p:cNvPr>
          <p:cNvSpPr>
            <a:spLocks noGrp="1"/>
          </p:cNvSpPr>
          <p:nvPr>
            <p:ph type="ftr" sz="quarter" idx="11"/>
          </p:nvPr>
        </p:nvSpPr>
        <p:spPr/>
        <p:txBody>
          <a:bodyPr/>
          <a:lstStyle/>
          <a:p>
            <a:r>
              <a:rPr lang="en-US"/>
              <a:t>Nahidul Islam Lecturer Dept. of CSE, DCC</a:t>
            </a:r>
          </a:p>
        </p:txBody>
      </p:sp>
      <p:sp>
        <p:nvSpPr>
          <p:cNvPr id="9" name="Slide Number Placeholder 8">
            <a:extLst>
              <a:ext uri="{FF2B5EF4-FFF2-40B4-BE49-F238E27FC236}">
                <a16:creationId xmlns:a16="http://schemas.microsoft.com/office/drawing/2014/main" id="{091B66C7-BE51-40D2-A714-73B6DB2750C6}"/>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79490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5F18-6E53-4212-BC5E-6F42EA87B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A698E-B8A0-461B-9E02-4B0109506186}"/>
              </a:ext>
            </a:extLst>
          </p:cNvPr>
          <p:cNvSpPr>
            <a:spLocks noGrp="1"/>
          </p:cNvSpPr>
          <p:nvPr>
            <p:ph type="dt" sz="half" idx="10"/>
          </p:nvPr>
        </p:nvSpPr>
        <p:spPr/>
        <p:txBody>
          <a:bodyPr/>
          <a:lstStyle/>
          <a:p>
            <a:fld id="{81360D75-1FF5-4870-BFA5-7C62D0567CD8}" type="datetime1">
              <a:rPr lang="en-US" smtClean="0"/>
              <a:t>10/13/2024</a:t>
            </a:fld>
            <a:endParaRPr lang="en-US"/>
          </a:p>
        </p:txBody>
      </p:sp>
      <p:sp>
        <p:nvSpPr>
          <p:cNvPr id="4" name="Footer Placeholder 3">
            <a:extLst>
              <a:ext uri="{FF2B5EF4-FFF2-40B4-BE49-F238E27FC236}">
                <a16:creationId xmlns:a16="http://schemas.microsoft.com/office/drawing/2014/main" id="{03D049B1-DCCC-4886-803C-7D3CEF270C9A}"/>
              </a:ext>
            </a:extLst>
          </p:cNvPr>
          <p:cNvSpPr>
            <a:spLocks noGrp="1"/>
          </p:cNvSpPr>
          <p:nvPr>
            <p:ph type="ftr" sz="quarter" idx="11"/>
          </p:nvPr>
        </p:nvSpPr>
        <p:spPr/>
        <p:txBody>
          <a:bodyPr/>
          <a:lstStyle/>
          <a:p>
            <a:r>
              <a:rPr lang="en-US"/>
              <a:t>Nahidul Islam Lecturer Dept. of CSE, DCC</a:t>
            </a:r>
          </a:p>
        </p:txBody>
      </p:sp>
      <p:sp>
        <p:nvSpPr>
          <p:cNvPr id="5" name="Slide Number Placeholder 4">
            <a:extLst>
              <a:ext uri="{FF2B5EF4-FFF2-40B4-BE49-F238E27FC236}">
                <a16:creationId xmlns:a16="http://schemas.microsoft.com/office/drawing/2014/main" id="{E3E7EF9C-43FE-48C3-9637-C3F22199F491}"/>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343634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E59D9-CB6A-4BF5-89E7-BF8C7C006D68}"/>
              </a:ext>
            </a:extLst>
          </p:cNvPr>
          <p:cNvSpPr>
            <a:spLocks noGrp="1"/>
          </p:cNvSpPr>
          <p:nvPr>
            <p:ph type="dt" sz="half" idx="10"/>
          </p:nvPr>
        </p:nvSpPr>
        <p:spPr/>
        <p:txBody>
          <a:bodyPr/>
          <a:lstStyle/>
          <a:p>
            <a:fld id="{51068742-EDBE-4F69-9F42-D6A065E4F743}" type="datetime1">
              <a:rPr lang="en-US" smtClean="0"/>
              <a:t>10/13/2024</a:t>
            </a:fld>
            <a:endParaRPr lang="en-US"/>
          </a:p>
        </p:txBody>
      </p:sp>
      <p:sp>
        <p:nvSpPr>
          <p:cNvPr id="3" name="Footer Placeholder 2">
            <a:extLst>
              <a:ext uri="{FF2B5EF4-FFF2-40B4-BE49-F238E27FC236}">
                <a16:creationId xmlns:a16="http://schemas.microsoft.com/office/drawing/2014/main" id="{B326A273-E8DD-41F3-AF1F-8153C5B793D5}"/>
              </a:ext>
            </a:extLst>
          </p:cNvPr>
          <p:cNvSpPr>
            <a:spLocks noGrp="1"/>
          </p:cNvSpPr>
          <p:nvPr>
            <p:ph type="ftr" sz="quarter" idx="11"/>
          </p:nvPr>
        </p:nvSpPr>
        <p:spPr/>
        <p:txBody>
          <a:bodyPr/>
          <a:lstStyle/>
          <a:p>
            <a:r>
              <a:rPr lang="en-US"/>
              <a:t>Nahidul Islam Lecturer Dept. of CSE, DCC</a:t>
            </a:r>
          </a:p>
        </p:txBody>
      </p:sp>
      <p:sp>
        <p:nvSpPr>
          <p:cNvPr id="4" name="Slide Number Placeholder 3">
            <a:extLst>
              <a:ext uri="{FF2B5EF4-FFF2-40B4-BE49-F238E27FC236}">
                <a16:creationId xmlns:a16="http://schemas.microsoft.com/office/drawing/2014/main" id="{97C204AB-4359-420D-AEAC-3168BCB194BC}"/>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60412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DEA4-2886-46CC-9491-37070B23A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CD936-3431-4398-9AD5-0B876BF5E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CCD48A-24A1-4833-AF46-05C9837F7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3AC7C-A3D1-416A-90FB-BCC69361A8E8}"/>
              </a:ext>
            </a:extLst>
          </p:cNvPr>
          <p:cNvSpPr>
            <a:spLocks noGrp="1"/>
          </p:cNvSpPr>
          <p:nvPr>
            <p:ph type="dt" sz="half" idx="10"/>
          </p:nvPr>
        </p:nvSpPr>
        <p:spPr/>
        <p:txBody>
          <a:bodyPr/>
          <a:lstStyle/>
          <a:p>
            <a:fld id="{608E8278-1F1E-482D-BEF3-5CC4DD416301}" type="datetime1">
              <a:rPr lang="en-US" smtClean="0"/>
              <a:t>10/13/2024</a:t>
            </a:fld>
            <a:endParaRPr lang="en-US"/>
          </a:p>
        </p:txBody>
      </p:sp>
      <p:sp>
        <p:nvSpPr>
          <p:cNvPr id="6" name="Footer Placeholder 5">
            <a:extLst>
              <a:ext uri="{FF2B5EF4-FFF2-40B4-BE49-F238E27FC236}">
                <a16:creationId xmlns:a16="http://schemas.microsoft.com/office/drawing/2014/main" id="{4CD64FDC-94DE-423A-ABAA-CF04B943530E}"/>
              </a:ext>
            </a:extLst>
          </p:cNvPr>
          <p:cNvSpPr>
            <a:spLocks noGrp="1"/>
          </p:cNvSpPr>
          <p:nvPr>
            <p:ph type="ftr" sz="quarter" idx="11"/>
          </p:nvPr>
        </p:nvSpPr>
        <p:spPr/>
        <p:txBody>
          <a:bodyPr/>
          <a:lstStyle/>
          <a:p>
            <a:r>
              <a:rPr lang="en-US"/>
              <a:t>Nahidul Islam Lecturer Dept. of CSE, DCC</a:t>
            </a:r>
          </a:p>
        </p:txBody>
      </p:sp>
      <p:sp>
        <p:nvSpPr>
          <p:cNvPr id="7" name="Slide Number Placeholder 6">
            <a:extLst>
              <a:ext uri="{FF2B5EF4-FFF2-40B4-BE49-F238E27FC236}">
                <a16:creationId xmlns:a16="http://schemas.microsoft.com/office/drawing/2014/main" id="{5F3FA4A5-E4E4-4858-8FB6-7EB5A494F191}"/>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225824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D19B-E6E1-4863-A510-4CB7524AA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2E9F25-0085-4203-B711-6E8F2A83D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3BD15-4301-4195-8574-CC6F73B90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1C052-BB6C-4F9E-8117-872A2AF6D2B5}"/>
              </a:ext>
            </a:extLst>
          </p:cNvPr>
          <p:cNvSpPr>
            <a:spLocks noGrp="1"/>
          </p:cNvSpPr>
          <p:nvPr>
            <p:ph type="dt" sz="half" idx="10"/>
          </p:nvPr>
        </p:nvSpPr>
        <p:spPr/>
        <p:txBody>
          <a:bodyPr/>
          <a:lstStyle/>
          <a:p>
            <a:fld id="{7D30D48C-02DC-4205-9A63-AC21D22A686D}" type="datetime1">
              <a:rPr lang="en-US" smtClean="0"/>
              <a:t>10/13/2024</a:t>
            </a:fld>
            <a:endParaRPr lang="en-US"/>
          </a:p>
        </p:txBody>
      </p:sp>
      <p:sp>
        <p:nvSpPr>
          <p:cNvPr id="6" name="Footer Placeholder 5">
            <a:extLst>
              <a:ext uri="{FF2B5EF4-FFF2-40B4-BE49-F238E27FC236}">
                <a16:creationId xmlns:a16="http://schemas.microsoft.com/office/drawing/2014/main" id="{EA0B3DE2-C673-4BE9-B924-F1DED5840C76}"/>
              </a:ext>
            </a:extLst>
          </p:cNvPr>
          <p:cNvSpPr>
            <a:spLocks noGrp="1"/>
          </p:cNvSpPr>
          <p:nvPr>
            <p:ph type="ftr" sz="quarter" idx="11"/>
          </p:nvPr>
        </p:nvSpPr>
        <p:spPr/>
        <p:txBody>
          <a:bodyPr/>
          <a:lstStyle/>
          <a:p>
            <a:r>
              <a:rPr lang="en-US"/>
              <a:t>Nahidul Islam Lecturer Dept. of CSE, DCC</a:t>
            </a:r>
          </a:p>
        </p:txBody>
      </p:sp>
      <p:sp>
        <p:nvSpPr>
          <p:cNvPr id="7" name="Slide Number Placeholder 6">
            <a:extLst>
              <a:ext uri="{FF2B5EF4-FFF2-40B4-BE49-F238E27FC236}">
                <a16:creationId xmlns:a16="http://schemas.microsoft.com/office/drawing/2014/main" id="{74E3613C-7D0F-4B48-BAFC-59A77B0D59DE}"/>
              </a:ext>
            </a:extLst>
          </p:cNvPr>
          <p:cNvSpPr>
            <a:spLocks noGrp="1"/>
          </p:cNvSpPr>
          <p:nvPr>
            <p:ph type="sldNum" sz="quarter" idx="12"/>
          </p:nvPr>
        </p:nvSpPr>
        <p:spPr/>
        <p:txBody>
          <a:bodyPr/>
          <a:lstStyle/>
          <a:p>
            <a:fld id="{7EFEA7B1-B9D1-47E8-9EBF-FFBE867C78C6}" type="slidenum">
              <a:rPr lang="en-US" smtClean="0"/>
              <a:t>‹#›</a:t>
            </a:fld>
            <a:endParaRPr lang="en-US"/>
          </a:p>
        </p:txBody>
      </p:sp>
    </p:spTree>
    <p:extLst>
      <p:ext uri="{BB962C8B-B14F-4D97-AF65-F5344CB8AC3E}">
        <p14:creationId xmlns:p14="http://schemas.microsoft.com/office/powerpoint/2010/main" val="81386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4291B-F18D-4024-96CF-4520BAB81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C94A8-63E1-4B94-8467-42F3A2A69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6B158-D4F9-43F1-95FB-BC9777F80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5D5C7-530F-4D54-B114-3668C6024288}" type="datetime1">
              <a:rPr lang="en-US" smtClean="0"/>
              <a:t>10/13/2024</a:t>
            </a:fld>
            <a:endParaRPr lang="en-US"/>
          </a:p>
        </p:txBody>
      </p:sp>
      <p:sp>
        <p:nvSpPr>
          <p:cNvPr id="5" name="Footer Placeholder 4">
            <a:extLst>
              <a:ext uri="{FF2B5EF4-FFF2-40B4-BE49-F238E27FC236}">
                <a16:creationId xmlns:a16="http://schemas.microsoft.com/office/drawing/2014/main" id="{35D1D996-DDF7-4543-950C-AA9311FD9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Nahidul Islam Lecturer Dept. of CSE, DCC</a:t>
            </a:r>
          </a:p>
        </p:txBody>
      </p:sp>
      <p:sp>
        <p:nvSpPr>
          <p:cNvPr id="6" name="Slide Number Placeholder 5">
            <a:extLst>
              <a:ext uri="{FF2B5EF4-FFF2-40B4-BE49-F238E27FC236}">
                <a16:creationId xmlns:a16="http://schemas.microsoft.com/office/drawing/2014/main" id="{01829F9F-5A12-46AE-9488-23F5FC3B2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EA7B1-B9D1-47E8-9EBF-FFBE867C78C6}" type="slidenum">
              <a:rPr lang="en-US" smtClean="0"/>
              <a:t>‹#›</a:t>
            </a:fld>
            <a:endParaRPr lang="en-US"/>
          </a:p>
        </p:txBody>
      </p:sp>
    </p:spTree>
    <p:extLst>
      <p:ext uri="{BB962C8B-B14F-4D97-AF65-F5344CB8AC3E}">
        <p14:creationId xmlns:p14="http://schemas.microsoft.com/office/powerpoint/2010/main" val="201996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990-5827-4BFB-B05E-13AAB8761EE5}"/>
              </a:ext>
            </a:extLst>
          </p:cNvPr>
          <p:cNvSpPr>
            <a:spLocks noGrp="1"/>
          </p:cNvSpPr>
          <p:nvPr>
            <p:ph type="ctrTitle"/>
          </p:nvPr>
        </p:nvSpPr>
        <p:spPr/>
        <p:txBody>
          <a:bodyPr/>
          <a:lstStyle/>
          <a:p>
            <a:r>
              <a:rPr lang="en-US" b="1" dirty="0"/>
              <a:t>Data Processing &amp;  Networking </a:t>
            </a:r>
          </a:p>
        </p:txBody>
      </p:sp>
      <p:sp>
        <p:nvSpPr>
          <p:cNvPr id="3" name="Subtitle 2">
            <a:extLst>
              <a:ext uri="{FF2B5EF4-FFF2-40B4-BE49-F238E27FC236}">
                <a16:creationId xmlns:a16="http://schemas.microsoft.com/office/drawing/2014/main" id="{AFB31EA5-1362-4944-A8C7-AE68E65FA7AF}"/>
              </a:ext>
            </a:extLst>
          </p:cNvPr>
          <p:cNvSpPr>
            <a:spLocks noGrp="1"/>
          </p:cNvSpPr>
          <p:nvPr>
            <p:ph type="subTitle" idx="1"/>
          </p:nvPr>
        </p:nvSpPr>
        <p:spPr/>
        <p:txBody>
          <a:bodyPr/>
          <a:lstStyle/>
          <a:p>
            <a:r>
              <a:rPr lang="en-US" dirty="0"/>
              <a:t>Nahidul Islam</a:t>
            </a:r>
          </a:p>
          <a:p>
            <a:r>
              <a:rPr lang="en-US" dirty="0"/>
              <a:t>Lecturer, Dept. of CSE</a:t>
            </a:r>
          </a:p>
          <a:p>
            <a:r>
              <a:rPr lang="en-US" dirty="0"/>
              <a:t>Dhaka City College</a:t>
            </a:r>
          </a:p>
        </p:txBody>
      </p:sp>
      <p:sp>
        <p:nvSpPr>
          <p:cNvPr id="4" name="Date Placeholder 3">
            <a:extLst>
              <a:ext uri="{FF2B5EF4-FFF2-40B4-BE49-F238E27FC236}">
                <a16:creationId xmlns:a16="http://schemas.microsoft.com/office/drawing/2014/main" id="{96CA530C-C983-4750-A1F7-A41675187743}"/>
              </a:ext>
            </a:extLst>
          </p:cNvPr>
          <p:cNvSpPr>
            <a:spLocks noGrp="1"/>
          </p:cNvSpPr>
          <p:nvPr>
            <p:ph type="dt" sz="half" idx="10"/>
          </p:nvPr>
        </p:nvSpPr>
        <p:spPr/>
        <p:txBody>
          <a:bodyPr/>
          <a:lstStyle/>
          <a:p>
            <a:fld id="{8DA50B09-FB53-4565-B98E-22937DBDDA3C}" type="datetime1">
              <a:rPr lang="en-US" smtClean="0"/>
              <a:t>10/13/2024</a:t>
            </a:fld>
            <a:endParaRPr lang="en-US"/>
          </a:p>
        </p:txBody>
      </p:sp>
      <p:sp>
        <p:nvSpPr>
          <p:cNvPr id="5" name="Footer Placeholder 4">
            <a:extLst>
              <a:ext uri="{FF2B5EF4-FFF2-40B4-BE49-F238E27FC236}">
                <a16:creationId xmlns:a16="http://schemas.microsoft.com/office/drawing/2014/main" id="{8B009ED7-A7D3-4F23-BAB3-903B23E86280}"/>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EC6C9F4A-ADD5-414C-BE84-4922D5491B2A}"/>
              </a:ext>
            </a:extLst>
          </p:cNvPr>
          <p:cNvSpPr>
            <a:spLocks noGrp="1"/>
          </p:cNvSpPr>
          <p:nvPr>
            <p:ph type="sldNum" sz="quarter" idx="12"/>
          </p:nvPr>
        </p:nvSpPr>
        <p:spPr/>
        <p:txBody>
          <a:bodyPr/>
          <a:lstStyle/>
          <a:p>
            <a:fld id="{7EFEA7B1-B9D1-47E8-9EBF-FFBE867C78C6}" type="slidenum">
              <a:rPr lang="en-US" smtClean="0"/>
              <a:t>1</a:t>
            </a:fld>
            <a:endParaRPr lang="en-US"/>
          </a:p>
        </p:txBody>
      </p:sp>
    </p:spTree>
    <p:extLst>
      <p:ext uri="{BB962C8B-B14F-4D97-AF65-F5344CB8AC3E}">
        <p14:creationId xmlns:p14="http://schemas.microsoft.com/office/powerpoint/2010/main" val="161573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AE59-5494-4F0B-B8C0-95B45640D9E3}"/>
              </a:ext>
            </a:extLst>
          </p:cNvPr>
          <p:cNvSpPr>
            <a:spLocks noGrp="1"/>
          </p:cNvSpPr>
          <p:nvPr>
            <p:ph type="title"/>
          </p:nvPr>
        </p:nvSpPr>
        <p:spPr/>
        <p:txBody>
          <a:bodyPr/>
          <a:lstStyle/>
          <a:p>
            <a:r>
              <a:rPr lang="en-US" b="1" dirty="0"/>
              <a:t>Data Processing Operations </a:t>
            </a:r>
          </a:p>
        </p:txBody>
      </p:sp>
      <p:sp>
        <p:nvSpPr>
          <p:cNvPr id="3" name="Content Placeholder 2">
            <a:extLst>
              <a:ext uri="{FF2B5EF4-FFF2-40B4-BE49-F238E27FC236}">
                <a16:creationId xmlns:a16="http://schemas.microsoft.com/office/drawing/2014/main" id="{33C6F170-D5A3-40CC-A5C4-E5A648B6E9DA}"/>
              </a:ext>
            </a:extLst>
          </p:cNvPr>
          <p:cNvSpPr>
            <a:spLocks noGrp="1"/>
          </p:cNvSpPr>
          <p:nvPr>
            <p:ph idx="1"/>
          </p:nvPr>
        </p:nvSpPr>
        <p:spPr/>
        <p:txBody>
          <a:bodyPr>
            <a:normAutofit fontScale="92500" lnSpcReduction="10000"/>
          </a:bodyPr>
          <a:lstStyle/>
          <a:p>
            <a:pPr marL="0" indent="0" algn="just">
              <a:buNone/>
            </a:pPr>
            <a:r>
              <a:rPr lang="en-US" b="1" dirty="0">
                <a:solidFill>
                  <a:srgbClr val="FF0000"/>
                </a:solidFill>
              </a:rPr>
              <a:t>Input Operations: </a:t>
            </a:r>
            <a:r>
              <a:rPr lang="en-US" dirty="0"/>
              <a:t>Input operations are the processes where raw data is fed into a system for processing. This can be done manually (e.g., typing on a keyboard) or automatically (e.g., data sensors or batch file uploads).</a:t>
            </a:r>
          </a:p>
          <a:p>
            <a:pPr algn="just">
              <a:buFont typeface="Arial" panose="020B0604020202020204" pitchFamily="34" charset="0"/>
              <a:buChar char="•"/>
            </a:pPr>
            <a:r>
              <a:rPr lang="en-US" b="1" dirty="0"/>
              <a:t>Examples of Input Devices</a:t>
            </a:r>
            <a:r>
              <a:rPr lang="en-US" dirty="0"/>
              <a:t>:</a:t>
            </a:r>
          </a:p>
          <a:p>
            <a:pPr marL="742950" lvl="1" indent="-285750" algn="just">
              <a:buFont typeface="Arial" panose="020B0604020202020204" pitchFamily="34" charset="0"/>
              <a:buChar char="•"/>
            </a:pPr>
            <a:r>
              <a:rPr lang="en-US" b="1" dirty="0"/>
              <a:t>Keyboard</a:t>
            </a:r>
            <a:r>
              <a:rPr lang="en-US" dirty="0"/>
              <a:t>: For entering text or commands.</a:t>
            </a:r>
          </a:p>
          <a:p>
            <a:pPr marL="742950" lvl="1" indent="-285750" algn="just">
              <a:buFont typeface="Arial" panose="020B0604020202020204" pitchFamily="34" charset="0"/>
              <a:buChar char="•"/>
            </a:pPr>
            <a:r>
              <a:rPr lang="en-US" b="1" dirty="0"/>
              <a:t>Mouse</a:t>
            </a:r>
            <a:r>
              <a:rPr lang="en-US" dirty="0"/>
              <a:t>: For selecting or navigating interfaces.</a:t>
            </a:r>
          </a:p>
          <a:p>
            <a:pPr marL="0" indent="0" algn="just">
              <a:buNone/>
            </a:pPr>
            <a:r>
              <a:rPr lang="en-US" b="1" dirty="0">
                <a:solidFill>
                  <a:srgbClr val="FF0000"/>
                </a:solidFill>
              </a:rPr>
              <a:t>Output Operations: </a:t>
            </a:r>
            <a:r>
              <a:rPr lang="en-US" dirty="0"/>
              <a:t>Output operations produce processed data in a format understandable to users. This can include visual display (monitor), physical printouts, or stored digital formats (files).</a:t>
            </a:r>
          </a:p>
          <a:p>
            <a:pPr algn="just">
              <a:buFont typeface="Arial" panose="020B0604020202020204" pitchFamily="34" charset="0"/>
              <a:buChar char="•"/>
            </a:pPr>
            <a:r>
              <a:rPr lang="en-US" b="1" dirty="0"/>
              <a:t>Examples of Output Devices</a:t>
            </a:r>
            <a:r>
              <a:rPr lang="en-US" dirty="0"/>
              <a:t>:</a:t>
            </a:r>
          </a:p>
          <a:p>
            <a:pPr marL="742950" lvl="1" indent="-285750" algn="just">
              <a:buFont typeface="Arial" panose="020B0604020202020204" pitchFamily="34" charset="0"/>
              <a:buChar char="•"/>
            </a:pPr>
            <a:r>
              <a:rPr lang="en-US" b="1" dirty="0"/>
              <a:t>Monitor</a:t>
            </a:r>
            <a:r>
              <a:rPr lang="en-US" dirty="0"/>
              <a:t>: Displays graphical or textual data.</a:t>
            </a:r>
          </a:p>
          <a:p>
            <a:pPr marL="742950" lvl="1" indent="-285750" algn="just">
              <a:buFont typeface="Arial" panose="020B0604020202020204" pitchFamily="34" charset="0"/>
              <a:buChar char="•"/>
            </a:pPr>
            <a:r>
              <a:rPr lang="en-US" b="1" dirty="0"/>
              <a:t>Printer</a:t>
            </a:r>
            <a:r>
              <a:rPr lang="en-US" dirty="0"/>
              <a:t>: Produces hard copies of documents or images.</a:t>
            </a:r>
          </a:p>
          <a:p>
            <a:pPr marL="0" indent="0" algn="just">
              <a:buNone/>
            </a:pPr>
            <a:endParaRPr lang="en-US" dirty="0"/>
          </a:p>
        </p:txBody>
      </p:sp>
      <p:sp>
        <p:nvSpPr>
          <p:cNvPr id="4" name="Date Placeholder 3">
            <a:extLst>
              <a:ext uri="{FF2B5EF4-FFF2-40B4-BE49-F238E27FC236}">
                <a16:creationId xmlns:a16="http://schemas.microsoft.com/office/drawing/2014/main" id="{874556FB-4A79-421D-9CC4-5A06E220F47A}"/>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EA5753AB-DCE5-42C6-AD97-7802ECEBA74B}"/>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623B7759-440F-44DC-A7A2-B196158595C4}"/>
              </a:ext>
            </a:extLst>
          </p:cNvPr>
          <p:cNvSpPr>
            <a:spLocks noGrp="1"/>
          </p:cNvSpPr>
          <p:nvPr>
            <p:ph type="sldNum" sz="quarter" idx="12"/>
          </p:nvPr>
        </p:nvSpPr>
        <p:spPr/>
        <p:txBody>
          <a:bodyPr/>
          <a:lstStyle/>
          <a:p>
            <a:fld id="{7EFEA7B1-B9D1-47E8-9EBF-FFBE867C78C6}" type="slidenum">
              <a:rPr lang="en-US" smtClean="0"/>
              <a:t>10</a:t>
            </a:fld>
            <a:endParaRPr lang="en-US"/>
          </a:p>
        </p:txBody>
      </p:sp>
    </p:spTree>
    <p:extLst>
      <p:ext uri="{BB962C8B-B14F-4D97-AF65-F5344CB8AC3E}">
        <p14:creationId xmlns:p14="http://schemas.microsoft.com/office/powerpoint/2010/main" val="247977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8F01-BF21-420E-8B55-04E58D852EAA}"/>
              </a:ext>
            </a:extLst>
          </p:cNvPr>
          <p:cNvSpPr>
            <a:spLocks noGrp="1"/>
          </p:cNvSpPr>
          <p:nvPr>
            <p:ph type="title"/>
          </p:nvPr>
        </p:nvSpPr>
        <p:spPr/>
        <p:txBody>
          <a:bodyPr/>
          <a:lstStyle/>
          <a:p>
            <a:r>
              <a:rPr lang="en-US" b="1" dirty="0"/>
              <a:t>Calculation and Text Manipulation</a:t>
            </a:r>
          </a:p>
        </p:txBody>
      </p:sp>
      <p:sp>
        <p:nvSpPr>
          <p:cNvPr id="3" name="Content Placeholder 2">
            <a:extLst>
              <a:ext uri="{FF2B5EF4-FFF2-40B4-BE49-F238E27FC236}">
                <a16:creationId xmlns:a16="http://schemas.microsoft.com/office/drawing/2014/main" id="{BFDB23A1-613B-45C7-A858-DC4352824C24}"/>
              </a:ext>
            </a:extLst>
          </p:cNvPr>
          <p:cNvSpPr>
            <a:spLocks noGrp="1"/>
          </p:cNvSpPr>
          <p:nvPr>
            <p:ph idx="1"/>
          </p:nvPr>
        </p:nvSpPr>
        <p:spPr/>
        <p:txBody>
          <a:bodyPr>
            <a:normAutofit fontScale="92500" lnSpcReduction="20000"/>
          </a:bodyPr>
          <a:lstStyle/>
          <a:p>
            <a:pPr marL="0" indent="0" algn="just">
              <a:buNone/>
            </a:pPr>
            <a:r>
              <a:rPr lang="en-US" dirty="0"/>
              <a:t>This category of data processing focuses on </a:t>
            </a:r>
            <a:r>
              <a:rPr lang="en-US" b="1" dirty="0"/>
              <a:t>modifying, calculating, or transforming data</a:t>
            </a:r>
            <a:r>
              <a:rPr lang="en-US" dirty="0"/>
              <a:t> into meaningful results. This is where the actual "processing" happens.</a:t>
            </a:r>
          </a:p>
          <a:p>
            <a:pPr marL="0" indent="0" algn="just">
              <a:buNone/>
            </a:pPr>
            <a:r>
              <a:rPr lang="en-US" b="1" dirty="0">
                <a:solidFill>
                  <a:srgbClr val="FF0000"/>
                </a:solidFill>
              </a:rPr>
              <a:t>Calculation Operations: </a:t>
            </a:r>
            <a:r>
              <a:rPr lang="en-US" dirty="0"/>
              <a:t>These operations involve performing arithmetic or logical operations on numerical data. Calculation operations are often necessary for tasks like budgeting, scientific computing, accounting, and business analytics.</a:t>
            </a:r>
          </a:p>
          <a:p>
            <a:pPr marL="742950" lvl="1" indent="-285750" algn="just">
              <a:buFont typeface="Arial" panose="020B0604020202020204" pitchFamily="34" charset="0"/>
              <a:buChar char="•"/>
            </a:pPr>
            <a:r>
              <a:rPr lang="en-US" b="1" dirty="0"/>
              <a:t>Arithmetic Calculations</a:t>
            </a:r>
            <a:r>
              <a:rPr lang="en-US" dirty="0"/>
              <a:t>: Basic operations such as addition, subtraction, multiplication, and division (e.g., calculating sales totals, generating invoices).</a:t>
            </a:r>
          </a:p>
          <a:p>
            <a:pPr marL="0" indent="0" algn="just">
              <a:buNone/>
            </a:pPr>
            <a:r>
              <a:rPr lang="en-US" b="1" dirty="0">
                <a:solidFill>
                  <a:srgbClr val="FF0000"/>
                </a:solidFill>
              </a:rPr>
              <a:t>Text Manipulation Operations: </a:t>
            </a:r>
            <a:r>
              <a:rPr lang="en-US" dirty="0"/>
              <a:t>Text manipulation involves modifying, formatting, or analyzing text data. This includes tasks such as string matching, formatting, text parsing, and restructuring data.</a:t>
            </a:r>
          </a:p>
          <a:p>
            <a:pPr lvl="1" algn="just"/>
            <a:r>
              <a:rPr lang="en-US" dirty="0"/>
              <a:t>Changing the style, size, or arrangement of text (e.g., turning lowercase text into uppercase).</a:t>
            </a:r>
          </a:p>
        </p:txBody>
      </p:sp>
      <p:sp>
        <p:nvSpPr>
          <p:cNvPr id="4" name="Date Placeholder 3">
            <a:extLst>
              <a:ext uri="{FF2B5EF4-FFF2-40B4-BE49-F238E27FC236}">
                <a16:creationId xmlns:a16="http://schemas.microsoft.com/office/drawing/2014/main" id="{C0CFB3A2-94E1-4280-B99F-B4B58ACE39F2}"/>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87258FCE-64AF-4321-A0EF-AF486C8A827D}"/>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8FB2A380-9A23-4673-B719-1D89EE595A80}"/>
              </a:ext>
            </a:extLst>
          </p:cNvPr>
          <p:cNvSpPr>
            <a:spLocks noGrp="1"/>
          </p:cNvSpPr>
          <p:nvPr>
            <p:ph type="sldNum" sz="quarter" idx="12"/>
          </p:nvPr>
        </p:nvSpPr>
        <p:spPr/>
        <p:txBody>
          <a:bodyPr/>
          <a:lstStyle/>
          <a:p>
            <a:fld id="{7EFEA7B1-B9D1-47E8-9EBF-FFBE867C78C6}" type="slidenum">
              <a:rPr lang="en-US" smtClean="0"/>
              <a:t>11</a:t>
            </a:fld>
            <a:endParaRPr lang="en-US"/>
          </a:p>
        </p:txBody>
      </p:sp>
    </p:spTree>
    <p:extLst>
      <p:ext uri="{BB962C8B-B14F-4D97-AF65-F5344CB8AC3E}">
        <p14:creationId xmlns:p14="http://schemas.microsoft.com/office/powerpoint/2010/main" val="239045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4E74-0F0F-4AD2-B62F-D3FDD9EC11C5}"/>
              </a:ext>
            </a:extLst>
          </p:cNvPr>
          <p:cNvSpPr>
            <a:spLocks noGrp="1"/>
          </p:cNvSpPr>
          <p:nvPr>
            <p:ph type="title"/>
          </p:nvPr>
        </p:nvSpPr>
        <p:spPr/>
        <p:txBody>
          <a:bodyPr/>
          <a:lstStyle/>
          <a:p>
            <a:r>
              <a:rPr lang="en-US" b="1" dirty="0"/>
              <a:t>Storage and Retrieval Operations</a:t>
            </a:r>
          </a:p>
        </p:txBody>
      </p:sp>
      <p:sp>
        <p:nvSpPr>
          <p:cNvPr id="3" name="Content Placeholder 2">
            <a:extLst>
              <a:ext uri="{FF2B5EF4-FFF2-40B4-BE49-F238E27FC236}">
                <a16:creationId xmlns:a16="http://schemas.microsoft.com/office/drawing/2014/main" id="{407201ED-0DBB-45B8-B461-7C78472D1204}"/>
              </a:ext>
            </a:extLst>
          </p:cNvPr>
          <p:cNvSpPr>
            <a:spLocks noGrp="1"/>
          </p:cNvSpPr>
          <p:nvPr>
            <p:ph idx="1"/>
          </p:nvPr>
        </p:nvSpPr>
        <p:spPr/>
        <p:txBody>
          <a:bodyPr>
            <a:normAutofit fontScale="77500" lnSpcReduction="20000"/>
          </a:bodyPr>
          <a:lstStyle/>
          <a:p>
            <a:pPr marL="0" indent="0" algn="just">
              <a:buNone/>
            </a:pPr>
            <a:r>
              <a:rPr lang="en-US" dirty="0"/>
              <a:t>Storage and retrieval are critical data processing operations that deal with </a:t>
            </a:r>
            <a:r>
              <a:rPr lang="en-US" b="1" dirty="0"/>
              <a:t>saving</a:t>
            </a:r>
            <a:r>
              <a:rPr lang="en-US" dirty="0"/>
              <a:t> data and </a:t>
            </a:r>
            <a:r>
              <a:rPr lang="en-US" b="1" dirty="0"/>
              <a:t>accessing</a:t>
            </a:r>
            <a:r>
              <a:rPr lang="en-US" dirty="0"/>
              <a:t> it for later use. </a:t>
            </a:r>
          </a:p>
          <a:p>
            <a:pPr marL="0" indent="0" algn="just">
              <a:buNone/>
            </a:pPr>
            <a:r>
              <a:rPr lang="en-US" b="1" dirty="0">
                <a:solidFill>
                  <a:srgbClr val="FF0000"/>
                </a:solidFill>
              </a:rPr>
              <a:t>Storage Operations: </a:t>
            </a:r>
            <a:r>
              <a:rPr lang="en-US" dirty="0"/>
              <a:t>Storage operations involve writing or saving data to a storage medium (e.g., a hard drive, database, or cloud service) so that it can be accessed later.</a:t>
            </a:r>
          </a:p>
          <a:p>
            <a:pPr marL="742950" lvl="1" indent="-285750" algn="just">
              <a:buFont typeface="Arial" panose="020B0604020202020204" pitchFamily="34" charset="0"/>
              <a:buChar char="•"/>
            </a:pPr>
            <a:r>
              <a:rPr lang="en-US" b="1" dirty="0"/>
              <a:t>Temporary Storage</a:t>
            </a:r>
            <a:r>
              <a:rPr lang="en-US" dirty="0"/>
              <a:t> (RAM): Used for storing data temporarily while a system is powered on. Once the system shuts down, the data is lost.</a:t>
            </a:r>
          </a:p>
          <a:p>
            <a:pPr marL="742950" lvl="1" indent="-285750" algn="just">
              <a:buFont typeface="Arial" panose="020B0604020202020204" pitchFamily="34" charset="0"/>
              <a:buChar char="•"/>
            </a:pPr>
            <a:r>
              <a:rPr lang="en-US" b="1" dirty="0"/>
              <a:t>Persistent Storage</a:t>
            </a:r>
            <a:r>
              <a:rPr lang="en-US" dirty="0"/>
              <a:t> (Hard Drives, SSDs, Cloud Storage): Stores data permanently or semi-permanently. Data remains even after power is turned off, ensuring long-term availability.</a:t>
            </a:r>
          </a:p>
          <a:p>
            <a:pPr marL="0" indent="0" algn="just">
              <a:buNone/>
            </a:pPr>
            <a:r>
              <a:rPr lang="en-US" b="1" dirty="0">
                <a:solidFill>
                  <a:srgbClr val="FF0000"/>
                </a:solidFill>
              </a:rPr>
              <a:t>Retrieval Operations: </a:t>
            </a:r>
            <a:r>
              <a:rPr lang="en-US" dirty="0"/>
              <a:t>Retrieval operations involve fetching or reading stored data for use in further processing, display, or analysis. Data retrieval can be simple or complex, depending on how data is organized and indexed.</a:t>
            </a:r>
          </a:p>
          <a:p>
            <a:pPr marL="742950" lvl="1" indent="-285750" algn="just">
              <a:buFont typeface="Arial" panose="020B0604020202020204" pitchFamily="34" charset="0"/>
              <a:buChar char="•"/>
            </a:pPr>
            <a:r>
              <a:rPr lang="en-US" b="1" dirty="0"/>
              <a:t>File Retrieval</a:t>
            </a:r>
            <a:r>
              <a:rPr lang="en-US" dirty="0"/>
              <a:t>: Simple retrieval of files or documents from storage media (e.g., opening a file from a hard drive).</a:t>
            </a:r>
          </a:p>
          <a:p>
            <a:pPr marL="742950" lvl="1" indent="-285750" algn="just">
              <a:buFont typeface="Arial" panose="020B0604020202020204" pitchFamily="34" charset="0"/>
              <a:buChar char="•"/>
            </a:pPr>
            <a:r>
              <a:rPr lang="en-US" b="1" dirty="0"/>
              <a:t>Database Queries</a:t>
            </a:r>
            <a:r>
              <a:rPr lang="en-US" dirty="0"/>
              <a:t>: More complex data retrieval using languages like SQL to fetch specific records from databases (e.g., retrieving all customers from a particular city).</a:t>
            </a:r>
          </a:p>
          <a:p>
            <a:pPr marL="457200" lvl="1" indent="0" algn="just">
              <a:buNone/>
            </a:pPr>
            <a:endParaRPr lang="en-US" dirty="0"/>
          </a:p>
          <a:p>
            <a:pPr marL="0" indent="0" algn="just">
              <a:buNone/>
            </a:pPr>
            <a:endParaRPr lang="en-US" dirty="0"/>
          </a:p>
        </p:txBody>
      </p:sp>
      <p:sp>
        <p:nvSpPr>
          <p:cNvPr id="4" name="Date Placeholder 3">
            <a:extLst>
              <a:ext uri="{FF2B5EF4-FFF2-40B4-BE49-F238E27FC236}">
                <a16:creationId xmlns:a16="http://schemas.microsoft.com/office/drawing/2014/main" id="{54AE4B8B-33B4-40F2-B790-8C63B3C89E85}"/>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2CB8D87C-A257-4482-A341-2F2EB16FE8AE}"/>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AC3EC25C-3647-4098-B842-43657455F731}"/>
              </a:ext>
            </a:extLst>
          </p:cNvPr>
          <p:cNvSpPr>
            <a:spLocks noGrp="1"/>
          </p:cNvSpPr>
          <p:nvPr>
            <p:ph type="sldNum" sz="quarter" idx="12"/>
          </p:nvPr>
        </p:nvSpPr>
        <p:spPr/>
        <p:txBody>
          <a:bodyPr/>
          <a:lstStyle/>
          <a:p>
            <a:fld id="{7EFEA7B1-B9D1-47E8-9EBF-FFBE867C78C6}" type="slidenum">
              <a:rPr lang="en-US" smtClean="0"/>
              <a:t>12</a:t>
            </a:fld>
            <a:endParaRPr lang="en-US"/>
          </a:p>
        </p:txBody>
      </p:sp>
    </p:spTree>
    <p:extLst>
      <p:ext uri="{BB962C8B-B14F-4D97-AF65-F5344CB8AC3E}">
        <p14:creationId xmlns:p14="http://schemas.microsoft.com/office/powerpoint/2010/main" val="390073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32A2-1ACB-4143-95DE-7E73E7CFFAE4}"/>
              </a:ext>
            </a:extLst>
          </p:cNvPr>
          <p:cNvSpPr>
            <a:spLocks noGrp="1"/>
          </p:cNvSpPr>
          <p:nvPr>
            <p:ph type="title"/>
          </p:nvPr>
        </p:nvSpPr>
        <p:spPr/>
        <p:txBody>
          <a:bodyPr/>
          <a:lstStyle/>
          <a:p>
            <a:r>
              <a:rPr lang="en-US" b="1" dirty="0"/>
              <a:t>Computer Network</a:t>
            </a:r>
          </a:p>
        </p:txBody>
      </p:sp>
      <p:sp>
        <p:nvSpPr>
          <p:cNvPr id="3" name="Content Placeholder 2">
            <a:extLst>
              <a:ext uri="{FF2B5EF4-FFF2-40B4-BE49-F238E27FC236}">
                <a16:creationId xmlns:a16="http://schemas.microsoft.com/office/drawing/2014/main" id="{F345E3A0-A687-467C-A818-363914C74627}"/>
              </a:ext>
            </a:extLst>
          </p:cNvPr>
          <p:cNvSpPr>
            <a:spLocks noGrp="1"/>
          </p:cNvSpPr>
          <p:nvPr>
            <p:ph idx="1"/>
          </p:nvPr>
        </p:nvSpPr>
        <p:spPr/>
        <p:txBody>
          <a:bodyPr>
            <a:normAutofit lnSpcReduction="10000"/>
          </a:bodyPr>
          <a:lstStyle/>
          <a:p>
            <a:pPr marL="0" indent="0" algn="just">
              <a:buNone/>
            </a:pPr>
            <a:r>
              <a:rPr lang="en-US" sz="2000" dirty="0"/>
              <a:t>A computer network is a collection of interconnected devices, such as computers, servers, smartphones, and peripherals, that can communicate and share resources with each other. These devices are linked together using various communication mediums, like cables (e.g., Ethernet, fiber optic) or wireless technologies (e.g., Wi-Fi, Bluetooth). The purpose of a network is to enable the efficient exchange of data and information, facilitating collaboration, resource sharing, and communication.</a:t>
            </a:r>
          </a:p>
          <a:p>
            <a:pPr marL="0" indent="0" algn="just">
              <a:buNone/>
            </a:pPr>
            <a:endParaRPr lang="en-US" sz="2000" dirty="0"/>
          </a:p>
          <a:p>
            <a:pPr marL="0" indent="0" algn="just">
              <a:buNone/>
            </a:pPr>
            <a:r>
              <a:rPr lang="en-US" sz="2200" b="1" dirty="0"/>
              <a:t>Types of Network Communication:</a:t>
            </a:r>
          </a:p>
          <a:p>
            <a:pPr marL="0" indent="0" algn="just">
              <a:buNone/>
            </a:pPr>
            <a:r>
              <a:rPr lang="en-US" sz="2200" b="1" dirty="0">
                <a:solidFill>
                  <a:srgbClr val="FF0000"/>
                </a:solidFill>
              </a:rPr>
              <a:t>Sender:</a:t>
            </a:r>
            <a:r>
              <a:rPr lang="en-US" sz="2200" dirty="0">
                <a:solidFill>
                  <a:srgbClr val="FF0000"/>
                </a:solidFill>
              </a:rPr>
              <a:t> </a:t>
            </a:r>
            <a:r>
              <a:rPr lang="en-US" sz="2200" dirty="0"/>
              <a:t>The sender is the originating point of a message or data transmission. It can be any device or application capable of transmitting data over a network.</a:t>
            </a:r>
          </a:p>
          <a:p>
            <a:pPr lvl="1" algn="just"/>
            <a:r>
              <a:rPr lang="en-US" sz="1800" dirty="0"/>
              <a:t>A computer sending an email.</a:t>
            </a:r>
          </a:p>
          <a:p>
            <a:pPr marL="0" indent="0">
              <a:buNone/>
            </a:pPr>
            <a:r>
              <a:rPr lang="en-US" sz="2200" b="1" dirty="0">
                <a:solidFill>
                  <a:srgbClr val="FF0000"/>
                </a:solidFill>
              </a:rPr>
              <a:t>Receiver:</a:t>
            </a:r>
            <a:r>
              <a:rPr lang="en-US" sz="2200" dirty="0">
                <a:solidFill>
                  <a:srgbClr val="FF0000"/>
                </a:solidFill>
              </a:rPr>
              <a:t> </a:t>
            </a:r>
            <a:r>
              <a:rPr lang="en-US" sz="2200" dirty="0"/>
              <a:t>The receiver is the destination point for a message or data transmission. It's the device or application that receives the data sent by the sender. Examples include:</a:t>
            </a:r>
          </a:p>
          <a:p>
            <a:pPr lvl="1"/>
            <a:r>
              <a:rPr lang="en-US" sz="1800" dirty="0"/>
              <a:t>A computer receiving an email.</a:t>
            </a:r>
          </a:p>
          <a:p>
            <a:pPr marL="0" indent="0" algn="just">
              <a:buNone/>
            </a:pPr>
            <a:endParaRPr lang="en-US" sz="2000" dirty="0"/>
          </a:p>
          <a:p>
            <a:pPr marL="0" indent="0" algn="just">
              <a:buNone/>
            </a:pPr>
            <a:endParaRPr lang="en-US" sz="2000" dirty="0"/>
          </a:p>
        </p:txBody>
      </p:sp>
      <p:sp>
        <p:nvSpPr>
          <p:cNvPr id="4" name="Date Placeholder 3">
            <a:extLst>
              <a:ext uri="{FF2B5EF4-FFF2-40B4-BE49-F238E27FC236}">
                <a16:creationId xmlns:a16="http://schemas.microsoft.com/office/drawing/2014/main" id="{51DE42CB-E079-4617-81C3-8023E5254736}"/>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C60CD6E0-B4BB-4E8D-86C5-211E20296B49}"/>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E9DFBA60-F77D-42A4-AAFE-2FC01D86148D}"/>
              </a:ext>
            </a:extLst>
          </p:cNvPr>
          <p:cNvSpPr>
            <a:spLocks noGrp="1"/>
          </p:cNvSpPr>
          <p:nvPr>
            <p:ph type="sldNum" sz="quarter" idx="12"/>
          </p:nvPr>
        </p:nvSpPr>
        <p:spPr/>
        <p:txBody>
          <a:bodyPr/>
          <a:lstStyle/>
          <a:p>
            <a:fld id="{7EFEA7B1-B9D1-47E8-9EBF-FFBE867C78C6}" type="slidenum">
              <a:rPr lang="en-US" smtClean="0"/>
              <a:t>13</a:t>
            </a:fld>
            <a:endParaRPr lang="en-US"/>
          </a:p>
        </p:txBody>
      </p:sp>
    </p:spTree>
    <p:extLst>
      <p:ext uri="{BB962C8B-B14F-4D97-AF65-F5344CB8AC3E}">
        <p14:creationId xmlns:p14="http://schemas.microsoft.com/office/powerpoint/2010/main" val="89266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227C-F384-4CB1-8E80-FF183FD31CDE}"/>
              </a:ext>
            </a:extLst>
          </p:cNvPr>
          <p:cNvSpPr>
            <a:spLocks noGrp="1"/>
          </p:cNvSpPr>
          <p:nvPr>
            <p:ph type="title"/>
          </p:nvPr>
        </p:nvSpPr>
        <p:spPr>
          <a:xfrm>
            <a:off x="889000" y="136525"/>
            <a:ext cx="10515600" cy="955675"/>
          </a:xfrm>
        </p:spPr>
        <p:txBody>
          <a:bodyPr/>
          <a:lstStyle/>
          <a:p>
            <a:r>
              <a:rPr lang="en-US" b="1" dirty="0"/>
              <a:t>Continue…</a:t>
            </a:r>
          </a:p>
        </p:txBody>
      </p:sp>
      <p:sp>
        <p:nvSpPr>
          <p:cNvPr id="3" name="Content Placeholder 2">
            <a:extLst>
              <a:ext uri="{FF2B5EF4-FFF2-40B4-BE49-F238E27FC236}">
                <a16:creationId xmlns:a16="http://schemas.microsoft.com/office/drawing/2014/main" id="{B5B4AA3C-76B3-4464-B4D7-6DB58A3D7E57}"/>
              </a:ext>
            </a:extLst>
          </p:cNvPr>
          <p:cNvSpPr>
            <a:spLocks noGrp="1"/>
          </p:cNvSpPr>
          <p:nvPr>
            <p:ph idx="1"/>
          </p:nvPr>
        </p:nvSpPr>
        <p:spPr>
          <a:xfrm>
            <a:off x="838199" y="1092199"/>
            <a:ext cx="11040533" cy="5264151"/>
          </a:xfrm>
        </p:spPr>
        <p:txBody>
          <a:bodyPr numCol="2">
            <a:noAutofit/>
          </a:bodyPr>
          <a:lstStyle/>
          <a:p>
            <a:pPr marL="0" indent="0" algn="just">
              <a:buNone/>
            </a:pPr>
            <a:r>
              <a:rPr lang="en-US" sz="2000" b="1" dirty="0">
                <a:solidFill>
                  <a:srgbClr val="FF0000"/>
                </a:solidFill>
              </a:rPr>
              <a:t>Data:</a:t>
            </a:r>
            <a:r>
              <a:rPr lang="en-US" sz="2000" dirty="0">
                <a:solidFill>
                  <a:srgbClr val="FF0000"/>
                </a:solidFill>
              </a:rPr>
              <a:t> </a:t>
            </a:r>
            <a:r>
              <a:rPr lang="en-US" sz="2000" dirty="0"/>
              <a:t>Data is the information being transmitted between the sender and the receiver. It can take many forms, including:</a:t>
            </a:r>
          </a:p>
          <a:p>
            <a:pPr lvl="1" algn="just"/>
            <a:r>
              <a:rPr lang="en-US" sz="1800" dirty="0"/>
              <a:t>Text files</a:t>
            </a:r>
          </a:p>
          <a:p>
            <a:pPr lvl="1" algn="just"/>
            <a:r>
              <a:rPr lang="en-US" sz="1800" dirty="0"/>
              <a:t>Images</a:t>
            </a:r>
          </a:p>
          <a:p>
            <a:pPr lvl="1" algn="just"/>
            <a:r>
              <a:rPr lang="en-US" sz="1800" dirty="0"/>
              <a:t>Videos</a:t>
            </a:r>
          </a:p>
          <a:p>
            <a:pPr marL="0" indent="0" algn="just">
              <a:buNone/>
            </a:pPr>
            <a:r>
              <a:rPr lang="en-US" sz="2000" b="1" dirty="0">
                <a:solidFill>
                  <a:srgbClr val="FF0000"/>
                </a:solidFill>
              </a:rPr>
              <a:t>Medium:</a:t>
            </a:r>
            <a:r>
              <a:rPr lang="en-US" sz="2000" dirty="0">
                <a:solidFill>
                  <a:srgbClr val="FF0000"/>
                </a:solidFill>
              </a:rPr>
              <a:t> </a:t>
            </a:r>
            <a:r>
              <a:rPr lang="en-US" sz="2000" dirty="0"/>
              <a:t>The medium is the physical or wireless pathway through which data travels from the sender to the receiver. It's the channel that carries the data signals. Examples include:</a:t>
            </a:r>
          </a:p>
          <a:p>
            <a:pPr algn="just">
              <a:buFont typeface="Arial" panose="020B0604020202020204" pitchFamily="34" charset="0"/>
              <a:buChar char="•"/>
            </a:pPr>
            <a:r>
              <a:rPr lang="en-US" sz="1800" b="1" dirty="0">
                <a:solidFill>
                  <a:srgbClr val="FF0000"/>
                </a:solidFill>
              </a:rPr>
              <a:t>Wired Media:</a:t>
            </a:r>
            <a:r>
              <a:rPr lang="en-US" sz="1800" dirty="0">
                <a:solidFill>
                  <a:srgbClr val="FF0000"/>
                </a:solidFill>
              </a:rPr>
              <a:t> </a:t>
            </a:r>
          </a:p>
          <a:p>
            <a:pPr marL="742950" lvl="1" indent="-285750" algn="just">
              <a:buFont typeface="Arial" panose="020B0604020202020204" pitchFamily="34" charset="0"/>
              <a:buChar char="•"/>
            </a:pPr>
            <a:r>
              <a:rPr lang="en-US" sz="1800" b="1" dirty="0"/>
              <a:t>Twisted Pair Cables (e.g., Ethernet cables):</a:t>
            </a:r>
            <a:r>
              <a:rPr lang="en-US" sz="1800" dirty="0"/>
              <a:t> Commonly used for LAN connections.</a:t>
            </a:r>
          </a:p>
          <a:p>
            <a:pPr marL="742950" lvl="1" indent="-285750" algn="just">
              <a:buFont typeface="Arial" panose="020B0604020202020204" pitchFamily="34" charset="0"/>
              <a:buChar char="•"/>
            </a:pPr>
            <a:r>
              <a:rPr lang="en-US" sz="1800" b="1" dirty="0"/>
              <a:t>Coaxial Cables:</a:t>
            </a:r>
            <a:r>
              <a:rPr lang="en-US" sz="1800" dirty="0"/>
              <a:t> Used for cable television and some network connections.</a:t>
            </a:r>
          </a:p>
          <a:p>
            <a:pPr marL="742950" lvl="1" indent="-285750" algn="just">
              <a:buFont typeface="Arial" panose="020B0604020202020204" pitchFamily="34" charset="0"/>
              <a:buChar char="•"/>
            </a:pPr>
            <a:r>
              <a:rPr lang="en-US" sz="1800" b="1" dirty="0"/>
              <a:t>Fiber Optic Cables:</a:t>
            </a:r>
            <a:r>
              <a:rPr lang="en-US" sz="1800" dirty="0"/>
              <a:t> Transmit data as light pulses, offering high bandwidth and long-distance transmission.</a:t>
            </a:r>
          </a:p>
          <a:p>
            <a:pPr algn="just">
              <a:buFont typeface="Arial" panose="020B0604020202020204" pitchFamily="34" charset="0"/>
              <a:buChar char="•"/>
            </a:pPr>
            <a:r>
              <a:rPr lang="en-US" sz="1800" b="1" dirty="0">
                <a:solidFill>
                  <a:srgbClr val="FF0000"/>
                </a:solidFill>
              </a:rPr>
              <a:t>Wireless Media:</a:t>
            </a:r>
            <a:r>
              <a:rPr lang="en-US" sz="1800" dirty="0">
                <a:solidFill>
                  <a:srgbClr val="FF0000"/>
                </a:solidFill>
              </a:rPr>
              <a:t> </a:t>
            </a:r>
          </a:p>
          <a:p>
            <a:pPr marL="742950" lvl="1" indent="-285750" algn="just">
              <a:buFont typeface="Arial" panose="020B0604020202020204" pitchFamily="34" charset="0"/>
              <a:buChar char="•"/>
            </a:pPr>
            <a:r>
              <a:rPr lang="en-US" sz="1800" b="1" dirty="0"/>
              <a:t>Radio Waves:</a:t>
            </a:r>
            <a:r>
              <a:rPr lang="en-US" sz="1800" dirty="0"/>
              <a:t> Used for Wi-Fi, Bluetooth, and cellular communication.</a:t>
            </a:r>
          </a:p>
          <a:p>
            <a:pPr marL="742950" lvl="1" indent="-285750" algn="just">
              <a:buFont typeface="Arial" panose="020B0604020202020204" pitchFamily="34" charset="0"/>
              <a:buChar char="•"/>
            </a:pPr>
            <a:r>
              <a:rPr lang="en-US" sz="1800" b="1" dirty="0"/>
              <a:t>Microwaves:</a:t>
            </a:r>
            <a:r>
              <a:rPr lang="en-US" sz="1800" dirty="0"/>
              <a:t> Used for satellite communication and point-to-point links.</a:t>
            </a:r>
          </a:p>
          <a:p>
            <a:pPr marL="742950" lvl="1" indent="-285750" algn="just">
              <a:buFont typeface="Arial" panose="020B0604020202020204" pitchFamily="34" charset="0"/>
              <a:buChar char="•"/>
            </a:pPr>
            <a:r>
              <a:rPr lang="en-US" sz="1800" b="1" dirty="0"/>
              <a:t>Infrared:</a:t>
            </a:r>
            <a:r>
              <a:rPr lang="en-US" sz="1800" dirty="0"/>
              <a:t> Used for short-range communication between devices.</a:t>
            </a:r>
            <a:endParaRPr lang="en-US" sz="1400" b="1" dirty="0"/>
          </a:p>
          <a:p>
            <a:pPr marL="457200" lvl="1" indent="0" algn="just">
              <a:buNone/>
            </a:pPr>
            <a:endParaRPr lang="en-US" sz="1400" b="1" dirty="0"/>
          </a:p>
          <a:p>
            <a:pPr marL="457200" lvl="1" indent="0" algn="just">
              <a:buNone/>
            </a:pPr>
            <a:r>
              <a:rPr lang="en-US" sz="1900" b="1" dirty="0">
                <a:solidFill>
                  <a:srgbClr val="FF0000"/>
                </a:solidFill>
              </a:rPr>
              <a:t>Internet Connectivity:</a:t>
            </a:r>
            <a:r>
              <a:rPr lang="en-US" sz="1900" dirty="0">
                <a:solidFill>
                  <a:srgbClr val="FF0000"/>
                </a:solidFill>
              </a:rPr>
              <a:t> </a:t>
            </a:r>
            <a:r>
              <a:rPr lang="en-US" sz="1900" dirty="0"/>
              <a:t>Internet connectivity refers to the ability of a device or network to connect to the Internet. The Internet is a global network of networks, connecting billions of devices worldwide. </a:t>
            </a:r>
          </a:p>
          <a:p>
            <a:pPr marL="0" indent="0" algn="just">
              <a:buNone/>
            </a:pPr>
            <a:endParaRPr lang="en-US" sz="2000" dirty="0"/>
          </a:p>
        </p:txBody>
      </p:sp>
      <p:sp>
        <p:nvSpPr>
          <p:cNvPr id="4" name="Date Placeholder 3">
            <a:extLst>
              <a:ext uri="{FF2B5EF4-FFF2-40B4-BE49-F238E27FC236}">
                <a16:creationId xmlns:a16="http://schemas.microsoft.com/office/drawing/2014/main" id="{2806BC51-EA5D-4E4D-867B-C77534E77D41}"/>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124604DC-8ADE-49C1-8A01-EF1FBC27ECBB}"/>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55702116-C353-419F-AB14-B2FD639410B6}"/>
              </a:ext>
            </a:extLst>
          </p:cNvPr>
          <p:cNvSpPr>
            <a:spLocks noGrp="1"/>
          </p:cNvSpPr>
          <p:nvPr>
            <p:ph type="sldNum" sz="quarter" idx="12"/>
          </p:nvPr>
        </p:nvSpPr>
        <p:spPr/>
        <p:txBody>
          <a:bodyPr/>
          <a:lstStyle/>
          <a:p>
            <a:fld id="{7EFEA7B1-B9D1-47E8-9EBF-FFBE867C78C6}" type="slidenum">
              <a:rPr lang="en-US" smtClean="0"/>
              <a:t>14</a:t>
            </a:fld>
            <a:endParaRPr lang="en-US"/>
          </a:p>
        </p:txBody>
      </p:sp>
    </p:spTree>
    <p:extLst>
      <p:ext uri="{BB962C8B-B14F-4D97-AF65-F5344CB8AC3E}">
        <p14:creationId xmlns:p14="http://schemas.microsoft.com/office/powerpoint/2010/main" val="381311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84DB-8161-429D-8E3A-D140B7A54735}"/>
              </a:ext>
            </a:extLst>
          </p:cNvPr>
          <p:cNvSpPr>
            <a:spLocks noGrp="1"/>
          </p:cNvSpPr>
          <p:nvPr>
            <p:ph type="title"/>
          </p:nvPr>
        </p:nvSpPr>
        <p:spPr/>
        <p:txBody>
          <a:bodyPr/>
          <a:lstStyle/>
          <a:p>
            <a:r>
              <a:rPr lang="en-US" b="1" dirty="0"/>
              <a:t>Types of Network </a:t>
            </a:r>
          </a:p>
        </p:txBody>
      </p:sp>
      <p:sp>
        <p:nvSpPr>
          <p:cNvPr id="3" name="Content Placeholder 2">
            <a:extLst>
              <a:ext uri="{FF2B5EF4-FFF2-40B4-BE49-F238E27FC236}">
                <a16:creationId xmlns:a16="http://schemas.microsoft.com/office/drawing/2014/main" id="{6A24BEE6-999C-4080-B0E0-1FDC3E54827D}"/>
              </a:ext>
            </a:extLst>
          </p:cNvPr>
          <p:cNvSpPr>
            <a:spLocks noGrp="1"/>
          </p:cNvSpPr>
          <p:nvPr>
            <p:ph idx="1"/>
          </p:nvPr>
        </p:nvSpPr>
        <p:spPr/>
        <p:txBody>
          <a:bodyPr>
            <a:normAutofit lnSpcReduction="10000"/>
          </a:bodyPr>
          <a:lstStyle/>
          <a:p>
            <a:pPr marL="0" indent="0" algn="just">
              <a:buNone/>
            </a:pPr>
            <a:r>
              <a:rPr lang="en-US" sz="2400" b="1" dirty="0">
                <a:solidFill>
                  <a:srgbClr val="FF0000"/>
                </a:solidFill>
              </a:rPr>
              <a:t>PAN(Personal Area Network): </a:t>
            </a:r>
            <a:r>
              <a:rPr lang="en-US" sz="2400" dirty="0"/>
              <a:t>is a network for connecting devices within the range of an individual person, typically within a few meters. e.g., Bluetooth, hotspot.</a:t>
            </a:r>
            <a:endParaRPr lang="en-US" sz="2400" b="1" dirty="0">
              <a:solidFill>
                <a:srgbClr val="FF0000"/>
              </a:solidFill>
            </a:endParaRPr>
          </a:p>
          <a:p>
            <a:pPr marL="0" indent="0" algn="just">
              <a:buNone/>
            </a:pPr>
            <a:r>
              <a:rPr lang="en-US" sz="2400" b="1" dirty="0">
                <a:solidFill>
                  <a:srgbClr val="FF0000"/>
                </a:solidFill>
              </a:rPr>
              <a:t>LAN (Local Area Network): </a:t>
            </a:r>
            <a:r>
              <a:rPr lang="en-US" sz="2400" dirty="0"/>
              <a:t>Connects devices in a limited area (home, office, school). Think of your home Wi-Fi network connecting your computers, phones, and smart TV. High speed, low cost, easy to manage.</a:t>
            </a:r>
          </a:p>
          <a:p>
            <a:pPr marL="0" indent="0" algn="just">
              <a:buNone/>
            </a:pPr>
            <a:r>
              <a:rPr lang="en-US" sz="2400" b="1" dirty="0">
                <a:solidFill>
                  <a:srgbClr val="FF0000"/>
                </a:solidFill>
              </a:rPr>
              <a:t>MAN (Metropolitan Area Network): </a:t>
            </a:r>
            <a:r>
              <a:rPr lang="en-US" sz="2400" dirty="0"/>
              <a:t>Connects devices across a larger area, such as a city. A university campus network spanning multiple buildings, or a network connecting several bank branches in a city, would be examples. Larger than a LAN, smaller than a WAN.</a:t>
            </a:r>
          </a:p>
          <a:p>
            <a:pPr marL="0" indent="0" algn="just">
              <a:buNone/>
            </a:pPr>
            <a:r>
              <a:rPr lang="en-US" sz="2400" b="1" dirty="0">
                <a:solidFill>
                  <a:srgbClr val="FF0000"/>
                </a:solidFill>
              </a:rPr>
              <a:t>WAN (Wide Area Network): </a:t>
            </a:r>
            <a:r>
              <a:rPr lang="en-US" sz="2400" dirty="0"/>
              <a:t>Connects devices over a vast geographical area, like a country or the world. The internet is the prime example; it connects networks globally. Generally slower and more expensive than LANs and MANs.</a:t>
            </a:r>
          </a:p>
        </p:txBody>
      </p:sp>
      <p:sp>
        <p:nvSpPr>
          <p:cNvPr id="4" name="Date Placeholder 3">
            <a:extLst>
              <a:ext uri="{FF2B5EF4-FFF2-40B4-BE49-F238E27FC236}">
                <a16:creationId xmlns:a16="http://schemas.microsoft.com/office/drawing/2014/main" id="{2C58B66B-2CF0-410E-ABD9-DA9DE20B6003}"/>
              </a:ext>
            </a:extLst>
          </p:cNvPr>
          <p:cNvSpPr>
            <a:spLocks noGrp="1"/>
          </p:cNvSpPr>
          <p:nvPr>
            <p:ph type="dt" sz="half" idx="10"/>
          </p:nvPr>
        </p:nvSpPr>
        <p:spPr/>
        <p:txBody>
          <a:bodyPr/>
          <a:lstStyle/>
          <a:p>
            <a:fld id="{05138D57-6AFC-486E-A405-B781F8D81D87}" type="datetime1">
              <a:rPr lang="en-US" smtClean="0"/>
              <a:t>10/13/2024</a:t>
            </a:fld>
            <a:endParaRPr lang="en-US" dirty="0"/>
          </a:p>
        </p:txBody>
      </p:sp>
      <p:sp>
        <p:nvSpPr>
          <p:cNvPr id="5" name="Footer Placeholder 4">
            <a:extLst>
              <a:ext uri="{FF2B5EF4-FFF2-40B4-BE49-F238E27FC236}">
                <a16:creationId xmlns:a16="http://schemas.microsoft.com/office/drawing/2014/main" id="{C73B67E3-14F3-4CEE-B461-E5FD4619F031}"/>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6071FB8F-8849-49C0-AB8A-69AE7DA2B6D7}"/>
              </a:ext>
            </a:extLst>
          </p:cNvPr>
          <p:cNvSpPr>
            <a:spLocks noGrp="1"/>
          </p:cNvSpPr>
          <p:nvPr>
            <p:ph type="sldNum" sz="quarter" idx="12"/>
          </p:nvPr>
        </p:nvSpPr>
        <p:spPr/>
        <p:txBody>
          <a:bodyPr/>
          <a:lstStyle/>
          <a:p>
            <a:fld id="{7EFEA7B1-B9D1-47E8-9EBF-FFBE867C78C6}" type="slidenum">
              <a:rPr lang="en-US" smtClean="0"/>
              <a:t>15</a:t>
            </a:fld>
            <a:endParaRPr lang="en-US"/>
          </a:p>
        </p:txBody>
      </p:sp>
    </p:spTree>
    <p:extLst>
      <p:ext uri="{BB962C8B-B14F-4D97-AF65-F5344CB8AC3E}">
        <p14:creationId xmlns:p14="http://schemas.microsoft.com/office/powerpoint/2010/main" val="354360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B1-798C-472D-93BB-2A7AC228BD7B}"/>
              </a:ext>
            </a:extLst>
          </p:cNvPr>
          <p:cNvSpPr>
            <a:spLocks noGrp="1"/>
          </p:cNvSpPr>
          <p:nvPr>
            <p:ph type="title"/>
          </p:nvPr>
        </p:nvSpPr>
        <p:spPr/>
        <p:txBody>
          <a:bodyPr/>
          <a:lstStyle/>
          <a:p>
            <a:r>
              <a:rPr lang="en-US" b="1" dirty="0"/>
              <a:t>Network Hardware Components</a:t>
            </a:r>
          </a:p>
        </p:txBody>
      </p:sp>
      <p:sp>
        <p:nvSpPr>
          <p:cNvPr id="3" name="Content Placeholder 2">
            <a:extLst>
              <a:ext uri="{FF2B5EF4-FFF2-40B4-BE49-F238E27FC236}">
                <a16:creationId xmlns:a16="http://schemas.microsoft.com/office/drawing/2014/main" id="{E6E9EBC3-9895-4D9F-B09B-244639A2DA21}"/>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b="1" dirty="0"/>
          </a:p>
          <a:p>
            <a:pPr marL="0" indent="0" algn="just">
              <a:buNone/>
            </a:pPr>
            <a:r>
              <a:rPr lang="en-US" sz="2400" b="1" dirty="0">
                <a:solidFill>
                  <a:srgbClr val="FF0000"/>
                </a:solidFill>
              </a:rPr>
              <a:t>Repeaters</a:t>
            </a:r>
            <a:r>
              <a:rPr lang="en-US" sz="2400" dirty="0"/>
              <a:t> are defined as a networking device that is used to amplify and generate the incoming signal. Repeaters work at the physical layer of the OSI model. The main aim of using a repeater is to increase the networking distance by increasing the strength and quality of signals.</a:t>
            </a:r>
          </a:p>
        </p:txBody>
      </p:sp>
      <p:sp>
        <p:nvSpPr>
          <p:cNvPr id="4" name="Date Placeholder 3">
            <a:extLst>
              <a:ext uri="{FF2B5EF4-FFF2-40B4-BE49-F238E27FC236}">
                <a16:creationId xmlns:a16="http://schemas.microsoft.com/office/drawing/2014/main" id="{9EDEFFF0-4B70-4280-8113-C04610F8E111}"/>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DAEF1A71-58CC-48F9-B7C6-DE5AEA8832B9}"/>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5949A9D4-7166-42B3-B305-002C478AD201}"/>
              </a:ext>
            </a:extLst>
          </p:cNvPr>
          <p:cNvSpPr>
            <a:spLocks noGrp="1"/>
          </p:cNvSpPr>
          <p:nvPr>
            <p:ph type="sldNum" sz="quarter" idx="12"/>
          </p:nvPr>
        </p:nvSpPr>
        <p:spPr/>
        <p:txBody>
          <a:bodyPr/>
          <a:lstStyle/>
          <a:p>
            <a:fld id="{7EFEA7B1-B9D1-47E8-9EBF-FFBE867C78C6}" type="slidenum">
              <a:rPr lang="en-US" smtClean="0"/>
              <a:t>16</a:t>
            </a:fld>
            <a:endParaRPr lang="en-US"/>
          </a:p>
        </p:txBody>
      </p:sp>
      <p:pic>
        <p:nvPicPr>
          <p:cNvPr id="8" name="Picture 7">
            <a:extLst>
              <a:ext uri="{FF2B5EF4-FFF2-40B4-BE49-F238E27FC236}">
                <a16:creationId xmlns:a16="http://schemas.microsoft.com/office/drawing/2014/main" id="{CF8A3514-9F76-4EB9-82C4-7396676826E8}"/>
              </a:ext>
            </a:extLst>
          </p:cNvPr>
          <p:cNvPicPr>
            <a:picLocks noChangeAspect="1"/>
          </p:cNvPicPr>
          <p:nvPr/>
        </p:nvPicPr>
        <p:blipFill>
          <a:blip r:embed="rId2"/>
          <a:stretch>
            <a:fillRect/>
          </a:stretch>
        </p:blipFill>
        <p:spPr>
          <a:xfrm>
            <a:off x="2763807" y="1690688"/>
            <a:ext cx="5108618" cy="1636506"/>
          </a:xfrm>
          <a:prstGeom prst="rect">
            <a:avLst/>
          </a:prstGeom>
        </p:spPr>
      </p:pic>
    </p:spTree>
    <p:extLst>
      <p:ext uri="{BB962C8B-B14F-4D97-AF65-F5344CB8AC3E}">
        <p14:creationId xmlns:p14="http://schemas.microsoft.com/office/powerpoint/2010/main" val="229741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863A-A792-4176-A67C-9914B5406DFE}"/>
              </a:ext>
            </a:extLst>
          </p:cNvPr>
          <p:cNvSpPr>
            <a:spLocks noGrp="1"/>
          </p:cNvSpPr>
          <p:nvPr>
            <p:ph type="title"/>
          </p:nvPr>
        </p:nvSpPr>
        <p:spPr/>
        <p:txBody>
          <a:bodyPr/>
          <a:lstStyle/>
          <a:p>
            <a:r>
              <a:rPr lang="en-US" b="1" dirty="0"/>
              <a:t>Continue…</a:t>
            </a:r>
          </a:p>
        </p:txBody>
      </p:sp>
      <p:sp>
        <p:nvSpPr>
          <p:cNvPr id="4" name="Date Placeholder 3">
            <a:extLst>
              <a:ext uri="{FF2B5EF4-FFF2-40B4-BE49-F238E27FC236}">
                <a16:creationId xmlns:a16="http://schemas.microsoft.com/office/drawing/2014/main" id="{983C2912-4B6B-417B-B207-A6E9E487C60C}"/>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1127B2CD-255F-4E39-B2CB-A557BE97D129}"/>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BAE92A4B-E7C8-444B-80B2-D290DAED1678}"/>
              </a:ext>
            </a:extLst>
          </p:cNvPr>
          <p:cNvSpPr>
            <a:spLocks noGrp="1"/>
          </p:cNvSpPr>
          <p:nvPr>
            <p:ph type="sldNum" sz="quarter" idx="12"/>
          </p:nvPr>
        </p:nvSpPr>
        <p:spPr/>
        <p:txBody>
          <a:bodyPr/>
          <a:lstStyle/>
          <a:p>
            <a:fld id="{7EFEA7B1-B9D1-47E8-9EBF-FFBE867C78C6}" type="slidenum">
              <a:rPr lang="en-US" smtClean="0"/>
              <a:t>17</a:t>
            </a:fld>
            <a:endParaRPr lang="en-US"/>
          </a:p>
        </p:txBody>
      </p:sp>
      <p:pic>
        <p:nvPicPr>
          <p:cNvPr id="3074" name="Picture 2" descr="Hubs | Networking Components and Devices | Pearson IT Certification">
            <a:extLst>
              <a:ext uri="{FF2B5EF4-FFF2-40B4-BE49-F238E27FC236}">
                <a16:creationId xmlns:a16="http://schemas.microsoft.com/office/drawing/2014/main" id="{05CC15C2-DD63-4DB5-9F76-E9AF592DE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8309" y="1666767"/>
            <a:ext cx="3982393" cy="193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70639C-BE58-443F-BCEE-5BCB568AACCD}"/>
              </a:ext>
            </a:extLst>
          </p:cNvPr>
          <p:cNvSpPr txBox="1"/>
          <p:nvPr/>
        </p:nvSpPr>
        <p:spPr>
          <a:xfrm>
            <a:off x="890587" y="1776749"/>
            <a:ext cx="6296025" cy="2246769"/>
          </a:xfrm>
          <a:prstGeom prst="rect">
            <a:avLst/>
          </a:prstGeom>
          <a:noFill/>
        </p:spPr>
        <p:txBody>
          <a:bodyPr wrap="square" rtlCol="0">
            <a:spAutoFit/>
          </a:bodyPr>
          <a:lstStyle/>
          <a:p>
            <a:pPr algn="just"/>
            <a:r>
              <a:rPr lang="en-US" sz="2000" b="1" i="0" dirty="0">
                <a:solidFill>
                  <a:srgbClr val="FF0000"/>
                </a:solidFill>
                <a:effectLst/>
              </a:rPr>
              <a:t>Hub</a:t>
            </a:r>
            <a:r>
              <a:rPr lang="en-US" sz="2000" b="0" i="0" dirty="0">
                <a:effectLst/>
              </a:rPr>
              <a:t> in networking plays a vital role in data transmission and broadcasting. A hub is a hardware device used at the physical layer to connect multiple devices in the network. Hubs are widely used to connect LANs. A hub has multiple ports. Unlike a switch, a hub cannot filter the data, i.e. it cannot identify the destination of the packet, So it broadcasts or sends the message to each port.</a:t>
            </a:r>
            <a:endParaRPr lang="en-US" sz="2000" dirty="0"/>
          </a:p>
        </p:txBody>
      </p:sp>
      <p:pic>
        <p:nvPicPr>
          <p:cNvPr id="3076" name="Picture 4" descr="preface Expertise incomplete switch in computer network -  lacliniquephnompenh.com">
            <a:extLst>
              <a:ext uri="{FF2B5EF4-FFF2-40B4-BE49-F238E27FC236}">
                <a16:creationId xmlns:a16="http://schemas.microsoft.com/office/drawing/2014/main" id="{4697C17C-4600-4DE3-A473-1032E8505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943" y="4170280"/>
            <a:ext cx="3982393" cy="19293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6CA625-BE14-4F91-A6C9-87964770F5E3}"/>
              </a:ext>
            </a:extLst>
          </p:cNvPr>
          <p:cNvSpPr txBox="1"/>
          <p:nvPr/>
        </p:nvSpPr>
        <p:spPr>
          <a:xfrm>
            <a:off x="885825" y="4362450"/>
            <a:ext cx="6296024" cy="1938992"/>
          </a:xfrm>
          <a:prstGeom prst="rect">
            <a:avLst/>
          </a:prstGeom>
          <a:noFill/>
        </p:spPr>
        <p:txBody>
          <a:bodyPr wrap="square" rtlCol="0">
            <a:spAutoFit/>
          </a:bodyPr>
          <a:lstStyle/>
          <a:p>
            <a:pPr algn="just"/>
            <a:r>
              <a:rPr lang="en-US" sz="2000" b="0" i="0" dirty="0">
                <a:effectLst/>
              </a:rPr>
              <a:t>When the source wants to send the data packet to the destination, the packet first enters the switch and the </a:t>
            </a:r>
            <a:r>
              <a:rPr lang="en-US" sz="2000" b="1" i="0" dirty="0">
                <a:solidFill>
                  <a:srgbClr val="FF0000"/>
                </a:solidFill>
                <a:effectLst/>
              </a:rPr>
              <a:t>switch</a:t>
            </a:r>
            <a:r>
              <a:rPr lang="en-US" sz="2000" b="0" i="0" dirty="0">
                <a:effectLst/>
              </a:rPr>
              <a:t> reads its header and finds the MAC address of the destination to identify the device then it sends the packet out through the appropriate ports that lead to the destination devices.</a:t>
            </a:r>
            <a:endParaRPr lang="en-US" sz="2000" dirty="0"/>
          </a:p>
        </p:txBody>
      </p:sp>
    </p:spTree>
    <p:extLst>
      <p:ext uri="{BB962C8B-B14F-4D97-AF65-F5344CB8AC3E}">
        <p14:creationId xmlns:p14="http://schemas.microsoft.com/office/powerpoint/2010/main" val="45407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1D04-C941-4355-807E-1E83C5E61D96}"/>
              </a:ext>
            </a:extLst>
          </p:cNvPr>
          <p:cNvSpPr>
            <a:spLocks noGrp="1"/>
          </p:cNvSpPr>
          <p:nvPr>
            <p:ph type="title"/>
          </p:nvPr>
        </p:nvSpPr>
        <p:spPr/>
        <p:txBody>
          <a:bodyPr/>
          <a:lstStyle/>
          <a:p>
            <a:r>
              <a:rPr lang="en-US" b="1" dirty="0"/>
              <a:t>Continue…</a:t>
            </a:r>
          </a:p>
        </p:txBody>
      </p:sp>
      <p:sp>
        <p:nvSpPr>
          <p:cNvPr id="4" name="Date Placeholder 3">
            <a:extLst>
              <a:ext uri="{FF2B5EF4-FFF2-40B4-BE49-F238E27FC236}">
                <a16:creationId xmlns:a16="http://schemas.microsoft.com/office/drawing/2014/main" id="{42727DCA-E0F5-4C53-9011-D7B275F69070}"/>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7DF32811-5D79-4A34-A87A-B02D64963787}"/>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71F8AECC-4281-4265-94D8-63EE83562354}"/>
              </a:ext>
            </a:extLst>
          </p:cNvPr>
          <p:cNvSpPr>
            <a:spLocks noGrp="1"/>
          </p:cNvSpPr>
          <p:nvPr>
            <p:ph type="sldNum" sz="quarter" idx="12"/>
          </p:nvPr>
        </p:nvSpPr>
        <p:spPr/>
        <p:txBody>
          <a:bodyPr/>
          <a:lstStyle/>
          <a:p>
            <a:fld id="{7EFEA7B1-B9D1-47E8-9EBF-FFBE867C78C6}" type="slidenum">
              <a:rPr lang="en-US" smtClean="0"/>
              <a:t>18</a:t>
            </a:fld>
            <a:endParaRPr lang="en-US"/>
          </a:p>
        </p:txBody>
      </p:sp>
      <p:pic>
        <p:nvPicPr>
          <p:cNvPr id="4098" name="Picture 2" descr="DT-Technology - ដូចម្ដេចដែលហៅថា Router in Networking?... | Facebook">
            <a:extLst>
              <a:ext uri="{FF2B5EF4-FFF2-40B4-BE49-F238E27FC236}">
                <a16:creationId xmlns:a16="http://schemas.microsoft.com/office/drawing/2014/main" id="{DFA34CF1-AD49-4953-9773-97004D507D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7509" y="1690687"/>
            <a:ext cx="3294366" cy="21922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2D0A68-4704-4154-A12D-309A8C44B6A4}"/>
              </a:ext>
            </a:extLst>
          </p:cNvPr>
          <p:cNvSpPr txBox="1"/>
          <p:nvPr/>
        </p:nvSpPr>
        <p:spPr>
          <a:xfrm>
            <a:off x="1000125" y="1923580"/>
            <a:ext cx="5819775" cy="1631216"/>
          </a:xfrm>
          <a:prstGeom prst="rect">
            <a:avLst/>
          </a:prstGeom>
          <a:noFill/>
        </p:spPr>
        <p:txBody>
          <a:bodyPr wrap="square" rtlCol="0">
            <a:spAutoFit/>
          </a:bodyPr>
          <a:lstStyle/>
          <a:p>
            <a:pPr algn="just"/>
            <a:r>
              <a:rPr lang="en-US" sz="2000" b="1" i="0" dirty="0">
                <a:solidFill>
                  <a:srgbClr val="FF0000"/>
                </a:solidFill>
                <a:effectLst/>
              </a:rPr>
              <a:t>A Router </a:t>
            </a:r>
            <a:r>
              <a:rPr lang="en-US" sz="2000" b="0" i="0" dirty="0">
                <a:effectLst/>
              </a:rPr>
              <a:t>is a networking device that forwards data packets between computer networks. By sending data packets to their intended IP addresses, it manages traffic between different networks and permits several devices to share an Internet connection.</a:t>
            </a:r>
            <a:endParaRPr lang="en-US" sz="2000" dirty="0"/>
          </a:p>
        </p:txBody>
      </p:sp>
      <p:pic>
        <p:nvPicPr>
          <p:cNvPr id="4100" name="Picture 4" descr="Firewall (networking) - Simple English Wikipedia, the free encyclopedia">
            <a:extLst>
              <a:ext uri="{FF2B5EF4-FFF2-40B4-BE49-F238E27FC236}">
                <a16:creationId xmlns:a16="http://schemas.microsoft.com/office/drawing/2014/main" id="{23D56708-D956-4586-A33A-5ADBCC99A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102894"/>
            <a:ext cx="3048000" cy="2128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604E6A-8CBF-4ECF-8D9D-108ADDD5D275}"/>
              </a:ext>
            </a:extLst>
          </p:cNvPr>
          <p:cNvSpPr txBox="1"/>
          <p:nvPr/>
        </p:nvSpPr>
        <p:spPr>
          <a:xfrm>
            <a:off x="1000125" y="3915748"/>
            <a:ext cx="6086475" cy="2431435"/>
          </a:xfrm>
          <a:prstGeom prst="rect">
            <a:avLst/>
          </a:prstGeom>
          <a:noFill/>
        </p:spPr>
        <p:txBody>
          <a:bodyPr wrap="square" rtlCol="0">
            <a:spAutoFit/>
          </a:bodyPr>
          <a:lstStyle/>
          <a:p>
            <a:pPr algn="just" rtl="0" fontAlgn="base"/>
            <a:r>
              <a:rPr lang="en-US" sz="1900" b="1" i="0" dirty="0">
                <a:solidFill>
                  <a:srgbClr val="FF0000"/>
                </a:solidFill>
                <a:effectLst/>
              </a:rPr>
              <a:t>A firewall </a:t>
            </a:r>
            <a:r>
              <a:rPr lang="en-US" sz="1900" b="0" i="0" dirty="0">
                <a:effectLst/>
              </a:rPr>
              <a:t>is a network security device, either hardware or software-based, which monitors all incoming and outgoing traffic and based on a defined set of security rules accepts, rejects, or drops that specific traffic.</a:t>
            </a:r>
          </a:p>
          <a:p>
            <a:pPr algn="just" fontAlgn="base">
              <a:buFont typeface="Arial" panose="020B0604020202020204" pitchFamily="34" charset="0"/>
              <a:buChar char="•"/>
            </a:pPr>
            <a:r>
              <a:rPr lang="en-US" sz="1900" b="1" i="0" dirty="0">
                <a:effectLst/>
              </a:rPr>
              <a:t>Accept:</a:t>
            </a:r>
            <a:r>
              <a:rPr lang="en-US" sz="1900" b="0" i="0" dirty="0">
                <a:effectLst/>
              </a:rPr>
              <a:t> allow the traffic</a:t>
            </a:r>
          </a:p>
          <a:p>
            <a:pPr algn="just" fontAlgn="base">
              <a:buFont typeface="Arial" panose="020B0604020202020204" pitchFamily="34" charset="0"/>
              <a:buChar char="•"/>
            </a:pPr>
            <a:r>
              <a:rPr lang="en-US" sz="1900" b="1" i="0" dirty="0">
                <a:effectLst/>
              </a:rPr>
              <a:t>Reject:</a:t>
            </a:r>
            <a:r>
              <a:rPr lang="en-US" sz="1900" b="0" i="0" dirty="0">
                <a:effectLst/>
              </a:rPr>
              <a:t> block the traffic but reply with an “unreachable error”</a:t>
            </a:r>
          </a:p>
          <a:p>
            <a:pPr algn="just" fontAlgn="base">
              <a:buFont typeface="Arial" panose="020B0604020202020204" pitchFamily="34" charset="0"/>
              <a:buChar char="•"/>
            </a:pPr>
            <a:r>
              <a:rPr lang="en-US" sz="1900" b="1" i="0" dirty="0">
                <a:effectLst/>
              </a:rPr>
              <a:t>Drop: </a:t>
            </a:r>
            <a:r>
              <a:rPr lang="en-US" sz="1900" b="0" i="0" dirty="0">
                <a:effectLst/>
              </a:rPr>
              <a:t>block the traffic with no reply</a:t>
            </a:r>
          </a:p>
        </p:txBody>
      </p:sp>
    </p:spTree>
    <p:extLst>
      <p:ext uri="{BB962C8B-B14F-4D97-AF65-F5344CB8AC3E}">
        <p14:creationId xmlns:p14="http://schemas.microsoft.com/office/powerpoint/2010/main" val="28370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F19D-5F02-4C19-97FF-FC4F295F3DA9}"/>
              </a:ext>
            </a:extLst>
          </p:cNvPr>
          <p:cNvSpPr>
            <a:spLocks noGrp="1"/>
          </p:cNvSpPr>
          <p:nvPr>
            <p:ph type="title"/>
          </p:nvPr>
        </p:nvSpPr>
        <p:spPr/>
        <p:txBody>
          <a:bodyPr/>
          <a:lstStyle/>
          <a:p>
            <a:r>
              <a:rPr lang="en-US" b="1" dirty="0"/>
              <a:t>Topology</a:t>
            </a:r>
          </a:p>
        </p:txBody>
      </p:sp>
      <p:sp>
        <p:nvSpPr>
          <p:cNvPr id="3" name="Content Placeholder 2">
            <a:extLst>
              <a:ext uri="{FF2B5EF4-FFF2-40B4-BE49-F238E27FC236}">
                <a16:creationId xmlns:a16="http://schemas.microsoft.com/office/drawing/2014/main" id="{5A1CCEEF-1DEA-4B8B-AC14-A0D4A21D1A81}"/>
              </a:ext>
            </a:extLst>
          </p:cNvPr>
          <p:cNvSpPr>
            <a:spLocks noGrp="1"/>
          </p:cNvSpPr>
          <p:nvPr>
            <p:ph idx="1"/>
          </p:nvPr>
        </p:nvSpPr>
        <p:spPr/>
        <p:txBody>
          <a:bodyPr>
            <a:normAutofit lnSpcReduction="10000"/>
          </a:bodyPr>
          <a:lstStyle/>
          <a:p>
            <a:pPr marL="0" indent="0" algn="just">
              <a:buNone/>
            </a:pPr>
            <a:r>
              <a:rPr lang="en-US" dirty="0"/>
              <a:t>Network topology refers to the physical or logical arrangement of nodes and connections in a network. It describes how devices (like computers, routers, switches) are interconnected and communicate with each other.</a:t>
            </a:r>
          </a:p>
          <a:p>
            <a:pPr marL="0" indent="0">
              <a:buNone/>
            </a:pPr>
            <a:r>
              <a:rPr lang="en-US" b="1" dirty="0">
                <a:solidFill>
                  <a:srgbClr val="FF0000"/>
                </a:solidFill>
              </a:rPr>
              <a:t>Types of Topology:</a:t>
            </a:r>
          </a:p>
          <a:p>
            <a:pPr lvl="1"/>
            <a:r>
              <a:rPr lang="en-US" dirty="0"/>
              <a:t>Bus</a:t>
            </a:r>
          </a:p>
          <a:p>
            <a:pPr lvl="1"/>
            <a:r>
              <a:rPr lang="en-US" dirty="0"/>
              <a:t>Mesh</a:t>
            </a:r>
          </a:p>
          <a:p>
            <a:pPr lvl="1"/>
            <a:r>
              <a:rPr lang="en-US" dirty="0"/>
              <a:t>Star</a:t>
            </a:r>
          </a:p>
          <a:p>
            <a:pPr lvl="1"/>
            <a:r>
              <a:rPr lang="en-US" dirty="0"/>
              <a:t>Ring</a:t>
            </a:r>
          </a:p>
          <a:p>
            <a:pPr lvl="1"/>
            <a:r>
              <a:rPr lang="en-US" dirty="0"/>
              <a:t>Tree</a:t>
            </a:r>
          </a:p>
          <a:p>
            <a:pPr lvl="1"/>
            <a:r>
              <a:rPr lang="en-US" dirty="0"/>
              <a:t>Hybrid</a:t>
            </a:r>
          </a:p>
        </p:txBody>
      </p:sp>
      <p:sp>
        <p:nvSpPr>
          <p:cNvPr id="4" name="Date Placeholder 3">
            <a:extLst>
              <a:ext uri="{FF2B5EF4-FFF2-40B4-BE49-F238E27FC236}">
                <a16:creationId xmlns:a16="http://schemas.microsoft.com/office/drawing/2014/main" id="{FC11A197-AA6E-415D-8B23-FC27C5832568}"/>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8B9B3B19-6061-4A29-83EA-18ABE5BFC569}"/>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8027E881-672C-45F5-AC0B-BF18375FD49A}"/>
              </a:ext>
            </a:extLst>
          </p:cNvPr>
          <p:cNvSpPr>
            <a:spLocks noGrp="1"/>
          </p:cNvSpPr>
          <p:nvPr>
            <p:ph type="sldNum" sz="quarter" idx="12"/>
          </p:nvPr>
        </p:nvSpPr>
        <p:spPr/>
        <p:txBody>
          <a:bodyPr/>
          <a:lstStyle/>
          <a:p>
            <a:fld id="{7EFEA7B1-B9D1-47E8-9EBF-FFBE867C78C6}" type="slidenum">
              <a:rPr lang="en-US" smtClean="0"/>
              <a:t>19</a:t>
            </a:fld>
            <a:endParaRPr lang="en-US"/>
          </a:p>
        </p:txBody>
      </p:sp>
    </p:spTree>
    <p:extLst>
      <p:ext uri="{BB962C8B-B14F-4D97-AF65-F5344CB8AC3E}">
        <p14:creationId xmlns:p14="http://schemas.microsoft.com/office/powerpoint/2010/main" val="81348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E4C0-10AA-4BB5-9D82-C0F88D36C084}"/>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C579C609-D4BE-4D5A-B004-D8B8BBD6FAC3}"/>
              </a:ext>
            </a:extLst>
          </p:cNvPr>
          <p:cNvSpPr>
            <a:spLocks noGrp="1"/>
          </p:cNvSpPr>
          <p:nvPr>
            <p:ph idx="1"/>
          </p:nvPr>
        </p:nvSpPr>
        <p:spPr/>
        <p:txBody>
          <a:bodyPr>
            <a:normAutofit lnSpcReduction="10000"/>
          </a:bodyPr>
          <a:lstStyle/>
          <a:p>
            <a:pPr algn="just"/>
            <a:r>
              <a:rPr lang="en-US" sz="2400" b="1" dirty="0"/>
              <a:t>Data</a:t>
            </a:r>
          </a:p>
          <a:p>
            <a:pPr marL="457200" lvl="1" indent="0" algn="just">
              <a:buNone/>
            </a:pPr>
            <a:r>
              <a:rPr lang="en-US" sz="2000" dirty="0"/>
              <a:t>Data refers to raw facts, figures, or symbols that, on their own, have no context or meaning. It can be quantitative (numbers, measurements) or qualitative (descriptive attributes).</a:t>
            </a:r>
          </a:p>
          <a:p>
            <a:pPr marL="457200" lvl="1" indent="0" algn="just">
              <a:buNone/>
            </a:pPr>
            <a:r>
              <a:rPr lang="en-US" sz="2000" b="1" dirty="0"/>
              <a:t>Example</a:t>
            </a:r>
            <a:r>
              <a:rPr lang="en-US" sz="2000" dirty="0"/>
              <a:t>: A list of temperatures recorded over a week, such as 70°F, 75°F, 68°F, etc.</a:t>
            </a:r>
          </a:p>
          <a:p>
            <a:pPr algn="just"/>
            <a:r>
              <a:rPr lang="en-US" sz="2400" b="1" dirty="0"/>
              <a:t>Information</a:t>
            </a:r>
          </a:p>
          <a:p>
            <a:pPr marL="457200" lvl="1" indent="0" algn="just">
              <a:buNone/>
            </a:pPr>
            <a:r>
              <a:rPr lang="en-US" sz="2000" dirty="0"/>
              <a:t>Information is data that has been processed, organized, or structured in a way that gives it meaning or context. It helps in decision-making and understanding.</a:t>
            </a:r>
          </a:p>
          <a:p>
            <a:pPr marL="457200" lvl="1" indent="0" algn="just">
              <a:buNone/>
            </a:pPr>
            <a:r>
              <a:rPr lang="en-US" sz="2000" b="1" dirty="0"/>
              <a:t>Example</a:t>
            </a:r>
            <a:r>
              <a:rPr lang="en-US" sz="2000" dirty="0"/>
              <a:t>: The average temperature for the week calculated from the data, which might inform you that it was a warm week overall.</a:t>
            </a:r>
          </a:p>
          <a:p>
            <a:pPr algn="just"/>
            <a:r>
              <a:rPr lang="en-US" sz="2400" b="1" dirty="0"/>
              <a:t>Data Processing</a:t>
            </a:r>
          </a:p>
          <a:p>
            <a:pPr marL="457200" lvl="1" indent="0" algn="just">
              <a:buNone/>
            </a:pPr>
            <a:r>
              <a:rPr lang="en-US" sz="2000" dirty="0"/>
              <a:t>Data processing is the process through which facts and figures are collected, assigned meaning, communicated to others and retained for future use. We can define data processing as series of actions or operations that converts data into useful information. </a:t>
            </a:r>
          </a:p>
          <a:p>
            <a:pPr marL="0" indent="0" algn="just">
              <a:buNone/>
            </a:pPr>
            <a:endParaRPr lang="en-US" sz="2400" dirty="0"/>
          </a:p>
        </p:txBody>
      </p:sp>
      <p:sp>
        <p:nvSpPr>
          <p:cNvPr id="4" name="Date Placeholder 3">
            <a:extLst>
              <a:ext uri="{FF2B5EF4-FFF2-40B4-BE49-F238E27FC236}">
                <a16:creationId xmlns:a16="http://schemas.microsoft.com/office/drawing/2014/main" id="{FBA4942B-DB0E-49DE-AE87-3E8DA4F10671}"/>
              </a:ext>
            </a:extLst>
          </p:cNvPr>
          <p:cNvSpPr>
            <a:spLocks noGrp="1"/>
          </p:cNvSpPr>
          <p:nvPr>
            <p:ph type="dt" sz="half" idx="10"/>
          </p:nvPr>
        </p:nvSpPr>
        <p:spPr/>
        <p:txBody>
          <a:bodyPr/>
          <a:lstStyle/>
          <a:p>
            <a:fld id="{05138D57-6AFC-486E-A405-B781F8D81D87}" type="datetime1">
              <a:rPr lang="en-US" smtClean="0"/>
              <a:t>10/13/2024</a:t>
            </a:fld>
            <a:endParaRPr lang="en-US" dirty="0"/>
          </a:p>
        </p:txBody>
      </p:sp>
      <p:sp>
        <p:nvSpPr>
          <p:cNvPr id="5" name="Footer Placeholder 4">
            <a:extLst>
              <a:ext uri="{FF2B5EF4-FFF2-40B4-BE49-F238E27FC236}">
                <a16:creationId xmlns:a16="http://schemas.microsoft.com/office/drawing/2014/main" id="{E62F2600-DBFA-4298-9C1A-CBE99DB6DCFA}"/>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178C151B-183A-4A19-A7E2-07A433C8413D}"/>
              </a:ext>
            </a:extLst>
          </p:cNvPr>
          <p:cNvSpPr>
            <a:spLocks noGrp="1"/>
          </p:cNvSpPr>
          <p:nvPr>
            <p:ph type="sldNum" sz="quarter" idx="12"/>
          </p:nvPr>
        </p:nvSpPr>
        <p:spPr/>
        <p:txBody>
          <a:bodyPr/>
          <a:lstStyle/>
          <a:p>
            <a:fld id="{7EFEA7B1-B9D1-47E8-9EBF-FFBE867C78C6}" type="slidenum">
              <a:rPr lang="en-US" smtClean="0"/>
              <a:t>2</a:t>
            </a:fld>
            <a:endParaRPr lang="en-US" dirty="0"/>
          </a:p>
        </p:txBody>
      </p:sp>
    </p:spTree>
    <p:extLst>
      <p:ext uri="{BB962C8B-B14F-4D97-AF65-F5344CB8AC3E}">
        <p14:creationId xmlns:p14="http://schemas.microsoft.com/office/powerpoint/2010/main" val="311078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961-6A45-430A-91CA-667BAB8293C7}"/>
              </a:ext>
            </a:extLst>
          </p:cNvPr>
          <p:cNvSpPr>
            <a:spLocks noGrp="1"/>
          </p:cNvSpPr>
          <p:nvPr>
            <p:ph type="title"/>
          </p:nvPr>
        </p:nvSpPr>
        <p:spPr/>
        <p:txBody>
          <a:bodyPr/>
          <a:lstStyle/>
          <a:p>
            <a:r>
              <a:rPr lang="en-US" b="1" dirty="0"/>
              <a:t>Bus</a:t>
            </a:r>
          </a:p>
        </p:txBody>
      </p:sp>
      <p:sp>
        <p:nvSpPr>
          <p:cNvPr id="4" name="Date Placeholder 3">
            <a:extLst>
              <a:ext uri="{FF2B5EF4-FFF2-40B4-BE49-F238E27FC236}">
                <a16:creationId xmlns:a16="http://schemas.microsoft.com/office/drawing/2014/main" id="{CA633A19-046C-4DCB-8243-1247AF77737A}"/>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6D242F66-1BF4-4C91-8518-0FE54F07801D}"/>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A1780981-EA5D-40E2-B126-CA7C608A0806}"/>
              </a:ext>
            </a:extLst>
          </p:cNvPr>
          <p:cNvSpPr>
            <a:spLocks noGrp="1"/>
          </p:cNvSpPr>
          <p:nvPr>
            <p:ph type="sldNum" sz="quarter" idx="12"/>
          </p:nvPr>
        </p:nvSpPr>
        <p:spPr/>
        <p:txBody>
          <a:bodyPr/>
          <a:lstStyle/>
          <a:p>
            <a:fld id="{7EFEA7B1-B9D1-47E8-9EBF-FFBE867C78C6}" type="slidenum">
              <a:rPr lang="en-US" smtClean="0"/>
              <a:t>20</a:t>
            </a:fld>
            <a:endParaRPr lang="en-US"/>
          </a:p>
        </p:txBody>
      </p:sp>
      <p:pic>
        <p:nvPicPr>
          <p:cNvPr id="5122" name="Picture 2" descr="Computer Network Topology: —. BUS Topology: - | by Ashra Hakim | Medium">
            <a:extLst>
              <a:ext uri="{FF2B5EF4-FFF2-40B4-BE49-F238E27FC236}">
                <a16:creationId xmlns:a16="http://schemas.microsoft.com/office/drawing/2014/main" id="{12E52244-E092-46A7-8B27-0C630575F07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333" t="8784" r="15114" b="19448"/>
          <a:stretch/>
        </p:blipFill>
        <p:spPr bwMode="auto">
          <a:xfrm>
            <a:off x="6096000" y="3319719"/>
            <a:ext cx="2271713" cy="21238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DF3222-70C4-4DE8-B609-AC008C77D617}"/>
              </a:ext>
            </a:extLst>
          </p:cNvPr>
          <p:cNvSpPr txBox="1"/>
          <p:nvPr/>
        </p:nvSpPr>
        <p:spPr>
          <a:xfrm>
            <a:off x="838200" y="1265694"/>
            <a:ext cx="10753725" cy="5355312"/>
          </a:xfrm>
          <a:prstGeom prst="rect">
            <a:avLst/>
          </a:prstGeom>
          <a:noFill/>
        </p:spPr>
        <p:txBody>
          <a:bodyPr wrap="square" rtlCol="0">
            <a:spAutoFit/>
          </a:bodyPr>
          <a:lstStyle/>
          <a:p>
            <a:pPr algn="just"/>
            <a:r>
              <a:rPr lang="en-US" dirty="0"/>
              <a:t>Bus topology is one of the simplest forms of network design and is widely used in small, local area networks (LANs). In this topology, all the devices (or nodes) in the network are connected to a single central cable known as the </a:t>
            </a:r>
            <a:r>
              <a:rPr lang="en-US" b="1" dirty="0"/>
              <a:t>bus</a:t>
            </a:r>
            <a:r>
              <a:rPr lang="en-US" dirty="0"/>
              <a:t> or </a:t>
            </a:r>
            <a:r>
              <a:rPr lang="en-US" b="1" dirty="0"/>
              <a:t>backbone.</a:t>
            </a:r>
          </a:p>
          <a:p>
            <a:endParaRPr lang="en-US" b="1" dirty="0"/>
          </a:p>
          <a:p>
            <a:r>
              <a:rPr lang="en-US" b="1" dirty="0">
                <a:solidFill>
                  <a:srgbClr val="FF0000"/>
                </a:solidFill>
              </a:rPr>
              <a:t>Key Features of Bus Topology:</a:t>
            </a:r>
          </a:p>
          <a:p>
            <a:pPr marL="742950" lvl="1" indent="-285750">
              <a:buFont typeface="Arial" panose="020B0604020202020204" pitchFamily="34" charset="0"/>
              <a:buChar char="•"/>
            </a:pPr>
            <a:r>
              <a:rPr lang="en-US" dirty="0"/>
              <a:t>Single Cable Backbone</a:t>
            </a:r>
          </a:p>
          <a:p>
            <a:pPr marL="742950" lvl="1" indent="-285750">
              <a:buFont typeface="Arial" panose="020B0604020202020204" pitchFamily="34" charset="0"/>
              <a:buChar char="•"/>
            </a:pPr>
            <a:r>
              <a:rPr lang="en-US" dirty="0"/>
              <a:t>Bidirectional Communication</a:t>
            </a:r>
          </a:p>
          <a:p>
            <a:pPr marL="742950" lvl="1" indent="-285750">
              <a:buFont typeface="Arial" panose="020B0604020202020204" pitchFamily="34" charset="0"/>
              <a:buChar char="•"/>
            </a:pPr>
            <a:r>
              <a:rPr lang="en-US" dirty="0"/>
              <a:t>Termination</a:t>
            </a:r>
          </a:p>
          <a:p>
            <a:r>
              <a:rPr lang="en-US" b="1" dirty="0">
                <a:solidFill>
                  <a:srgbClr val="FF0000"/>
                </a:solidFill>
              </a:rPr>
              <a:t>Advantages of Bus Topology:</a:t>
            </a:r>
          </a:p>
          <a:p>
            <a:pPr marL="742950" lvl="1" indent="-285750">
              <a:buFont typeface="Arial" panose="020B0604020202020204" pitchFamily="34" charset="0"/>
              <a:buChar char="•"/>
            </a:pPr>
            <a:r>
              <a:rPr lang="en-US" dirty="0"/>
              <a:t>Simplicity and Cost-Effectiveness</a:t>
            </a:r>
            <a:endParaRPr lang="en-US" b="1" dirty="0"/>
          </a:p>
          <a:p>
            <a:pPr marL="742950" lvl="1" indent="-285750">
              <a:buFont typeface="Arial" panose="020B0604020202020204" pitchFamily="34" charset="0"/>
              <a:buChar char="•"/>
            </a:pPr>
            <a:r>
              <a:rPr lang="en-US" dirty="0"/>
              <a:t>Works Well in Small Networks</a:t>
            </a:r>
            <a:endParaRPr lang="en-US" b="1" dirty="0"/>
          </a:p>
          <a:p>
            <a:pPr marL="742950" lvl="1" indent="-285750">
              <a:buFont typeface="Arial" panose="020B0604020202020204" pitchFamily="34" charset="0"/>
              <a:buChar char="•"/>
            </a:pPr>
            <a:r>
              <a:rPr lang="en-US" dirty="0"/>
              <a:t>Easy to Extend</a:t>
            </a:r>
            <a:endParaRPr lang="en-US" b="1" dirty="0"/>
          </a:p>
          <a:p>
            <a:pPr marL="742950" lvl="1" indent="-285750">
              <a:buFont typeface="Arial" panose="020B0604020202020204" pitchFamily="34" charset="0"/>
              <a:buChar char="•"/>
            </a:pPr>
            <a:r>
              <a:rPr lang="en-US" dirty="0"/>
              <a:t>Minimal Cable Requirement</a:t>
            </a:r>
          </a:p>
          <a:p>
            <a:r>
              <a:rPr lang="en-US" b="1" dirty="0">
                <a:solidFill>
                  <a:srgbClr val="FF0000"/>
                </a:solidFill>
              </a:rPr>
              <a:t>Disadvantages of Bus Topology:</a:t>
            </a:r>
          </a:p>
          <a:p>
            <a:pPr lvl="1"/>
            <a:r>
              <a:rPr lang="en-US" dirty="0"/>
              <a:t>Difficult to Troubleshoot</a:t>
            </a:r>
            <a:endParaRPr lang="en-US" b="1" dirty="0">
              <a:solidFill>
                <a:srgbClr val="FF0000"/>
              </a:solidFill>
            </a:endParaRPr>
          </a:p>
          <a:p>
            <a:pPr lvl="1"/>
            <a:r>
              <a:rPr lang="en-US" dirty="0"/>
              <a:t>Collisions</a:t>
            </a:r>
            <a:endParaRPr lang="en-US" b="1" dirty="0">
              <a:solidFill>
                <a:srgbClr val="FF0000"/>
              </a:solidFill>
            </a:endParaRPr>
          </a:p>
          <a:p>
            <a:pPr lvl="1"/>
            <a:r>
              <a:rPr lang="en-US" dirty="0"/>
              <a:t>Decreased Performance with Heavy Traffic</a:t>
            </a:r>
            <a:endParaRPr lang="en-US" b="1" dirty="0">
              <a:solidFill>
                <a:srgbClr val="FF0000"/>
              </a:solidFill>
            </a:endParaRPr>
          </a:p>
          <a:p>
            <a:pPr lvl="1"/>
            <a:r>
              <a:rPr lang="en-US" dirty="0"/>
              <a:t>Dependency on Terminators</a:t>
            </a:r>
            <a:endParaRPr lang="en-US" b="1" dirty="0">
              <a:solidFill>
                <a:srgbClr val="FF0000"/>
              </a:solidFill>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71024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F2F0-EF34-4B6E-B9B3-AD2A35F4D858}"/>
              </a:ext>
            </a:extLst>
          </p:cNvPr>
          <p:cNvSpPr>
            <a:spLocks noGrp="1"/>
          </p:cNvSpPr>
          <p:nvPr>
            <p:ph type="title"/>
          </p:nvPr>
        </p:nvSpPr>
        <p:spPr/>
        <p:txBody>
          <a:bodyPr/>
          <a:lstStyle/>
          <a:p>
            <a:r>
              <a:rPr lang="en-US" b="1" dirty="0"/>
              <a:t>Ring</a:t>
            </a:r>
          </a:p>
        </p:txBody>
      </p:sp>
      <p:sp>
        <p:nvSpPr>
          <p:cNvPr id="3" name="Content Placeholder 2">
            <a:extLst>
              <a:ext uri="{FF2B5EF4-FFF2-40B4-BE49-F238E27FC236}">
                <a16:creationId xmlns:a16="http://schemas.microsoft.com/office/drawing/2014/main" id="{020385AE-5D96-4B2E-9E4C-6E2F84AD5273}"/>
              </a:ext>
            </a:extLst>
          </p:cNvPr>
          <p:cNvSpPr>
            <a:spLocks noGrp="1"/>
          </p:cNvSpPr>
          <p:nvPr>
            <p:ph idx="1"/>
          </p:nvPr>
        </p:nvSpPr>
        <p:spPr/>
        <p:txBody>
          <a:bodyPr>
            <a:normAutofit fontScale="92500" lnSpcReduction="20000"/>
          </a:bodyPr>
          <a:lstStyle/>
          <a:p>
            <a:pPr marL="0" indent="0" algn="just">
              <a:buNone/>
            </a:pPr>
            <a:r>
              <a:rPr lang="en-US" sz="2000" dirty="0"/>
              <a:t>In a </a:t>
            </a:r>
            <a:r>
              <a:rPr lang="en-US" sz="2000" b="1" dirty="0"/>
              <a:t>Ring Topology</a:t>
            </a:r>
            <a:r>
              <a:rPr lang="en-US" sz="2000" dirty="0"/>
              <a:t>, all devices (also called nodes) are connected in a circular manner, forming a closed loop or ring. Each device is connected to exactly two other devices, one on each side, creating a unidirectional or bidirectional path for data to flow. Data travels in one direction (unidirectional) or both directions (bidirectional), passing through each device until it reaches its intended destination.</a:t>
            </a:r>
          </a:p>
          <a:p>
            <a:pPr marL="0" indent="0">
              <a:buNone/>
            </a:pPr>
            <a:r>
              <a:rPr lang="en-US" sz="2200" b="1" dirty="0">
                <a:solidFill>
                  <a:srgbClr val="FF0000"/>
                </a:solidFill>
              </a:rPr>
              <a:t>Advantages of Ring Topology:</a:t>
            </a:r>
          </a:p>
          <a:p>
            <a:pPr lvl="1"/>
            <a:r>
              <a:rPr lang="en-US" sz="2000" dirty="0"/>
              <a:t>Organized Data Transmission</a:t>
            </a:r>
          </a:p>
          <a:p>
            <a:pPr lvl="1"/>
            <a:r>
              <a:rPr lang="en-US" sz="2000" dirty="0"/>
              <a:t>Equal Access</a:t>
            </a:r>
          </a:p>
          <a:p>
            <a:pPr lvl="1"/>
            <a:r>
              <a:rPr lang="en-US" sz="2000" dirty="0"/>
              <a:t>Scalability</a:t>
            </a:r>
          </a:p>
          <a:p>
            <a:pPr lvl="1"/>
            <a:r>
              <a:rPr lang="en-US" sz="2000" dirty="0"/>
              <a:t>Reduced Collisions</a:t>
            </a:r>
          </a:p>
          <a:p>
            <a:pPr marL="0" indent="0">
              <a:buNone/>
            </a:pPr>
            <a:r>
              <a:rPr lang="en-US" sz="2200" b="1" dirty="0">
                <a:solidFill>
                  <a:srgbClr val="FF0000"/>
                </a:solidFill>
              </a:rPr>
              <a:t>Disadvantages of Ring Topology:</a:t>
            </a:r>
          </a:p>
          <a:p>
            <a:pPr lvl="1"/>
            <a:r>
              <a:rPr lang="en-US" sz="2100" dirty="0"/>
              <a:t>Single Point of Failure (Unidirectional Ring):</a:t>
            </a:r>
          </a:p>
          <a:p>
            <a:pPr lvl="1"/>
            <a:r>
              <a:rPr lang="en-US" sz="2100" dirty="0"/>
              <a:t>Latency</a:t>
            </a:r>
          </a:p>
          <a:p>
            <a:pPr lvl="1"/>
            <a:r>
              <a:rPr lang="en-US" sz="2100" dirty="0"/>
              <a:t>Difficult Troubleshooting</a:t>
            </a:r>
          </a:p>
          <a:p>
            <a:pPr lvl="1"/>
            <a:r>
              <a:rPr lang="en-US" sz="2100" dirty="0"/>
              <a:t>High Maintenance</a:t>
            </a:r>
          </a:p>
          <a:p>
            <a:pPr lvl="1"/>
            <a:r>
              <a:rPr lang="en-US" sz="2100" dirty="0"/>
              <a:t>Performance Degradation</a:t>
            </a:r>
          </a:p>
          <a:p>
            <a:pPr marL="0" indent="0" algn="just">
              <a:buNone/>
            </a:pPr>
            <a:endParaRPr lang="en-US" sz="2000" dirty="0"/>
          </a:p>
        </p:txBody>
      </p:sp>
      <p:sp>
        <p:nvSpPr>
          <p:cNvPr id="4" name="Date Placeholder 3">
            <a:extLst>
              <a:ext uri="{FF2B5EF4-FFF2-40B4-BE49-F238E27FC236}">
                <a16:creationId xmlns:a16="http://schemas.microsoft.com/office/drawing/2014/main" id="{E68D0BC0-CEED-442E-A783-ABD7238A26E6}"/>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0C5F7253-2F3B-4E63-A13F-C3A20A241A61}"/>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43E5DCB0-2880-43B9-A2D0-A9F8CE102DC6}"/>
              </a:ext>
            </a:extLst>
          </p:cNvPr>
          <p:cNvSpPr>
            <a:spLocks noGrp="1"/>
          </p:cNvSpPr>
          <p:nvPr>
            <p:ph type="sldNum" sz="quarter" idx="12"/>
          </p:nvPr>
        </p:nvSpPr>
        <p:spPr/>
        <p:txBody>
          <a:bodyPr/>
          <a:lstStyle/>
          <a:p>
            <a:fld id="{7EFEA7B1-B9D1-47E8-9EBF-FFBE867C78C6}" type="slidenum">
              <a:rPr lang="en-US" smtClean="0"/>
              <a:t>21</a:t>
            </a:fld>
            <a:endParaRPr lang="en-US"/>
          </a:p>
        </p:txBody>
      </p:sp>
      <p:pic>
        <p:nvPicPr>
          <p:cNvPr id="6148" name="Picture 4" descr="Dual Ring Topology And Star Topology | by Tanushi Bandara | Bug Zero">
            <a:extLst>
              <a:ext uri="{FF2B5EF4-FFF2-40B4-BE49-F238E27FC236}">
                <a16:creationId xmlns:a16="http://schemas.microsoft.com/office/drawing/2014/main" id="{5EA09CD8-0F03-4AE1-8D94-D614D8B81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3028950"/>
            <a:ext cx="4724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09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4D63-E1A4-49ED-B45D-326A0AD15298}"/>
              </a:ext>
            </a:extLst>
          </p:cNvPr>
          <p:cNvSpPr>
            <a:spLocks noGrp="1"/>
          </p:cNvSpPr>
          <p:nvPr>
            <p:ph type="title"/>
          </p:nvPr>
        </p:nvSpPr>
        <p:spPr/>
        <p:txBody>
          <a:bodyPr/>
          <a:lstStyle/>
          <a:p>
            <a:r>
              <a:rPr lang="en-US" b="1" dirty="0"/>
              <a:t>Star</a:t>
            </a:r>
          </a:p>
        </p:txBody>
      </p:sp>
      <p:sp>
        <p:nvSpPr>
          <p:cNvPr id="3" name="Content Placeholder 2">
            <a:extLst>
              <a:ext uri="{FF2B5EF4-FFF2-40B4-BE49-F238E27FC236}">
                <a16:creationId xmlns:a16="http://schemas.microsoft.com/office/drawing/2014/main" id="{C43987A2-C504-4E74-8C83-1325CB96468F}"/>
              </a:ext>
            </a:extLst>
          </p:cNvPr>
          <p:cNvSpPr>
            <a:spLocks noGrp="1"/>
          </p:cNvSpPr>
          <p:nvPr>
            <p:ph idx="1"/>
          </p:nvPr>
        </p:nvSpPr>
        <p:spPr>
          <a:xfrm>
            <a:off x="838200" y="1358899"/>
            <a:ext cx="10515600" cy="5133975"/>
          </a:xfrm>
        </p:spPr>
        <p:txBody>
          <a:bodyPr>
            <a:normAutofit fontScale="92500" lnSpcReduction="10000"/>
          </a:bodyPr>
          <a:lstStyle/>
          <a:p>
            <a:pPr marL="0" indent="0" algn="just">
              <a:buNone/>
            </a:pPr>
            <a:r>
              <a:rPr lang="en-US" sz="2200" dirty="0"/>
              <a:t>Star topology is one of the most commonly used network topologies in modern networking. In this topology, all devices (also called </a:t>
            </a:r>
            <a:r>
              <a:rPr lang="en-US" sz="2200" b="1" dirty="0"/>
              <a:t>nodes</a:t>
            </a:r>
            <a:r>
              <a:rPr lang="en-US" sz="2200" dirty="0"/>
              <a:t>) are connected to a central device, typically a </a:t>
            </a:r>
            <a:r>
              <a:rPr lang="en-US" sz="2200" b="1" dirty="0"/>
              <a:t>hub</a:t>
            </a:r>
            <a:r>
              <a:rPr lang="en-US" sz="2200" dirty="0"/>
              <a:t>, </a:t>
            </a:r>
            <a:r>
              <a:rPr lang="en-US" sz="2200" b="1" dirty="0"/>
              <a:t>switch</a:t>
            </a:r>
            <a:r>
              <a:rPr lang="en-US" sz="2200" dirty="0"/>
              <a:t>, or </a:t>
            </a:r>
            <a:r>
              <a:rPr lang="en-US" sz="2200" b="1" dirty="0"/>
              <a:t>router</a:t>
            </a:r>
            <a:r>
              <a:rPr lang="en-US" sz="2200" dirty="0"/>
              <a:t>, forming a star-like pattern. Each node (e.g., computers, printers) has its own dedicated cable connecting it to the central device. This central hub acts as a communication mediator between the nodes.</a:t>
            </a:r>
          </a:p>
          <a:p>
            <a:pPr marL="0" indent="0" algn="just">
              <a:buNone/>
            </a:pPr>
            <a:r>
              <a:rPr lang="en-US" sz="2200" b="1" dirty="0">
                <a:solidFill>
                  <a:srgbClr val="FF0000"/>
                </a:solidFill>
              </a:rPr>
              <a:t>Advantages of Star Topology:</a:t>
            </a:r>
            <a:endParaRPr lang="en-US" sz="2200" dirty="0"/>
          </a:p>
          <a:p>
            <a:pPr lvl="1"/>
            <a:r>
              <a:rPr lang="en-US" sz="2200" dirty="0"/>
              <a:t>Easy to Set Up and Manage:</a:t>
            </a:r>
          </a:p>
          <a:p>
            <a:pPr lvl="1"/>
            <a:r>
              <a:rPr lang="en-US" sz="2200" dirty="0"/>
              <a:t>Centralized Control</a:t>
            </a:r>
          </a:p>
          <a:p>
            <a:pPr lvl="1"/>
            <a:r>
              <a:rPr lang="en-US" sz="2200" dirty="0"/>
              <a:t>Isolation of Devices</a:t>
            </a:r>
          </a:p>
          <a:p>
            <a:pPr lvl="1"/>
            <a:r>
              <a:rPr lang="en-US" sz="2200" dirty="0"/>
              <a:t>Easy to Troubleshoot</a:t>
            </a:r>
          </a:p>
          <a:p>
            <a:pPr lvl="1"/>
            <a:r>
              <a:rPr lang="en-US" sz="2200" dirty="0"/>
              <a:t>Scalability</a:t>
            </a:r>
          </a:p>
          <a:p>
            <a:pPr lvl="1"/>
            <a:r>
              <a:rPr lang="en-US" sz="2200" dirty="0"/>
              <a:t>Efficient Data Handling</a:t>
            </a:r>
          </a:p>
          <a:p>
            <a:pPr marL="0" indent="0">
              <a:buNone/>
            </a:pPr>
            <a:r>
              <a:rPr lang="en-US" sz="2200" b="1" dirty="0">
                <a:solidFill>
                  <a:srgbClr val="FF0000"/>
                </a:solidFill>
              </a:rPr>
              <a:t>Disadvantages of Star Topology:</a:t>
            </a:r>
          </a:p>
          <a:p>
            <a:pPr lvl="1"/>
            <a:r>
              <a:rPr lang="en-US" sz="2200" dirty="0"/>
              <a:t>Central Point of Failure</a:t>
            </a:r>
          </a:p>
          <a:p>
            <a:pPr lvl="1"/>
            <a:r>
              <a:rPr lang="en-US" sz="2200" dirty="0"/>
              <a:t>High Cable Cost</a:t>
            </a:r>
          </a:p>
          <a:p>
            <a:pPr lvl="1"/>
            <a:r>
              <a:rPr lang="en-US" sz="2200" dirty="0"/>
              <a:t>Limited Cable Length</a:t>
            </a:r>
          </a:p>
          <a:p>
            <a:pPr lvl="1"/>
            <a:r>
              <a:rPr lang="en-US" sz="2200" dirty="0"/>
              <a:t>Performance Bottleneck</a:t>
            </a:r>
          </a:p>
          <a:p>
            <a:pPr marL="457200" lvl="1" indent="0">
              <a:buNone/>
            </a:pPr>
            <a:endParaRPr lang="en-US" sz="2000" dirty="0"/>
          </a:p>
          <a:p>
            <a:pPr marL="0" indent="0" algn="just">
              <a:buNone/>
            </a:pPr>
            <a:endParaRPr lang="en-US" sz="2000" dirty="0"/>
          </a:p>
        </p:txBody>
      </p:sp>
      <p:sp>
        <p:nvSpPr>
          <p:cNvPr id="4" name="Date Placeholder 3">
            <a:extLst>
              <a:ext uri="{FF2B5EF4-FFF2-40B4-BE49-F238E27FC236}">
                <a16:creationId xmlns:a16="http://schemas.microsoft.com/office/drawing/2014/main" id="{2C0A17F8-21C0-45B8-B391-5FD46BAFD918}"/>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FEF44630-A0D8-4BD0-938B-7F66962E8A63}"/>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72C1B1D3-13E1-47FC-8DB4-6247BE34A730}"/>
              </a:ext>
            </a:extLst>
          </p:cNvPr>
          <p:cNvSpPr>
            <a:spLocks noGrp="1"/>
          </p:cNvSpPr>
          <p:nvPr>
            <p:ph type="sldNum" sz="quarter" idx="12"/>
          </p:nvPr>
        </p:nvSpPr>
        <p:spPr/>
        <p:txBody>
          <a:bodyPr/>
          <a:lstStyle/>
          <a:p>
            <a:fld id="{7EFEA7B1-B9D1-47E8-9EBF-FFBE867C78C6}" type="slidenum">
              <a:rPr lang="en-US" smtClean="0"/>
              <a:t>22</a:t>
            </a:fld>
            <a:endParaRPr lang="en-US"/>
          </a:p>
        </p:txBody>
      </p:sp>
      <p:pic>
        <p:nvPicPr>
          <p:cNvPr id="8" name="Picture 7">
            <a:extLst>
              <a:ext uri="{FF2B5EF4-FFF2-40B4-BE49-F238E27FC236}">
                <a16:creationId xmlns:a16="http://schemas.microsoft.com/office/drawing/2014/main" id="{85652AAE-46E7-40AB-A359-FF5F386F99E2}"/>
              </a:ext>
            </a:extLst>
          </p:cNvPr>
          <p:cNvPicPr>
            <a:picLocks noChangeAspect="1"/>
          </p:cNvPicPr>
          <p:nvPr/>
        </p:nvPicPr>
        <p:blipFill>
          <a:blip r:embed="rId2"/>
          <a:stretch>
            <a:fillRect/>
          </a:stretch>
        </p:blipFill>
        <p:spPr>
          <a:xfrm>
            <a:off x="6419686" y="2916430"/>
            <a:ext cx="3772227" cy="2872989"/>
          </a:xfrm>
          <a:prstGeom prst="rect">
            <a:avLst/>
          </a:prstGeom>
        </p:spPr>
      </p:pic>
    </p:spTree>
    <p:extLst>
      <p:ext uri="{BB962C8B-B14F-4D97-AF65-F5344CB8AC3E}">
        <p14:creationId xmlns:p14="http://schemas.microsoft.com/office/powerpoint/2010/main" val="60250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4C72-5CE2-4F2B-9F4A-E6A50EAA009A}"/>
              </a:ext>
            </a:extLst>
          </p:cNvPr>
          <p:cNvSpPr>
            <a:spLocks noGrp="1"/>
          </p:cNvSpPr>
          <p:nvPr>
            <p:ph type="title"/>
          </p:nvPr>
        </p:nvSpPr>
        <p:spPr/>
        <p:txBody>
          <a:bodyPr/>
          <a:lstStyle/>
          <a:p>
            <a:r>
              <a:rPr lang="en-US" b="1" dirty="0"/>
              <a:t>Mesh</a:t>
            </a:r>
          </a:p>
        </p:txBody>
      </p:sp>
      <p:sp>
        <p:nvSpPr>
          <p:cNvPr id="3" name="Content Placeholder 2">
            <a:extLst>
              <a:ext uri="{FF2B5EF4-FFF2-40B4-BE49-F238E27FC236}">
                <a16:creationId xmlns:a16="http://schemas.microsoft.com/office/drawing/2014/main" id="{74EDD023-5795-485D-ACCD-B526EC3C409C}"/>
              </a:ext>
            </a:extLst>
          </p:cNvPr>
          <p:cNvSpPr>
            <a:spLocks noGrp="1"/>
          </p:cNvSpPr>
          <p:nvPr>
            <p:ph idx="1"/>
          </p:nvPr>
        </p:nvSpPr>
        <p:spPr/>
        <p:txBody>
          <a:bodyPr>
            <a:normAutofit fontScale="92500" lnSpcReduction="20000"/>
          </a:bodyPr>
          <a:lstStyle/>
          <a:p>
            <a:pPr marL="0" indent="0" algn="just">
              <a:buNone/>
            </a:pPr>
            <a:r>
              <a:rPr lang="en-US" sz="2200" b="1" dirty="0"/>
              <a:t>Mesh topology</a:t>
            </a:r>
            <a:r>
              <a:rPr lang="en-US" sz="2200" dirty="0"/>
              <a:t> is a type of network arrangement where each device (also called a node) is connected to every other node in the network. This structure provides a highly reliable and fault-tolerant system, making it an excellent choice for networks that require high availability, such as in critical applications like data centers, military communication systems, and advanced enterprise networks.</a:t>
            </a:r>
          </a:p>
          <a:p>
            <a:pPr marL="0" indent="0">
              <a:buNone/>
            </a:pPr>
            <a:r>
              <a:rPr lang="en-US" sz="2200" b="1" dirty="0">
                <a:solidFill>
                  <a:srgbClr val="FF0000"/>
                </a:solidFill>
              </a:rPr>
              <a:t>Advantages of Mesh Topology</a:t>
            </a:r>
          </a:p>
          <a:p>
            <a:pPr lvl="1"/>
            <a:r>
              <a:rPr lang="en-US" sz="2000" dirty="0"/>
              <a:t>High Reliability</a:t>
            </a:r>
          </a:p>
          <a:p>
            <a:pPr lvl="1"/>
            <a:r>
              <a:rPr lang="en-US" sz="2000" dirty="0"/>
              <a:t>Scalability</a:t>
            </a:r>
          </a:p>
          <a:p>
            <a:pPr lvl="1"/>
            <a:r>
              <a:rPr lang="en-US" sz="2000" dirty="0"/>
              <a:t>Robust Data Transmission</a:t>
            </a:r>
          </a:p>
          <a:p>
            <a:pPr lvl="1"/>
            <a:r>
              <a:rPr lang="en-US" sz="2000" dirty="0"/>
              <a:t>Load Balancing</a:t>
            </a:r>
          </a:p>
          <a:p>
            <a:pPr marL="0" indent="0">
              <a:buNone/>
            </a:pPr>
            <a:r>
              <a:rPr lang="en-US" sz="2400" b="1" dirty="0">
                <a:solidFill>
                  <a:srgbClr val="FF0000"/>
                </a:solidFill>
              </a:rPr>
              <a:t>Disadvantages of Mesh Topology</a:t>
            </a:r>
          </a:p>
          <a:p>
            <a:pPr lvl="1"/>
            <a:r>
              <a:rPr lang="en-US" sz="2100" dirty="0"/>
              <a:t>High Cost:</a:t>
            </a:r>
          </a:p>
          <a:p>
            <a:pPr lvl="1"/>
            <a:r>
              <a:rPr lang="en-US" sz="2100" dirty="0"/>
              <a:t>Complex Installation and Configuration:</a:t>
            </a:r>
          </a:p>
          <a:p>
            <a:pPr lvl="1"/>
            <a:r>
              <a:rPr lang="en-US" sz="2100" dirty="0"/>
              <a:t>Difficult to Manage:</a:t>
            </a:r>
          </a:p>
          <a:p>
            <a:pPr lvl="1"/>
            <a:r>
              <a:rPr lang="en-US" sz="2100" dirty="0"/>
              <a:t>Inefficient for Small Networks</a:t>
            </a:r>
          </a:p>
          <a:p>
            <a:pPr marL="0" indent="0" algn="just">
              <a:buNone/>
            </a:pPr>
            <a:endParaRPr lang="en-US" sz="2000" dirty="0"/>
          </a:p>
        </p:txBody>
      </p:sp>
      <p:sp>
        <p:nvSpPr>
          <p:cNvPr id="4" name="Date Placeholder 3">
            <a:extLst>
              <a:ext uri="{FF2B5EF4-FFF2-40B4-BE49-F238E27FC236}">
                <a16:creationId xmlns:a16="http://schemas.microsoft.com/office/drawing/2014/main" id="{5037EFF4-2760-4F57-84B9-E3A8EDF61A5E}"/>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F8698D70-3970-48DF-BF65-C83C7EC8BD6B}"/>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4660F953-D0D0-4E39-AEDF-AF99DFC31F1F}"/>
              </a:ext>
            </a:extLst>
          </p:cNvPr>
          <p:cNvSpPr>
            <a:spLocks noGrp="1"/>
          </p:cNvSpPr>
          <p:nvPr>
            <p:ph type="sldNum" sz="quarter" idx="12"/>
          </p:nvPr>
        </p:nvSpPr>
        <p:spPr/>
        <p:txBody>
          <a:bodyPr/>
          <a:lstStyle/>
          <a:p>
            <a:fld id="{7EFEA7B1-B9D1-47E8-9EBF-FFBE867C78C6}" type="slidenum">
              <a:rPr lang="en-US" smtClean="0"/>
              <a:t>23</a:t>
            </a:fld>
            <a:endParaRPr lang="en-US"/>
          </a:p>
        </p:txBody>
      </p:sp>
      <p:pic>
        <p:nvPicPr>
          <p:cNvPr id="8" name="Picture 7">
            <a:extLst>
              <a:ext uri="{FF2B5EF4-FFF2-40B4-BE49-F238E27FC236}">
                <a16:creationId xmlns:a16="http://schemas.microsoft.com/office/drawing/2014/main" id="{A2FF079B-103B-4372-AC02-A7840BA8AC7E}"/>
              </a:ext>
            </a:extLst>
          </p:cNvPr>
          <p:cNvPicPr>
            <a:picLocks noChangeAspect="1"/>
          </p:cNvPicPr>
          <p:nvPr/>
        </p:nvPicPr>
        <p:blipFill>
          <a:blip r:embed="rId2"/>
          <a:stretch>
            <a:fillRect/>
          </a:stretch>
        </p:blipFill>
        <p:spPr>
          <a:xfrm>
            <a:off x="6993163" y="3516564"/>
            <a:ext cx="2789012" cy="1983521"/>
          </a:xfrm>
          <a:prstGeom prst="rect">
            <a:avLst/>
          </a:prstGeom>
        </p:spPr>
      </p:pic>
    </p:spTree>
    <p:extLst>
      <p:ext uri="{BB962C8B-B14F-4D97-AF65-F5344CB8AC3E}">
        <p14:creationId xmlns:p14="http://schemas.microsoft.com/office/powerpoint/2010/main" val="116697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43C4-0AA3-423C-83E1-188D5D97E8D3}"/>
              </a:ext>
            </a:extLst>
          </p:cNvPr>
          <p:cNvSpPr>
            <a:spLocks noGrp="1"/>
          </p:cNvSpPr>
          <p:nvPr>
            <p:ph type="title"/>
          </p:nvPr>
        </p:nvSpPr>
        <p:spPr/>
        <p:txBody>
          <a:bodyPr/>
          <a:lstStyle/>
          <a:p>
            <a:r>
              <a:rPr lang="en-US" b="1" dirty="0"/>
              <a:t>Tree</a:t>
            </a:r>
          </a:p>
        </p:txBody>
      </p:sp>
      <p:sp>
        <p:nvSpPr>
          <p:cNvPr id="3" name="Content Placeholder 2">
            <a:extLst>
              <a:ext uri="{FF2B5EF4-FFF2-40B4-BE49-F238E27FC236}">
                <a16:creationId xmlns:a16="http://schemas.microsoft.com/office/drawing/2014/main" id="{66358626-F1CC-4992-941F-AB7B2908ADD3}"/>
              </a:ext>
            </a:extLst>
          </p:cNvPr>
          <p:cNvSpPr>
            <a:spLocks noGrp="1"/>
          </p:cNvSpPr>
          <p:nvPr>
            <p:ph idx="1"/>
          </p:nvPr>
        </p:nvSpPr>
        <p:spPr>
          <a:xfrm>
            <a:off x="838200" y="1492250"/>
            <a:ext cx="10515600" cy="4351338"/>
          </a:xfrm>
        </p:spPr>
        <p:txBody>
          <a:bodyPr>
            <a:normAutofit fontScale="92500" lnSpcReduction="20000"/>
          </a:bodyPr>
          <a:lstStyle/>
          <a:p>
            <a:pPr marL="0" indent="0" algn="just">
              <a:buNone/>
            </a:pPr>
            <a:r>
              <a:rPr lang="en-US" sz="2200" b="1" dirty="0"/>
              <a:t>Tree topology</a:t>
            </a:r>
            <a:r>
              <a:rPr lang="en-US" sz="2200" dirty="0"/>
              <a:t>, also known as a </a:t>
            </a:r>
            <a:r>
              <a:rPr lang="en-US" sz="2200" b="1" dirty="0"/>
              <a:t>hierarchical topology</a:t>
            </a:r>
            <a:r>
              <a:rPr lang="en-US" sz="2200" dirty="0"/>
              <a:t>, is a network structure that combines elements of both the </a:t>
            </a:r>
            <a:r>
              <a:rPr lang="en-US" sz="2200" b="1" dirty="0"/>
              <a:t>bus</a:t>
            </a:r>
            <a:r>
              <a:rPr lang="en-US" sz="2200" dirty="0"/>
              <a:t> and </a:t>
            </a:r>
            <a:r>
              <a:rPr lang="en-US" sz="2200" b="1" dirty="0"/>
              <a:t>star</a:t>
            </a:r>
            <a:r>
              <a:rPr lang="en-US" sz="2200" dirty="0"/>
              <a:t> topologies. It is one of the most commonly used network topologies, especially in large networks like corporate or educational campuses, where hierarchical relationships among devices or groups of devices are needed.</a:t>
            </a:r>
          </a:p>
          <a:p>
            <a:pPr marL="0" indent="0">
              <a:buNone/>
            </a:pPr>
            <a:r>
              <a:rPr lang="en-US" sz="2000" b="1" dirty="0">
                <a:solidFill>
                  <a:srgbClr val="FF0000"/>
                </a:solidFill>
              </a:rPr>
              <a:t>Advantages of Tree Topology:</a:t>
            </a:r>
          </a:p>
          <a:p>
            <a:pPr lvl="1"/>
            <a:r>
              <a:rPr lang="en-US" sz="2200" dirty="0"/>
              <a:t>Scalability</a:t>
            </a:r>
          </a:p>
          <a:p>
            <a:pPr lvl="1"/>
            <a:r>
              <a:rPr lang="en-US" sz="2200" dirty="0"/>
              <a:t>Hierarchy and Grouping</a:t>
            </a:r>
          </a:p>
          <a:p>
            <a:pPr lvl="1"/>
            <a:r>
              <a:rPr lang="en-US" sz="2200" dirty="0"/>
              <a:t>Fault Isolation</a:t>
            </a:r>
          </a:p>
          <a:p>
            <a:pPr lvl="1"/>
            <a:r>
              <a:rPr lang="en-US" sz="2200" dirty="0"/>
              <a:t>Ease of Maintenance</a:t>
            </a:r>
          </a:p>
          <a:p>
            <a:pPr lvl="1"/>
            <a:r>
              <a:rPr lang="en-US" sz="2200" dirty="0"/>
              <a:t>Effective for Large Networks</a:t>
            </a:r>
          </a:p>
          <a:p>
            <a:pPr marL="0" indent="0">
              <a:buNone/>
            </a:pPr>
            <a:r>
              <a:rPr lang="en-US" sz="2200" b="1" dirty="0">
                <a:solidFill>
                  <a:srgbClr val="FF0000"/>
                </a:solidFill>
              </a:rPr>
              <a:t>Disadvantages of Tree Topology:</a:t>
            </a:r>
          </a:p>
          <a:p>
            <a:pPr lvl="1"/>
            <a:r>
              <a:rPr lang="en-US" sz="2100" dirty="0"/>
              <a:t>Dependence on Backbone</a:t>
            </a:r>
          </a:p>
          <a:p>
            <a:pPr lvl="1"/>
            <a:r>
              <a:rPr lang="en-US" sz="2100" dirty="0"/>
              <a:t>Complexity</a:t>
            </a:r>
          </a:p>
          <a:p>
            <a:pPr lvl="1"/>
            <a:r>
              <a:rPr lang="en-US" sz="2100" dirty="0"/>
              <a:t>Cost</a:t>
            </a:r>
          </a:p>
          <a:p>
            <a:pPr lvl="1"/>
            <a:r>
              <a:rPr lang="en-US" sz="2100" dirty="0"/>
              <a:t>Maintenance Challenges</a:t>
            </a:r>
          </a:p>
          <a:p>
            <a:pPr lvl="1"/>
            <a:r>
              <a:rPr lang="en-US" sz="2100" dirty="0"/>
              <a:t>Propagation Delay</a:t>
            </a:r>
          </a:p>
          <a:p>
            <a:pPr marL="0" indent="0" algn="just">
              <a:buNone/>
            </a:pPr>
            <a:endParaRPr lang="en-US" sz="2000" dirty="0"/>
          </a:p>
        </p:txBody>
      </p:sp>
      <p:sp>
        <p:nvSpPr>
          <p:cNvPr id="4" name="Date Placeholder 3">
            <a:extLst>
              <a:ext uri="{FF2B5EF4-FFF2-40B4-BE49-F238E27FC236}">
                <a16:creationId xmlns:a16="http://schemas.microsoft.com/office/drawing/2014/main" id="{F3FB6981-9E5D-4744-8569-38C0511851A0}"/>
              </a:ext>
            </a:extLst>
          </p:cNvPr>
          <p:cNvSpPr>
            <a:spLocks noGrp="1"/>
          </p:cNvSpPr>
          <p:nvPr>
            <p:ph type="dt" sz="half" idx="10"/>
          </p:nvPr>
        </p:nvSpPr>
        <p:spPr/>
        <p:txBody>
          <a:bodyPr/>
          <a:lstStyle/>
          <a:p>
            <a:fld id="{05138D57-6AFC-486E-A405-B781F8D81D87}" type="datetime1">
              <a:rPr lang="en-US" smtClean="0"/>
              <a:t>10/13/2024</a:t>
            </a:fld>
            <a:endParaRPr lang="en-US" dirty="0"/>
          </a:p>
        </p:txBody>
      </p:sp>
      <p:sp>
        <p:nvSpPr>
          <p:cNvPr id="5" name="Footer Placeholder 4">
            <a:extLst>
              <a:ext uri="{FF2B5EF4-FFF2-40B4-BE49-F238E27FC236}">
                <a16:creationId xmlns:a16="http://schemas.microsoft.com/office/drawing/2014/main" id="{E069782B-2977-4790-9BF1-918FF0A8C243}"/>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F4D9B8B3-0FC7-41FE-8B74-86DC75E40F9C}"/>
              </a:ext>
            </a:extLst>
          </p:cNvPr>
          <p:cNvSpPr>
            <a:spLocks noGrp="1"/>
          </p:cNvSpPr>
          <p:nvPr>
            <p:ph type="sldNum" sz="quarter" idx="12"/>
          </p:nvPr>
        </p:nvSpPr>
        <p:spPr/>
        <p:txBody>
          <a:bodyPr/>
          <a:lstStyle/>
          <a:p>
            <a:fld id="{7EFEA7B1-B9D1-47E8-9EBF-FFBE867C78C6}" type="slidenum">
              <a:rPr lang="en-US" smtClean="0"/>
              <a:t>24</a:t>
            </a:fld>
            <a:endParaRPr lang="en-US"/>
          </a:p>
        </p:txBody>
      </p:sp>
      <p:pic>
        <p:nvPicPr>
          <p:cNvPr id="8" name="Picture 7">
            <a:extLst>
              <a:ext uri="{FF2B5EF4-FFF2-40B4-BE49-F238E27FC236}">
                <a16:creationId xmlns:a16="http://schemas.microsoft.com/office/drawing/2014/main" id="{E1464A1C-882F-4B9E-9E21-FBC1E180741F}"/>
              </a:ext>
            </a:extLst>
          </p:cNvPr>
          <p:cNvPicPr>
            <a:picLocks noChangeAspect="1"/>
          </p:cNvPicPr>
          <p:nvPr/>
        </p:nvPicPr>
        <p:blipFill>
          <a:blip r:embed="rId2"/>
          <a:stretch>
            <a:fillRect/>
          </a:stretch>
        </p:blipFill>
        <p:spPr>
          <a:xfrm>
            <a:off x="5350896" y="2531612"/>
            <a:ext cx="5738357" cy="3071126"/>
          </a:xfrm>
          <a:prstGeom prst="rect">
            <a:avLst/>
          </a:prstGeom>
        </p:spPr>
      </p:pic>
    </p:spTree>
    <p:extLst>
      <p:ext uri="{BB962C8B-B14F-4D97-AF65-F5344CB8AC3E}">
        <p14:creationId xmlns:p14="http://schemas.microsoft.com/office/powerpoint/2010/main" val="335660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CDDC-2CB9-4B7F-8040-DD16ED8488CC}"/>
              </a:ext>
            </a:extLst>
          </p:cNvPr>
          <p:cNvSpPr>
            <a:spLocks noGrp="1"/>
          </p:cNvSpPr>
          <p:nvPr>
            <p:ph type="title"/>
          </p:nvPr>
        </p:nvSpPr>
        <p:spPr/>
        <p:txBody>
          <a:bodyPr/>
          <a:lstStyle/>
          <a:p>
            <a:r>
              <a:rPr lang="en-US" b="1" dirty="0"/>
              <a:t>Hybrid</a:t>
            </a:r>
          </a:p>
        </p:txBody>
      </p:sp>
      <p:sp>
        <p:nvSpPr>
          <p:cNvPr id="3" name="Content Placeholder 2">
            <a:extLst>
              <a:ext uri="{FF2B5EF4-FFF2-40B4-BE49-F238E27FC236}">
                <a16:creationId xmlns:a16="http://schemas.microsoft.com/office/drawing/2014/main" id="{4E3D7081-9CBA-46DB-A5E5-D2FA7D10A290}"/>
              </a:ext>
            </a:extLst>
          </p:cNvPr>
          <p:cNvSpPr>
            <a:spLocks noGrp="1"/>
          </p:cNvSpPr>
          <p:nvPr>
            <p:ph idx="1"/>
          </p:nvPr>
        </p:nvSpPr>
        <p:spPr/>
        <p:txBody>
          <a:bodyPr>
            <a:normAutofit fontScale="92500" lnSpcReduction="20000"/>
          </a:bodyPr>
          <a:lstStyle/>
          <a:p>
            <a:pPr marL="0" indent="0" algn="just">
              <a:buNone/>
            </a:pPr>
            <a:r>
              <a:rPr lang="en-US" sz="2200" dirty="0"/>
              <a:t>A </a:t>
            </a:r>
            <a:r>
              <a:rPr lang="en-US" sz="2200" b="1" dirty="0"/>
              <a:t>Hybrid Topology</a:t>
            </a:r>
            <a:r>
              <a:rPr lang="en-US" sz="2200" dirty="0"/>
              <a:t> is a network topology that combines two or more different types of standard network topologies to meet specific needs. It is designed to leverage the strengths of the combined topologies while minimizing their weaknesses. The hybrid approach is flexible and scalable, making it suitable for larger, more complex networks, such as those found in corporate or enterprise environments.</a:t>
            </a:r>
          </a:p>
          <a:p>
            <a:pPr marL="0" indent="0">
              <a:buNone/>
            </a:pPr>
            <a:r>
              <a:rPr lang="en-US" sz="2000" b="1" dirty="0">
                <a:solidFill>
                  <a:srgbClr val="FF0000"/>
                </a:solidFill>
              </a:rPr>
              <a:t>Advantages of Hybrid Topology</a:t>
            </a:r>
          </a:p>
          <a:p>
            <a:pPr lvl="1"/>
            <a:r>
              <a:rPr lang="en-US" sz="2000" dirty="0"/>
              <a:t>Flexibility</a:t>
            </a:r>
          </a:p>
          <a:p>
            <a:pPr lvl="1"/>
            <a:r>
              <a:rPr lang="en-US" sz="2000" dirty="0"/>
              <a:t>Scalability</a:t>
            </a:r>
          </a:p>
          <a:p>
            <a:pPr lvl="1"/>
            <a:r>
              <a:rPr lang="en-US" sz="2000" dirty="0"/>
              <a:t>Efficient Performance</a:t>
            </a:r>
          </a:p>
          <a:p>
            <a:pPr lvl="1"/>
            <a:r>
              <a:rPr lang="en-US" sz="2000" dirty="0"/>
              <a:t>Fault Tolerance and Reliability</a:t>
            </a:r>
          </a:p>
          <a:p>
            <a:pPr lvl="1"/>
            <a:r>
              <a:rPr lang="en-US" sz="2000" dirty="0"/>
              <a:t>Cost-Effective Design</a:t>
            </a:r>
          </a:p>
          <a:p>
            <a:pPr marL="0" indent="0">
              <a:buNone/>
            </a:pPr>
            <a:r>
              <a:rPr lang="en-US" sz="2200" b="1" dirty="0">
                <a:solidFill>
                  <a:srgbClr val="FF0000"/>
                </a:solidFill>
              </a:rPr>
              <a:t>Disadvantages of Hybrid Topology</a:t>
            </a:r>
          </a:p>
          <a:p>
            <a:pPr lvl="1"/>
            <a:r>
              <a:rPr lang="en-US" sz="2200" dirty="0"/>
              <a:t>Complexity</a:t>
            </a:r>
          </a:p>
          <a:p>
            <a:pPr lvl="1"/>
            <a:r>
              <a:rPr lang="en-US" sz="2200" dirty="0"/>
              <a:t>Cost of Setup</a:t>
            </a:r>
          </a:p>
          <a:p>
            <a:pPr lvl="1"/>
            <a:r>
              <a:rPr lang="en-US" sz="2200" dirty="0"/>
              <a:t>Integration and Compatibility Issues</a:t>
            </a:r>
          </a:p>
          <a:p>
            <a:pPr lvl="1"/>
            <a:r>
              <a:rPr lang="en-US" sz="2200" dirty="0"/>
              <a:t>Maintenance</a:t>
            </a:r>
          </a:p>
          <a:p>
            <a:pPr marL="0" indent="0" algn="just">
              <a:buNone/>
            </a:pPr>
            <a:endParaRPr lang="en-US" sz="2000" dirty="0"/>
          </a:p>
        </p:txBody>
      </p:sp>
      <p:sp>
        <p:nvSpPr>
          <p:cNvPr id="4" name="Date Placeholder 3">
            <a:extLst>
              <a:ext uri="{FF2B5EF4-FFF2-40B4-BE49-F238E27FC236}">
                <a16:creationId xmlns:a16="http://schemas.microsoft.com/office/drawing/2014/main" id="{BF2BF8F2-CAA6-4B92-ACD1-DF5524BBEE1D}"/>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160769E4-5784-4683-9AB6-528E5F70CAF8}"/>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4A1575F0-7821-4C9B-B369-3E1111BD80D6}"/>
              </a:ext>
            </a:extLst>
          </p:cNvPr>
          <p:cNvSpPr>
            <a:spLocks noGrp="1"/>
          </p:cNvSpPr>
          <p:nvPr>
            <p:ph type="sldNum" sz="quarter" idx="12"/>
          </p:nvPr>
        </p:nvSpPr>
        <p:spPr/>
        <p:txBody>
          <a:bodyPr/>
          <a:lstStyle/>
          <a:p>
            <a:fld id="{7EFEA7B1-B9D1-47E8-9EBF-FFBE867C78C6}" type="slidenum">
              <a:rPr lang="en-US" smtClean="0"/>
              <a:t>25</a:t>
            </a:fld>
            <a:endParaRPr lang="en-US"/>
          </a:p>
        </p:txBody>
      </p:sp>
      <p:pic>
        <p:nvPicPr>
          <p:cNvPr id="8" name="Picture 7">
            <a:extLst>
              <a:ext uri="{FF2B5EF4-FFF2-40B4-BE49-F238E27FC236}">
                <a16:creationId xmlns:a16="http://schemas.microsoft.com/office/drawing/2014/main" id="{409C9583-3ACD-4116-A5F6-D675084921F8}"/>
              </a:ext>
            </a:extLst>
          </p:cNvPr>
          <p:cNvPicPr>
            <a:picLocks noChangeAspect="1"/>
          </p:cNvPicPr>
          <p:nvPr/>
        </p:nvPicPr>
        <p:blipFill>
          <a:blip r:embed="rId2"/>
          <a:stretch>
            <a:fillRect/>
          </a:stretch>
        </p:blipFill>
        <p:spPr>
          <a:xfrm>
            <a:off x="5249651" y="3007867"/>
            <a:ext cx="6104149" cy="2956816"/>
          </a:xfrm>
          <a:prstGeom prst="rect">
            <a:avLst/>
          </a:prstGeom>
        </p:spPr>
      </p:pic>
    </p:spTree>
    <p:extLst>
      <p:ext uri="{BB962C8B-B14F-4D97-AF65-F5344CB8AC3E}">
        <p14:creationId xmlns:p14="http://schemas.microsoft.com/office/powerpoint/2010/main" val="418038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FA35-04E6-416F-A057-5541085DB2C4}"/>
              </a:ext>
            </a:extLst>
          </p:cNvPr>
          <p:cNvSpPr>
            <a:spLocks noGrp="1"/>
          </p:cNvSpPr>
          <p:nvPr>
            <p:ph type="title"/>
          </p:nvPr>
        </p:nvSpPr>
        <p:spPr/>
        <p:txBody>
          <a:bodyPr>
            <a:normAutofit/>
          </a:bodyPr>
          <a:lstStyle/>
          <a:p>
            <a:r>
              <a:rPr lang="en-US" sz="4000" b="1" dirty="0"/>
              <a:t>OIS(</a:t>
            </a:r>
            <a:r>
              <a:rPr lang="en-US" sz="4000" b="1" i="0" dirty="0">
                <a:effectLst/>
              </a:rPr>
              <a:t>Open Systems Interconnection</a:t>
            </a:r>
            <a:r>
              <a:rPr lang="en-US" sz="4000" b="1" i="0" dirty="0">
                <a:solidFill>
                  <a:srgbClr val="4D5156"/>
                </a:solidFill>
                <a:effectLst/>
              </a:rPr>
              <a:t>)</a:t>
            </a:r>
            <a:r>
              <a:rPr lang="en-US" sz="4000" b="1" dirty="0"/>
              <a:t> Model</a:t>
            </a:r>
          </a:p>
        </p:txBody>
      </p:sp>
      <p:sp>
        <p:nvSpPr>
          <p:cNvPr id="3" name="Content Placeholder 2">
            <a:extLst>
              <a:ext uri="{FF2B5EF4-FFF2-40B4-BE49-F238E27FC236}">
                <a16:creationId xmlns:a16="http://schemas.microsoft.com/office/drawing/2014/main" id="{FC4A8082-A29E-4B4C-A98E-BFD3739095FF}"/>
              </a:ext>
            </a:extLst>
          </p:cNvPr>
          <p:cNvSpPr>
            <a:spLocks noGrp="1"/>
          </p:cNvSpPr>
          <p:nvPr>
            <p:ph idx="1"/>
          </p:nvPr>
        </p:nvSpPr>
        <p:spPr/>
        <p:txBody>
          <a:bodyPr>
            <a:normAutofit/>
          </a:bodyPr>
          <a:lstStyle/>
          <a:p>
            <a:pPr marL="0" indent="0" algn="just">
              <a:buNone/>
            </a:pPr>
            <a:r>
              <a:rPr lang="en-US" sz="2000" dirty="0"/>
              <a:t>The </a:t>
            </a:r>
            <a:r>
              <a:rPr lang="en-US" sz="2000" b="1" dirty="0"/>
              <a:t>OSI Model</a:t>
            </a:r>
            <a:r>
              <a:rPr lang="en-US" sz="2000" dirty="0"/>
              <a:t> (Open Systems Interconnection Model) is a conceptual framework used to understand and standardize the functions of a networking system. It breaks down the process of communication between two networked systems into </a:t>
            </a:r>
            <a:r>
              <a:rPr lang="en-US" sz="2000" b="1" dirty="0"/>
              <a:t>seven distinct layers</a:t>
            </a:r>
            <a:r>
              <a:rPr lang="en-US" sz="2000" dirty="0"/>
              <a:t>, with each layer having a specific function. Developed by the International Organization for Standardization (ISO) in 1984, the OSI model helps different hardware and software systems to communicate with one another across different vendors and platforms.</a:t>
            </a:r>
          </a:p>
          <a:p>
            <a:pPr marL="0" indent="0" algn="just">
              <a:buNone/>
            </a:pPr>
            <a:endParaRPr lang="en-US" sz="2000" dirty="0"/>
          </a:p>
        </p:txBody>
      </p:sp>
      <p:sp>
        <p:nvSpPr>
          <p:cNvPr id="4" name="Date Placeholder 3">
            <a:extLst>
              <a:ext uri="{FF2B5EF4-FFF2-40B4-BE49-F238E27FC236}">
                <a16:creationId xmlns:a16="http://schemas.microsoft.com/office/drawing/2014/main" id="{4473452E-DE63-416B-9CAE-A8A6DA7FDD43}"/>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4E46F86B-3B2E-4CEA-B275-D039CCE9D0E0}"/>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856B5A10-5D60-45AD-813F-72428B366EC2}"/>
              </a:ext>
            </a:extLst>
          </p:cNvPr>
          <p:cNvSpPr>
            <a:spLocks noGrp="1"/>
          </p:cNvSpPr>
          <p:nvPr>
            <p:ph type="sldNum" sz="quarter" idx="12"/>
          </p:nvPr>
        </p:nvSpPr>
        <p:spPr/>
        <p:txBody>
          <a:bodyPr/>
          <a:lstStyle/>
          <a:p>
            <a:fld id="{7EFEA7B1-B9D1-47E8-9EBF-FFBE867C78C6}" type="slidenum">
              <a:rPr lang="en-US" smtClean="0"/>
              <a:t>26</a:t>
            </a:fld>
            <a:endParaRPr lang="en-US"/>
          </a:p>
        </p:txBody>
      </p:sp>
      <p:pic>
        <p:nvPicPr>
          <p:cNvPr id="8" name="Picture 7">
            <a:extLst>
              <a:ext uri="{FF2B5EF4-FFF2-40B4-BE49-F238E27FC236}">
                <a16:creationId xmlns:a16="http://schemas.microsoft.com/office/drawing/2014/main" id="{C7C08E79-DCF8-4F8A-BDA1-624E717CFEDB}"/>
              </a:ext>
            </a:extLst>
          </p:cNvPr>
          <p:cNvPicPr>
            <a:picLocks noChangeAspect="1"/>
          </p:cNvPicPr>
          <p:nvPr/>
        </p:nvPicPr>
        <p:blipFill>
          <a:blip r:embed="rId2"/>
          <a:stretch>
            <a:fillRect/>
          </a:stretch>
        </p:blipFill>
        <p:spPr>
          <a:xfrm>
            <a:off x="4562475" y="3221721"/>
            <a:ext cx="3909399" cy="3109229"/>
          </a:xfrm>
          <a:prstGeom prst="rect">
            <a:avLst/>
          </a:prstGeom>
        </p:spPr>
      </p:pic>
    </p:spTree>
    <p:extLst>
      <p:ext uri="{BB962C8B-B14F-4D97-AF65-F5344CB8AC3E}">
        <p14:creationId xmlns:p14="http://schemas.microsoft.com/office/powerpoint/2010/main" val="3191731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B36C-E1C5-4B45-85A9-C5F9748BFE40}"/>
              </a:ext>
            </a:extLst>
          </p:cNvPr>
          <p:cNvSpPr>
            <a:spLocks noGrp="1"/>
          </p:cNvSpPr>
          <p:nvPr>
            <p:ph type="title"/>
          </p:nvPr>
        </p:nvSpPr>
        <p:spPr/>
        <p:txBody>
          <a:bodyPr/>
          <a:lstStyle/>
          <a:p>
            <a:r>
              <a:rPr lang="en-US" b="1" dirty="0"/>
              <a:t>Physical Layer</a:t>
            </a:r>
          </a:p>
        </p:txBody>
      </p:sp>
      <p:pic>
        <p:nvPicPr>
          <p:cNvPr id="8" name="Content Placeholder 7">
            <a:extLst>
              <a:ext uri="{FF2B5EF4-FFF2-40B4-BE49-F238E27FC236}">
                <a16:creationId xmlns:a16="http://schemas.microsoft.com/office/drawing/2014/main" id="{F0BC6750-3C7C-434B-B40B-AEEB7BAD4A0C}"/>
              </a:ext>
            </a:extLst>
          </p:cNvPr>
          <p:cNvPicPr>
            <a:picLocks noGrp="1" noChangeAspect="1"/>
          </p:cNvPicPr>
          <p:nvPr>
            <p:ph idx="1"/>
          </p:nvPr>
        </p:nvPicPr>
        <p:blipFill>
          <a:blip r:embed="rId2"/>
          <a:stretch>
            <a:fillRect/>
          </a:stretch>
        </p:blipFill>
        <p:spPr>
          <a:xfrm>
            <a:off x="7147319" y="2177979"/>
            <a:ext cx="4987531" cy="2738437"/>
          </a:xfrm>
        </p:spPr>
      </p:pic>
      <p:sp>
        <p:nvSpPr>
          <p:cNvPr id="4" name="Date Placeholder 3">
            <a:extLst>
              <a:ext uri="{FF2B5EF4-FFF2-40B4-BE49-F238E27FC236}">
                <a16:creationId xmlns:a16="http://schemas.microsoft.com/office/drawing/2014/main" id="{AE5494B3-1760-4A32-A82D-D5C2529584F3}"/>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955F9F7B-953F-403F-AF75-C6294266C42A}"/>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3F11D6CC-4B79-41B1-8462-9F33B97F9BF5}"/>
              </a:ext>
            </a:extLst>
          </p:cNvPr>
          <p:cNvSpPr>
            <a:spLocks noGrp="1"/>
          </p:cNvSpPr>
          <p:nvPr>
            <p:ph type="sldNum" sz="quarter" idx="12"/>
          </p:nvPr>
        </p:nvSpPr>
        <p:spPr/>
        <p:txBody>
          <a:bodyPr/>
          <a:lstStyle/>
          <a:p>
            <a:fld id="{7EFEA7B1-B9D1-47E8-9EBF-FFBE867C78C6}" type="slidenum">
              <a:rPr lang="en-US" smtClean="0"/>
              <a:t>27</a:t>
            </a:fld>
            <a:endParaRPr lang="en-US"/>
          </a:p>
        </p:txBody>
      </p:sp>
      <p:sp>
        <p:nvSpPr>
          <p:cNvPr id="9" name="TextBox 8">
            <a:extLst>
              <a:ext uri="{FF2B5EF4-FFF2-40B4-BE49-F238E27FC236}">
                <a16:creationId xmlns:a16="http://schemas.microsoft.com/office/drawing/2014/main" id="{91A6E3B9-48B9-4BD5-B3EC-B40D883E355F}"/>
              </a:ext>
            </a:extLst>
          </p:cNvPr>
          <p:cNvSpPr txBox="1"/>
          <p:nvPr/>
        </p:nvSpPr>
        <p:spPr>
          <a:xfrm>
            <a:off x="666751" y="1962149"/>
            <a:ext cx="6343650" cy="3170099"/>
          </a:xfrm>
          <a:prstGeom prst="rect">
            <a:avLst/>
          </a:prstGeom>
          <a:noFill/>
        </p:spPr>
        <p:txBody>
          <a:bodyPr wrap="square" rtlCol="0">
            <a:spAutoFit/>
          </a:bodyPr>
          <a:lstStyle/>
          <a:p>
            <a:pPr algn="just"/>
            <a:r>
              <a:rPr lang="en-US" sz="2000" b="0" i="0" dirty="0">
                <a:effectLst/>
              </a:rPr>
              <a:t>The lowest layer of the OSI reference model is the physical layer. It is responsible for the actual physical connection between the devices. The physical layer contains information in the form of </a:t>
            </a:r>
            <a:r>
              <a:rPr lang="en-US" sz="2000" b="1" i="0" dirty="0">
                <a:effectLst/>
              </a:rPr>
              <a:t>bits. </a:t>
            </a:r>
            <a:r>
              <a:rPr lang="en-US" sz="2000" b="0" i="0" dirty="0">
                <a:effectLst/>
              </a:rPr>
              <a:t>It is responsible for transmitting individual bits from one node to the next. When receiving data, this layer will get the signal received and convert it into 0s and 1s and send them to the Data Link layer.</a:t>
            </a:r>
          </a:p>
          <a:p>
            <a:pPr algn="just"/>
            <a:r>
              <a:rPr lang="en-US" sz="2000" dirty="0"/>
              <a:t>Hub, Repeater, Modem, and Cables are Physical Layer devices.</a:t>
            </a:r>
          </a:p>
        </p:txBody>
      </p:sp>
    </p:spTree>
    <p:extLst>
      <p:ext uri="{BB962C8B-B14F-4D97-AF65-F5344CB8AC3E}">
        <p14:creationId xmlns:p14="http://schemas.microsoft.com/office/powerpoint/2010/main" val="100732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DB3B-B724-4400-A048-A3E6947A17D6}"/>
              </a:ext>
            </a:extLst>
          </p:cNvPr>
          <p:cNvSpPr>
            <a:spLocks noGrp="1"/>
          </p:cNvSpPr>
          <p:nvPr>
            <p:ph type="title"/>
          </p:nvPr>
        </p:nvSpPr>
        <p:spPr/>
        <p:txBody>
          <a:bodyPr/>
          <a:lstStyle/>
          <a:p>
            <a:r>
              <a:rPr lang="en-US" b="1" dirty="0"/>
              <a:t>Data Link Layer</a:t>
            </a:r>
          </a:p>
        </p:txBody>
      </p:sp>
      <p:pic>
        <p:nvPicPr>
          <p:cNvPr id="8" name="Content Placeholder 7">
            <a:extLst>
              <a:ext uri="{FF2B5EF4-FFF2-40B4-BE49-F238E27FC236}">
                <a16:creationId xmlns:a16="http://schemas.microsoft.com/office/drawing/2014/main" id="{590E4D57-8D2C-4C4D-B36A-5D8FECF68279}"/>
              </a:ext>
            </a:extLst>
          </p:cNvPr>
          <p:cNvPicPr>
            <a:picLocks noGrp="1" noChangeAspect="1"/>
          </p:cNvPicPr>
          <p:nvPr>
            <p:ph idx="1"/>
          </p:nvPr>
        </p:nvPicPr>
        <p:blipFill>
          <a:blip r:embed="rId2"/>
          <a:stretch>
            <a:fillRect/>
          </a:stretch>
        </p:blipFill>
        <p:spPr>
          <a:xfrm>
            <a:off x="7089096" y="2324100"/>
            <a:ext cx="5102904" cy="2681628"/>
          </a:xfrm>
        </p:spPr>
      </p:pic>
      <p:sp>
        <p:nvSpPr>
          <p:cNvPr id="4" name="Date Placeholder 3">
            <a:extLst>
              <a:ext uri="{FF2B5EF4-FFF2-40B4-BE49-F238E27FC236}">
                <a16:creationId xmlns:a16="http://schemas.microsoft.com/office/drawing/2014/main" id="{5FDF13AA-8FD1-4425-A779-4BAD60CA9B23}"/>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38ADA413-BD4B-4018-8695-2CF1DB65E50F}"/>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5EED9CAA-08B3-4C8A-95A5-43BE0E7E30B3}"/>
              </a:ext>
            </a:extLst>
          </p:cNvPr>
          <p:cNvSpPr>
            <a:spLocks noGrp="1"/>
          </p:cNvSpPr>
          <p:nvPr>
            <p:ph type="sldNum" sz="quarter" idx="12"/>
          </p:nvPr>
        </p:nvSpPr>
        <p:spPr/>
        <p:txBody>
          <a:bodyPr/>
          <a:lstStyle/>
          <a:p>
            <a:fld id="{7EFEA7B1-B9D1-47E8-9EBF-FFBE867C78C6}" type="slidenum">
              <a:rPr lang="en-US" smtClean="0"/>
              <a:t>28</a:t>
            </a:fld>
            <a:endParaRPr lang="en-US"/>
          </a:p>
        </p:txBody>
      </p:sp>
      <p:sp>
        <p:nvSpPr>
          <p:cNvPr id="11" name="TextBox 10">
            <a:extLst>
              <a:ext uri="{FF2B5EF4-FFF2-40B4-BE49-F238E27FC236}">
                <a16:creationId xmlns:a16="http://schemas.microsoft.com/office/drawing/2014/main" id="{9333D4FF-BE14-47D7-B3DC-853C639F8B83}"/>
              </a:ext>
            </a:extLst>
          </p:cNvPr>
          <p:cNvSpPr txBox="1"/>
          <p:nvPr/>
        </p:nvSpPr>
        <p:spPr>
          <a:xfrm>
            <a:off x="533400" y="2649922"/>
            <a:ext cx="6096000" cy="1754326"/>
          </a:xfrm>
          <a:prstGeom prst="rect">
            <a:avLst/>
          </a:prstGeom>
          <a:noFill/>
        </p:spPr>
        <p:txBody>
          <a:bodyPr wrap="square">
            <a:spAutoFit/>
          </a:bodyPr>
          <a:lstStyle/>
          <a:p>
            <a:pPr algn="just"/>
            <a:r>
              <a:rPr lang="en-US" b="0" i="0" dirty="0">
                <a:effectLst/>
                <a:latin typeface="Nunito" pitchFamily="2" charset="0"/>
              </a:rPr>
              <a:t>The data link layer is responsible for the node-to-node delivery of the message. The main function of this layer is to make sure data transfer is error-free from one node to another, over the physical layer. When a packet arrives in a network, it is the responsibility of the DLL to transmit it to the Host using its </a:t>
            </a:r>
            <a:r>
              <a:rPr lang="en-US" dirty="0">
                <a:latin typeface="Nunito" pitchFamily="2" charset="0"/>
              </a:rPr>
              <a:t>MAC address.</a:t>
            </a:r>
            <a:endParaRPr lang="en-US" dirty="0"/>
          </a:p>
        </p:txBody>
      </p:sp>
    </p:spTree>
    <p:extLst>
      <p:ext uri="{BB962C8B-B14F-4D97-AF65-F5344CB8AC3E}">
        <p14:creationId xmlns:p14="http://schemas.microsoft.com/office/powerpoint/2010/main" val="285176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C39D-12AF-4876-A723-1B208E6B94F6}"/>
              </a:ext>
            </a:extLst>
          </p:cNvPr>
          <p:cNvSpPr>
            <a:spLocks noGrp="1"/>
          </p:cNvSpPr>
          <p:nvPr>
            <p:ph type="title"/>
          </p:nvPr>
        </p:nvSpPr>
        <p:spPr/>
        <p:txBody>
          <a:bodyPr/>
          <a:lstStyle/>
          <a:p>
            <a:r>
              <a:rPr lang="en-US" b="1" dirty="0"/>
              <a:t>Network Layer</a:t>
            </a:r>
          </a:p>
        </p:txBody>
      </p:sp>
      <p:pic>
        <p:nvPicPr>
          <p:cNvPr id="8" name="Content Placeholder 7">
            <a:extLst>
              <a:ext uri="{FF2B5EF4-FFF2-40B4-BE49-F238E27FC236}">
                <a16:creationId xmlns:a16="http://schemas.microsoft.com/office/drawing/2014/main" id="{43EAFBB0-A434-4A7C-829E-D166CE070E8C}"/>
              </a:ext>
            </a:extLst>
          </p:cNvPr>
          <p:cNvPicPr>
            <a:picLocks noGrp="1" noChangeAspect="1"/>
          </p:cNvPicPr>
          <p:nvPr>
            <p:ph idx="1"/>
          </p:nvPr>
        </p:nvPicPr>
        <p:blipFill>
          <a:blip r:embed="rId2"/>
          <a:stretch>
            <a:fillRect/>
          </a:stretch>
        </p:blipFill>
        <p:spPr>
          <a:xfrm>
            <a:off x="6875689" y="2435225"/>
            <a:ext cx="5133748" cy="2764326"/>
          </a:xfrm>
        </p:spPr>
      </p:pic>
      <p:sp>
        <p:nvSpPr>
          <p:cNvPr id="4" name="Date Placeholder 3">
            <a:extLst>
              <a:ext uri="{FF2B5EF4-FFF2-40B4-BE49-F238E27FC236}">
                <a16:creationId xmlns:a16="http://schemas.microsoft.com/office/drawing/2014/main" id="{625AB0D1-D36E-42FD-9130-863C7C1D907D}"/>
              </a:ext>
            </a:extLst>
          </p:cNvPr>
          <p:cNvSpPr>
            <a:spLocks noGrp="1"/>
          </p:cNvSpPr>
          <p:nvPr>
            <p:ph type="dt" sz="half" idx="10"/>
          </p:nvPr>
        </p:nvSpPr>
        <p:spPr/>
        <p:txBody>
          <a:bodyPr/>
          <a:lstStyle/>
          <a:p>
            <a:fld id="{05138D57-6AFC-486E-A405-B781F8D81D87}" type="datetime1">
              <a:rPr lang="en-US" smtClean="0"/>
              <a:t>10/13/2024</a:t>
            </a:fld>
            <a:endParaRPr lang="en-US" dirty="0"/>
          </a:p>
        </p:txBody>
      </p:sp>
      <p:sp>
        <p:nvSpPr>
          <p:cNvPr id="5" name="Footer Placeholder 4">
            <a:extLst>
              <a:ext uri="{FF2B5EF4-FFF2-40B4-BE49-F238E27FC236}">
                <a16:creationId xmlns:a16="http://schemas.microsoft.com/office/drawing/2014/main" id="{DB23A27C-A899-43F4-946F-C1F08231C183}"/>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9DB90562-D226-406D-8778-37463B022B7F}"/>
              </a:ext>
            </a:extLst>
          </p:cNvPr>
          <p:cNvSpPr>
            <a:spLocks noGrp="1"/>
          </p:cNvSpPr>
          <p:nvPr>
            <p:ph type="sldNum" sz="quarter" idx="12"/>
          </p:nvPr>
        </p:nvSpPr>
        <p:spPr/>
        <p:txBody>
          <a:bodyPr/>
          <a:lstStyle/>
          <a:p>
            <a:fld id="{7EFEA7B1-B9D1-47E8-9EBF-FFBE867C78C6}" type="slidenum">
              <a:rPr lang="en-US" smtClean="0"/>
              <a:t>29</a:t>
            </a:fld>
            <a:endParaRPr lang="en-US"/>
          </a:p>
        </p:txBody>
      </p:sp>
      <p:sp>
        <p:nvSpPr>
          <p:cNvPr id="9" name="TextBox 8">
            <a:extLst>
              <a:ext uri="{FF2B5EF4-FFF2-40B4-BE49-F238E27FC236}">
                <a16:creationId xmlns:a16="http://schemas.microsoft.com/office/drawing/2014/main" id="{71E0AC15-BCD6-4C81-91A9-F74D2AE9F65D}"/>
              </a:ext>
            </a:extLst>
          </p:cNvPr>
          <p:cNvSpPr txBox="1"/>
          <p:nvPr/>
        </p:nvSpPr>
        <p:spPr>
          <a:xfrm>
            <a:off x="733425" y="1990725"/>
            <a:ext cx="5905500" cy="3447098"/>
          </a:xfrm>
          <a:prstGeom prst="rect">
            <a:avLst/>
          </a:prstGeom>
          <a:noFill/>
        </p:spPr>
        <p:txBody>
          <a:bodyPr wrap="square" rtlCol="0">
            <a:spAutoFit/>
          </a:bodyPr>
          <a:lstStyle/>
          <a:p>
            <a:pPr algn="just"/>
            <a:r>
              <a:rPr lang="en-US" sz="2000" b="0" dirty="0">
                <a:effectLst/>
              </a:rPr>
              <a:t>The network layer works for the transmission of data from one host to the other located in different networks. It also takes care of packet routing i.e. selection of the shortest path to transmit the packet, from the number of routes available. The sender &amp; receiver’s IP address es are placed in the header by the network layer.</a:t>
            </a:r>
          </a:p>
          <a:p>
            <a:pPr algn="just" fontAlgn="base"/>
            <a:r>
              <a:rPr lang="en-US" sz="2000" b="0" dirty="0">
                <a:effectLst/>
              </a:rPr>
              <a:t>Segment in the Network layer is referred to as </a:t>
            </a:r>
            <a:r>
              <a:rPr lang="en-US" sz="2000" b="1" dirty="0">
                <a:effectLst/>
              </a:rPr>
              <a:t>Packet </a:t>
            </a:r>
            <a:r>
              <a:rPr lang="en-US" sz="2000" b="0" dirty="0">
                <a:effectLst/>
              </a:rPr>
              <a:t>. </a:t>
            </a:r>
          </a:p>
          <a:p>
            <a:pPr algn="just" fontAlgn="base"/>
            <a:r>
              <a:rPr lang="en-US" sz="2000" b="0" dirty="0">
                <a:effectLst/>
              </a:rPr>
              <a:t>Network layer is implemented by networking devices such as routers and switches. </a:t>
            </a:r>
          </a:p>
          <a:p>
            <a:pPr algn="just"/>
            <a:endParaRPr lang="en-US" sz="2000" dirty="0"/>
          </a:p>
        </p:txBody>
      </p:sp>
    </p:spTree>
    <p:extLst>
      <p:ext uri="{BB962C8B-B14F-4D97-AF65-F5344CB8AC3E}">
        <p14:creationId xmlns:p14="http://schemas.microsoft.com/office/powerpoint/2010/main" val="264931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B431-5B8F-4176-B681-1A9627053542}"/>
              </a:ext>
            </a:extLst>
          </p:cNvPr>
          <p:cNvSpPr>
            <a:spLocks noGrp="1"/>
          </p:cNvSpPr>
          <p:nvPr>
            <p:ph type="title"/>
          </p:nvPr>
        </p:nvSpPr>
        <p:spPr/>
        <p:txBody>
          <a:bodyPr/>
          <a:lstStyle/>
          <a:p>
            <a:r>
              <a:rPr lang="en-US" b="1" dirty="0"/>
              <a:t>Types of Data</a:t>
            </a:r>
          </a:p>
        </p:txBody>
      </p:sp>
      <p:graphicFrame>
        <p:nvGraphicFramePr>
          <p:cNvPr id="8" name="Content Placeholder 7">
            <a:extLst>
              <a:ext uri="{FF2B5EF4-FFF2-40B4-BE49-F238E27FC236}">
                <a16:creationId xmlns:a16="http://schemas.microsoft.com/office/drawing/2014/main" id="{E808F06D-8389-45E2-88C7-B17C7938C549}"/>
              </a:ext>
            </a:extLst>
          </p:cNvPr>
          <p:cNvGraphicFramePr>
            <a:graphicFrameLocks noGrp="1"/>
          </p:cNvGraphicFramePr>
          <p:nvPr>
            <p:ph idx="1"/>
            <p:extLst>
              <p:ext uri="{D42A27DB-BD31-4B8C-83A1-F6EECF244321}">
                <p14:modId xmlns:p14="http://schemas.microsoft.com/office/powerpoint/2010/main" val="14637973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8C55FDF-F20A-4CFF-BE6C-69C10432CFA8}"/>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1F8F4C1C-5235-4144-A9D9-6BEB66198B11}"/>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D516B320-CCAA-4DBF-B7E3-65D46EF83735}"/>
              </a:ext>
            </a:extLst>
          </p:cNvPr>
          <p:cNvSpPr>
            <a:spLocks noGrp="1"/>
          </p:cNvSpPr>
          <p:nvPr>
            <p:ph type="sldNum" sz="quarter" idx="12"/>
          </p:nvPr>
        </p:nvSpPr>
        <p:spPr/>
        <p:txBody>
          <a:bodyPr/>
          <a:lstStyle/>
          <a:p>
            <a:fld id="{7EFEA7B1-B9D1-47E8-9EBF-FFBE867C78C6}" type="slidenum">
              <a:rPr lang="en-US" smtClean="0"/>
              <a:t>3</a:t>
            </a:fld>
            <a:endParaRPr lang="en-US"/>
          </a:p>
        </p:txBody>
      </p:sp>
    </p:spTree>
    <p:extLst>
      <p:ext uri="{BB962C8B-B14F-4D97-AF65-F5344CB8AC3E}">
        <p14:creationId xmlns:p14="http://schemas.microsoft.com/office/powerpoint/2010/main" val="2404621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3C78-E7D2-433D-9DDD-7AC4259E5252}"/>
              </a:ext>
            </a:extLst>
          </p:cNvPr>
          <p:cNvSpPr>
            <a:spLocks noGrp="1"/>
          </p:cNvSpPr>
          <p:nvPr>
            <p:ph type="title"/>
          </p:nvPr>
        </p:nvSpPr>
        <p:spPr/>
        <p:txBody>
          <a:bodyPr/>
          <a:lstStyle/>
          <a:p>
            <a:r>
              <a:rPr lang="en-US" b="1" dirty="0"/>
              <a:t>Transport Layer</a:t>
            </a:r>
          </a:p>
        </p:txBody>
      </p:sp>
      <p:sp>
        <p:nvSpPr>
          <p:cNvPr id="3" name="Content Placeholder 2">
            <a:extLst>
              <a:ext uri="{FF2B5EF4-FFF2-40B4-BE49-F238E27FC236}">
                <a16:creationId xmlns:a16="http://schemas.microsoft.com/office/drawing/2014/main" id="{D6F52F30-BAEA-4A25-8B0D-5D5B66E0BE04}"/>
              </a:ext>
            </a:extLst>
          </p:cNvPr>
          <p:cNvSpPr>
            <a:spLocks noGrp="1"/>
          </p:cNvSpPr>
          <p:nvPr>
            <p:ph idx="1"/>
          </p:nvPr>
        </p:nvSpPr>
        <p:spPr>
          <a:xfrm>
            <a:off x="838200" y="1690688"/>
            <a:ext cx="5797537" cy="4731147"/>
          </a:xfrm>
        </p:spPr>
        <p:txBody>
          <a:bodyPr>
            <a:noAutofit/>
          </a:bodyPr>
          <a:lstStyle/>
          <a:p>
            <a:pPr marL="0" indent="0" algn="just">
              <a:buNone/>
            </a:pPr>
            <a:r>
              <a:rPr lang="en-US" sz="2000" b="0" dirty="0">
                <a:effectLst/>
              </a:rPr>
              <a:t>The data in the transport layer is referred to as Segments . It is responsible for the end-to-end delivery of the complete message. The transport layer also provides the acknowledgment of the successful data transmission and re-transmits the data if an error is found.</a:t>
            </a:r>
            <a:endParaRPr lang="en-US" sz="2000" dirty="0"/>
          </a:p>
          <a:p>
            <a:pPr algn="just"/>
            <a:r>
              <a:rPr lang="en-US" sz="2000" dirty="0"/>
              <a:t>Data in the Transport Layer is called  Segments  . </a:t>
            </a:r>
          </a:p>
          <a:p>
            <a:pPr algn="just"/>
            <a:r>
              <a:rPr lang="en-US" sz="2000" dirty="0"/>
              <a:t>The transport layer is called as  Heart of the OSI  model. </a:t>
            </a:r>
          </a:p>
          <a:p>
            <a:pPr algn="just"/>
            <a:r>
              <a:rPr lang="en-US" sz="2000" dirty="0"/>
              <a:t> Device or Protocol Use :  TCP, UDP.</a:t>
            </a:r>
          </a:p>
        </p:txBody>
      </p:sp>
      <p:sp>
        <p:nvSpPr>
          <p:cNvPr id="4" name="Date Placeholder 3">
            <a:extLst>
              <a:ext uri="{FF2B5EF4-FFF2-40B4-BE49-F238E27FC236}">
                <a16:creationId xmlns:a16="http://schemas.microsoft.com/office/drawing/2014/main" id="{BDEDC6FE-FD75-4EC6-BF72-9C9F0C4BC284}"/>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E91E4250-82F7-43C6-8347-A40883B2170A}"/>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0424C52D-5650-4E1E-B2CD-A18D935066D8}"/>
              </a:ext>
            </a:extLst>
          </p:cNvPr>
          <p:cNvSpPr>
            <a:spLocks noGrp="1"/>
          </p:cNvSpPr>
          <p:nvPr>
            <p:ph type="sldNum" sz="quarter" idx="12"/>
          </p:nvPr>
        </p:nvSpPr>
        <p:spPr/>
        <p:txBody>
          <a:bodyPr/>
          <a:lstStyle/>
          <a:p>
            <a:fld id="{7EFEA7B1-B9D1-47E8-9EBF-FFBE867C78C6}" type="slidenum">
              <a:rPr lang="en-US" smtClean="0"/>
              <a:t>30</a:t>
            </a:fld>
            <a:endParaRPr lang="en-US"/>
          </a:p>
        </p:txBody>
      </p:sp>
      <p:pic>
        <p:nvPicPr>
          <p:cNvPr id="8" name="Picture 7">
            <a:extLst>
              <a:ext uri="{FF2B5EF4-FFF2-40B4-BE49-F238E27FC236}">
                <a16:creationId xmlns:a16="http://schemas.microsoft.com/office/drawing/2014/main" id="{9E4A3FAD-476E-476F-9B54-E4642529C7FD}"/>
              </a:ext>
            </a:extLst>
          </p:cNvPr>
          <p:cNvPicPr>
            <a:picLocks noChangeAspect="1"/>
          </p:cNvPicPr>
          <p:nvPr/>
        </p:nvPicPr>
        <p:blipFill>
          <a:blip r:embed="rId2"/>
          <a:stretch>
            <a:fillRect/>
          </a:stretch>
        </p:blipFill>
        <p:spPr>
          <a:xfrm>
            <a:off x="6680213" y="2466975"/>
            <a:ext cx="5195904" cy="2375694"/>
          </a:xfrm>
          <a:prstGeom prst="rect">
            <a:avLst/>
          </a:prstGeom>
        </p:spPr>
      </p:pic>
    </p:spTree>
    <p:extLst>
      <p:ext uri="{BB962C8B-B14F-4D97-AF65-F5344CB8AC3E}">
        <p14:creationId xmlns:p14="http://schemas.microsoft.com/office/powerpoint/2010/main" val="404443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3807-8636-4827-BA8A-1642A6F235F6}"/>
              </a:ext>
            </a:extLst>
          </p:cNvPr>
          <p:cNvSpPr>
            <a:spLocks noGrp="1"/>
          </p:cNvSpPr>
          <p:nvPr>
            <p:ph type="title"/>
          </p:nvPr>
        </p:nvSpPr>
        <p:spPr/>
        <p:txBody>
          <a:bodyPr/>
          <a:lstStyle/>
          <a:p>
            <a:r>
              <a:rPr lang="en-US" b="1" dirty="0"/>
              <a:t>Session Layer</a:t>
            </a:r>
          </a:p>
        </p:txBody>
      </p:sp>
      <p:pic>
        <p:nvPicPr>
          <p:cNvPr id="8" name="Content Placeholder 7">
            <a:extLst>
              <a:ext uri="{FF2B5EF4-FFF2-40B4-BE49-F238E27FC236}">
                <a16:creationId xmlns:a16="http://schemas.microsoft.com/office/drawing/2014/main" id="{0EA4D32E-8D70-4E18-885D-AF2E132BAFD5}"/>
              </a:ext>
            </a:extLst>
          </p:cNvPr>
          <p:cNvPicPr>
            <a:picLocks noGrp="1" noChangeAspect="1"/>
          </p:cNvPicPr>
          <p:nvPr>
            <p:ph idx="1"/>
          </p:nvPr>
        </p:nvPicPr>
        <p:blipFill>
          <a:blip r:embed="rId2"/>
          <a:stretch>
            <a:fillRect/>
          </a:stretch>
        </p:blipFill>
        <p:spPr>
          <a:xfrm>
            <a:off x="8025642" y="2479109"/>
            <a:ext cx="2827265" cy="2072820"/>
          </a:xfrm>
        </p:spPr>
      </p:pic>
      <p:sp>
        <p:nvSpPr>
          <p:cNvPr id="4" name="Date Placeholder 3">
            <a:extLst>
              <a:ext uri="{FF2B5EF4-FFF2-40B4-BE49-F238E27FC236}">
                <a16:creationId xmlns:a16="http://schemas.microsoft.com/office/drawing/2014/main" id="{5B6E2925-EF1C-4CEA-885C-14793E9CF191}"/>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4C9700DF-329C-4D53-8641-97CA3A48DF50}"/>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139E86EB-0DC7-46EB-A441-7E03C8CC158A}"/>
              </a:ext>
            </a:extLst>
          </p:cNvPr>
          <p:cNvSpPr>
            <a:spLocks noGrp="1"/>
          </p:cNvSpPr>
          <p:nvPr>
            <p:ph type="sldNum" sz="quarter" idx="12"/>
          </p:nvPr>
        </p:nvSpPr>
        <p:spPr/>
        <p:txBody>
          <a:bodyPr/>
          <a:lstStyle/>
          <a:p>
            <a:fld id="{7EFEA7B1-B9D1-47E8-9EBF-FFBE867C78C6}" type="slidenum">
              <a:rPr lang="en-US" smtClean="0"/>
              <a:t>31</a:t>
            </a:fld>
            <a:endParaRPr lang="en-US"/>
          </a:p>
        </p:txBody>
      </p:sp>
      <p:sp>
        <p:nvSpPr>
          <p:cNvPr id="11" name="TextBox 10">
            <a:extLst>
              <a:ext uri="{FF2B5EF4-FFF2-40B4-BE49-F238E27FC236}">
                <a16:creationId xmlns:a16="http://schemas.microsoft.com/office/drawing/2014/main" id="{AAFFF472-F4A2-4924-ADBD-094C3E995F78}"/>
              </a:ext>
            </a:extLst>
          </p:cNvPr>
          <p:cNvSpPr txBox="1"/>
          <p:nvPr/>
        </p:nvSpPr>
        <p:spPr>
          <a:xfrm>
            <a:off x="1181100" y="2200275"/>
            <a:ext cx="6248400" cy="2246769"/>
          </a:xfrm>
          <a:prstGeom prst="rect">
            <a:avLst/>
          </a:prstGeom>
          <a:noFill/>
        </p:spPr>
        <p:txBody>
          <a:bodyPr wrap="square" rtlCol="0">
            <a:spAutoFit/>
          </a:bodyPr>
          <a:lstStyle/>
          <a:p>
            <a:pPr algn="just"/>
            <a:r>
              <a:rPr lang="en-US" sz="2000" b="0" i="0" dirty="0">
                <a:solidFill>
                  <a:srgbClr val="222222"/>
                </a:solidFill>
                <a:effectLst/>
              </a:rPr>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endParaRPr lang="en-US" sz="2000" dirty="0"/>
          </a:p>
        </p:txBody>
      </p:sp>
    </p:spTree>
    <p:extLst>
      <p:ext uri="{BB962C8B-B14F-4D97-AF65-F5344CB8AC3E}">
        <p14:creationId xmlns:p14="http://schemas.microsoft.com/office/powerpoint/2010/main" val="32085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1EED-B7C0-46C6-B120-F979FDFB481B}"/>
              </a:ext>
            </a:extLst>
          </p:cNvPr>
          <p:cNvSpPr>
            <a:spLocks noGrp="1"/>
          </p:cNvSpPr>
          <p:nvPr>
            <p:ph type="title"/>
          </p:nvPr>
        </p:nvSpPr>
        <p:spPr/>
        <p:txBody>
          <a:bodyPr/>
          <a:lstStyle/>
          <a:p>
            <a:r>
              <a:rPr lang="en-US" b="1" dirty="0"/>
              <a:t>Presentation Layer</a:t>
            </a:r>
          </a:p>
        </p:txBody>
      </p:sp>
      <p:pic>
        <p:nvPicPr>
          <p:cNvPr id="8" name="Content Placeholder 7">
            <a:extLst>
              <a:ext uri="{FF2B5EF4-FFF2-40B4-BE49-F238E27FC236}">
                <a16:creationId xmlns:a16="http://schemas.microsoft.com/office/drawing/2014/main" id="{1D4400AB-21E0-4316-BC4C-6E32C5487808}"/>
              </a:ext>
            </a:extLst>
          </p:cNvPr>
          <p:cNvPicPr>
            <a:picLocks noGrp="1" noChangeAspect="1"/>
          </p:cNvPicPr>
          <p:nvPr>
            <p:ph idx="1"/>
          </p:nvPr>
        </p:nvPicPr>
        <p:blipFill>
          <a:blip r:embed="rId2"/>
          <a:stretch>
            <a:fillRect/>
          </a:stretch>
        </p:blipFill>
        <p:spPr>
          <a:xfrm>
            <a:off x="6766162" y="2612467"/>
            <a:ext cx="4587638" cy="1882303"/>
          </a:xfrm>
        </p:spPr>
      </p:pic>
      <p:sp>
        <p:nvSpPr>
          <p:cNvPr id="4" name="Date Placeholder 3">
            <a:extLst>
              <a:ext uri="{FF2B5EF4-FFF2-40B4-BE49-F238E27FC236}">
                <a16:creationId xmlns:a16="http://schemas.microsoft.com/office/drawing/2014/main" id="{CB0D61CC-77EC-4A96-8EE8-DBBCA68CA270}"/>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49CC694B-9DCE-418A-B84C-60F67EE2AA1F}"/>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BEC738DA-44C7-4B67-B92B-DA372C39218C}"/>
              </a:ext>
            </a:extLst>
          </p:cNvPr>
          <p:cNvSpPr>
            <a:spLocks noGrp="1"/>
          </p:cNvSpPr>
          <p:nvPr>
            <p:ph type="sldNum" sz="quarter" idx="12"/>
          </p:nvPr>
        </p:nvSpPr>
        <p:spPr/>
        <p:txBody>
          <a:bodyPr/>
          <a:lstStyle/>
          <a:p>
            <a:fld id="{7EFEA7B1-B9D1-47E8-9EBF-FFBE867C78C6}" type="slidenum">
              <a:rPr lang="en-US" smtClean="0"/>
              <a:t>32</a:t>
            </a:fld>
            <a:endParaRPr lang="en-US"/>
          </a:p>
        </p:txBody>
      </p:sp>
      <p:sp>
        <p:nvSpPr>
          <p:cNvPr id="9" name="TextBox 8">
            <a:extLst>
              <a:ext uri="{FF2B5EF4-FFF2-40B4-BE49-F238E27FC236}">
                <a16:creationId xmlns:a16="http://schemas.microsoft.com/office/drawing/2014/main" id="{EB324246-FA51-478C-B464-189C019A2550}"/>
              </a:ext>
            </a:extLst>
          </p:cNvPr>
          <p:cNvSpPr txBox="1"/>
          <p:nvPr/>
        </p:nvSpPr>
        <p:spPr>
          <a:xfrm>
            <a:off x="914400" y="1943100"/>
            <a:ext cx="5381625" cy="3477875"/>
          </a:xfrm>
          <a:prstGeom prst="rect">
            <a:avLst/>
          </a:prstGeom>
          <a:noFill/>
        </p:spPr>
        <p:txBody>
          <a:bodyPr wrap="square" rtlCol="0">
            <a:spAutoFit/>
          </a:bodyPr>
          <a:lstStyle/>
          <a:p>
            <a:pPr algn="just"/>
            <a:r>
              <a:rPr lang="en-US" sz="2000" b="0" i="0" dirty="0">
                <a:solidFill>
                  <a:srgbClr val="222222"/>
                </a:solidFill>
                <a:effectLst/>
              </a:rPr>
              <a:t>This layer is primarily responsible for preparing data so that it can be used by the application layer; in other words, layer 6 makes the data presentable for applications to consume. The presentation layer is responsible for translation, </a:t>
            </a:r>
            <a:r>
              <a:rPr lang="en-US" sz="2000" b="0" i="0" u="none" strike="noStrike" dirty="0">
                <a:solidFill>
                  <a:srgbClr val="222222"/>
                </a:solidFill>
                <a:effectLst/>
              </a:rPr>
              <a:t>encryption</a:t>
            </a:r>
            <a:r>
              <a:rPr lang="en-US" sz="2000" b="0" i="0" dirty="0">
                <a:solidFill>
                  <a:srgbClr val="222222"/>
                </a:solidFill>
                <a:effectLst/>
              </a:rPr>
              <a:t>, and compression of data.</a:t>
            </a:r>
          </a:p>
          <a:p>
            <a:pPr algn="just"/>
            <a:r>
              <a:rPr lang="en-US" sz="2000" b="0" i="0" dirty="0">
                <a:solidFill>
                  <a:srgbClr val="222222"/>
                </a:solidFill>
                <a:effectLst/>
              </a:rPr>
              <a:t>Two communicating devices communicating may be using different encoding methods, so layer 6 is responsible for translating incoming data into a syntax that the application layer of the receiving device can understand.</a:t>
            </a:r>
          </a:p>
        </p:txBody>
      </p:sp>
    </p:spTree>
    <p:extLst>
      <p:ext uri="{BB962C8B-B14F-4D97-AF65-F5344CB8AC3E}">
        <p14:creationId xmlns:p14="http://schemas.microsoft.com/office/powerpoint/2010/main" val="27915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5485-A08B-4A0C-B37A-A74EDF61A7E9}"/>
              </a:ext>
            </a:extLst>
          </p:cNvPr>
          <p:cNvSpPr>
            <a:spLocks noGrp="1"/>
          </p:cNvSpPr>
          <p:nvPr>
            <p:ph type="title"/>
          </p:nvPr>
        </p:nvSpPr>
        <p:spPr/>
        <p:txBody>
          <a:bodyPr/>
          <a:lstStyle/>
          <a:p>
            <a:r>
              <a:rPr lang="en-US" b="1" dirty="0"/>
              <a:t>Application Layer</a:t>
            </a:r>
          </a:p>
        </p:txBody>
      </p:sp>
      <p:pic>
        <p:nvPicPr>
          <p:cNvPr id="8" name="Content Placeholder 7">
            <a:extLst>
              <a:ext uri="{FF2B5EF4-FFF2-40B4-BE49-F238E27FC236}">
                <a16:creationId xmlns:a16="http://schemas.microsoft.com/office/drawing/2014/main" id="{22281C84-B994-4298-9C66-4FDC1F755004}"/>
              </a:ext>
            </a:extLst>
          </p:cNvPr>
          <p:cNvPicPr>
            <a:picLocks noGrp="1" noChangeAspect="1"/>
          </p:cNvPicPr>
          <p:nvPr>
            <p:ph idx="1"/>
          </p:nvPr>
        </p:nvPicPr>
        <p:blipFill>
          <a:blip r:embed="rId2"/>
          <a:stretch>
            <a:fillRect/>
          </a:stretch>
        </p:blipFill>
        <p:spPr>
          <a:xfrm>
            <a:off x="6484102" y="2438399"/>
            <a:ext cx="5315709" cy="2084165"/>
          </a:xfrm>
        </p:spPr>
      </p:pic>
      <p:sp>
        <p:nvSpPr>
          <p:cNvPr id="4" name="Date Placeholder 3">
            <a:extLst>
              <a:ext uri="{FF2B5EF4-FFF2-40B4-BE49-F238E27FC236}">
                <a16:creationId xmlns:a16="http://schemas.microsoft.com/office/drawing/2014/main" id="{FCC5507A-C5CA-48CC-BBE0-539B979E48C7}"/>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970CE75B-CC69-4F13-8F3D-9AB8BC564FB1}"/>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0FE05C9B-D348-4239-9CB8-347405C7AB8C}"/>
              </a:ext>
            </a:extLst>
          </p:cNvPr>
          <p:cNvSpPr>
            <a:spLocks noGrp="1"/>
          </p:cNvSpPr>
          <p:nvPr>
            <p:ph type="sldNum" sz="quarter" idx="12"/>
          </p:nvPr>
        </p:nvSpPr>
        <p:spPr/>
        <p:txBody>
          <a:bodyPr/>
          <a:lstStyle/>
          <a:p>
            <a:fld id="{7EFEA7B1-B9D1-47E8-9EBF-FFBE867C78C6}" type="slidenum">
              <a:rPr lang="en-US" smtClean="0"/>
              <a:t>33</a:t>
            </a:fld>
            <a:endParaRPr lang="en-US"/>
          </a:p>
        </p:txBody>
      </p:sp>
      <p:sp>
        <p:nvSpPr>
          <p:cNvPr id="9" name="TextBox 8">
            <a:extLst>
              <a:ext uri="{FF2B5EF4-FFF2-40B4-BE49-F238E27FC236}">
                <a16:creationId xmlns:a16="http://schemas.microsoft.com/office/drawing/2014/main" id="{F4487B12-245E-472F-B09C-D25098F0B6B5}"/>
              </a:ext>
            </a:extLst>
          </p:cNvPr>
          <p:cNvSpPr txBox="1"/>
          <p:nvPr/>
        </p:nvSpPr>
        <p:spPr>
          <a:xfrm>
            <a:off x="838200" y="1819275"/>
            <a:ext cx="5800725" cy="3170099"/>
          </a:xfrm>
          <a:prstGeom prst="rect">
            <a:avLst/>
          </a:prstGeom>
          <a:noFill/>
        </p:spPr>
        <p:txBody>
          <a:bodyPr wrap="square" rtlCol="0">
            <a:spAutoFit/>
          </a:bodyPr>
          <a:lstStyle/>
          <a:p>
            <a:pPr algn="just"/>
            <a:r>
              <a:rPr lang="en-US" sz="2000" dirty="0"/>
              <a:t>This is the top-most layer, closest to the end user. It provides the interface between the user's application and the underlying network. The Application layer enables user interaction with the network, allowing applications to access network services.</a:t>
            </a:r>
          </a:p>
          <a:p>
            <a:pPr algn="just"/>
            <a:endParaRPr lang="en-US" sz="2000" dirty="0"/>
          </a:p>
          <a:p>
            <a:pPr algn="just"/>
            <a:r>
              <a:rPr lang="en-US" sz="2000" b="1" dirty="0"/>
              <a:t>Examples of Protocols</a:t>
            </a:r>
            <a:r>
              <a:rPr lang="en-US" sz="2000" dirty="0"/>
              <a:t>: HTTP (used by web browsers), FTP (File Transfer Protocol), SMTP (Simple Mail Transfer Protocol for email), DNS (Domain Name System).</a:t>
            </a:r>
          </a:p>
        </p:txBody>
      </p:sp>
    </p:spTree>
    <p:extLst>
      <p:ext uri="{BB962C8B-B14F-4D97-AF65-F5344CB8AC3E}">
        <p14:creationId xmlns:p14="http://schemas.microsoft.com/office/powerpoint/2010/main" val="2303178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FA70-5F64-4014-B9F6-0360AB5059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BBC100-91A0-4745-B37B-3D8B059D5E1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334B9054-F72B-40C6-AE24-D9D5D57679BC}"/>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261928E0-ECE9-4473-BD44-00F932B639AF}"/>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FD660309-C038-42D2-8895-93D00CF1E630}"/>
              </a:ext>
            </a:extLst>
          </p:cNvPr>
          <p:cNvSpPr>
            <a:spLocks noGrp="1"/>
          </p:cNvSpPr>
          <p:nvPr>
            <p:ph type="sldNum" sz="quarter" idx="12"/>
          </p:nvPr>
        </p:nvSpPr>
        <p:spPr/>
        <p:txBody>
          <a:bodyPr/>
          <a:lstStyle/>
          <a:p>
            <a:fld id="{7EFEA7B1-B9D1-47E8-9EBF-FFBE867C78C6}" type="slidenum">
              <a:rPr lang="en-US" smtClean="0"/>
              <a:t>34</a:t>
            </a:fld>
            <a:endParaRPr lang="en-US"/>
          </a:p>
        </p:txBody>
      </p:sp>
    </p:spTree>
    <p:extLst>
      <p:ext uri="{BB962C8B-B14F-4D97-AF65-F5344CB8AC3E}">
        <p14:creationId xmlns:p14="http://schemas.microsoft.com/office/powerpoint/2010/main" val="205998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FD38-40D2-41E2-8E19-12D7BC84A283}"/>
              </a:ext>
            </a:extLst>
          </p:cNvPr>
          <p:cNvSpPr>
            <a:spLocks noGrp="1"/>
          </p:cNvSpPr>
          <p:nvPr>
            <p:ph type="title"/>
          </p:nvPr>
        </p:nvSpPr>
        <p:spPr/>
        <p:txBody>
          <a:bodyPr/>
          <a:lstStyle/>
          <a:p>
            <a:r>
              <a:rPr lang="en-US" b="1" dirty="0"/>
              <a:t>Continue..</a:t>
            </a:r>
          </a:p>
        </p:txBody>
      </p:sp>
      <p:graphicFrame>
        <p:nvGraphicFramePr>
          <p:cNvPr id="7" name="Content Placeholder 6">
            <a:extLst>
              <a:ext uri="{FF2B5EF4-FFF2-40B4-BE49-F238E27FC236}">
                <a16:creationId xmlns:a16="http://schemas.microsoft.com/office/drawing/2014/main" id="{E54060D9-651B-47C2-9562-0A76781D7A07}"/>
              </a:ext>
            </a:extLst>
          </p:cNvPr>
          <p:cNvGraphicFramePr>
            <a:graphicFrameLocks noGrp="1"/>
          </p:cNvGraphicFramePr>
          <p:nvPr>
            <p:ph idx="1"/>
            <p:extLst>
              <p:ext uri="{D42A27DB-BD31-4B8C-83A1-F6EECF244321}">
                <p14:modId xmlns:p14="http://schemas.microsoft.com/office/powerpoint/2010/main" val="1673268588"/>
              </p:ext>
            </p:extLst>
          </p:nvPr>
        </p:nvGraphicFramePr>
        <p:xfrm>
          <a:off x="2450969" y="1536765"/>
          <a:ext cx="7310473" cy="4854608"/>
        </p:xfrm>
        <a:graphic>
          <a:graphicData uri="http://schemas.openxmlformats.org/drawingml/2006/table">
            <a:tbl>
              <a:tblPr>
                <a:tableStyleId>{D7AC3CCA-C797-4891-BE02-D94E43425B78}</a:tableStyleId>
              </a:tblPr>
              <a:tblGrid>
                <a:gridCol w="1494501">
                  <a:extLst>
                    <a:ext uri="{9D8B030D-6E8A-4147-A177-3AD203B41FA5}">
                      <a16:colId xmlns:a16="http://schemas.microsoft.com/office/drawing/2014/main" val="344466354"/>
                    </a:ext>
                  </a:extLst>
                </a:gridCol>
                <a:gridCol w="2907986">
                  <a:extLst>
                    <a:ext uri="{9D8B030D-6E8A-4147-A177-3AD203B41FA5}">
                      <a16:colId xmlns:a16="http://schemas.microsoft.com/office/drawing/2014/main" val="257649608"/>
                    </a:ext>
                  </a:extLst>
                </a:gridCol>
                <a:gridCol w="2907986">
                  <a:extLst>
                    <a:ext uri="{9D8B030D-6E8A-4147-A177-3AD203B41FA5}">
                      <a16:colId xmlns:a16="http://schemas.microsoft.com/office/drawing/2014/main" val="463662861"/>
                    </a:ext>
                  </a:extLst>
                </a:gridCol>
              </a:tblGrid>
              <a:tr h="320096">
                <a:tc>
                  <a:txBody>
                    <a:bodyPr/>
                    <a:lstStyle/>
                    <a:p>
                      <a:r>
                        <a:rPr lang="en-US" sz="1600" b="1" dirty="0"/>
                        <a:t>Type of Data</a:t>
                      </a:r>
                      <a:endParaRPr lang="en-US" sz="1600" dirty="0"/>
                    </a:p>
                  </a:txBody>
                  <a:tcPr marL="72522" marR="72522" marT="36261" marB="36261" anchor="ctr"/>
                </a:tc>
                <a:tc>
                  <a:txBody>
                    <a:bodyPr/>
                    <a:lstStyle/>
                    <a:p>
                      <a:r>
                        <a:rPr lang="en-US" sz="1600" b="1"/>
                        <a:t>Description</a:t>
                      </a:r>
                      <a:endParaRPr lang="en-US" sz="1600"/>
                    </a:p>
                  </a:txBody>
                  <a:tcPr marL="72522" marR="72522" marT="36261" marB="36261" anchor="ctr"/>
                </a:tc>
                <a:tc>
                  <a:txBody>
                    <a:bodyPr/>
                    <a:lstStyle/>
                    <a:p>
                      <a:r>
                        <a:rPr lang="en-US" sz="1600" b="1"/>
                        <a:t>Example</a:t>
                      </a:r>
                      <a:endParaRPr lang="en-US" sz="1600"/>
                    </a:p>
                  </a:txBody>
                  <a:tcPr marL="72522" marR="72522" marT="36261" marB="36261" anchor="ctr"/>
                </a:tc>
                <a:extLst>
                  <a:ext uri="{0D108BD9-81ED-4DB2-BD59-A6C34878D82A}">
                    <a16:rowId xmlns:a16="http://schemas.microsoft.com/office/drawing/2014/main" val="4134185238"/>
                  </a:ext>
                </a:extLst>
              </a:tr>
              <a:tr h="566814">
                <a:tc>
                  <a:txBody>
                    <a:bodyPr/>
                    <a:lstStyle/>
                    <a:p>
                      <a:r>
                        <a:rPr lang="en-US" sz="1600" b="1" dirty="0"/>
                        <a:t>Quantitative Data</a:t>
                      </a:r>
                      <a:endParaRPr lang="en-US" sz="1600" dirty="0"/>
                    </a:p>
                  </a:txBody>
                  <a:tcPr marL="72522" marR="72522" marT="36261" marB="36261" anchor="ctr"/>
                </a:tc>
                <a:tc>
                  <a:txBody>
                    <a:bodyPr/>
                    <a:lstStyle/>
                    <a:p>
                      <a:r>
                        <a:rPr lang="en-US" sz="1600"/>
                        <a:t>Numerical data that can be measured and counted.</a:t>
                      </a:r>
                    </a:p>
                  </a:txBody>
                  <a:tcPr marL="72522" marR="72522" marT="36261" marB="36261" anchor="ctr"/>
                </a:tc>
                <a:tc>
                  <a:txBody>
                    <a:bodyPr/>
                    <a:lstStyle/>
                    <a:p>
                      <a:r>
                        <a:rPr lang="en-US" sz="1600"/>
                        <a:t>Age, height, weight</a:t>
                      </a:r>
                    </a:p>
                  </a:txBody>
                  <a:tcPr marL="72522" marR="72522" marT="36261" marB="36261" anchor="ctr"/>
                </a:tc>
                <a:extLst>
                  <a:ext uri="{0D108BD9-81ED-4DB2-BD59-A6C34878D82A}">
                    <a16:rowId xmlns:a16="http://schemas.microsoft.com/office/drawing/2014/main" val="3726452734"/>
                  </a:ext>
                </a:extLst>
              </a:tr>
              <a:tr h="566814">
                <a:tc>
                  <a:txBody>
                    <a:bodyPr/>
                    <a:lstStyle/>
                    <a:p>
                      <a:r>
                        <a:rPr lang="en-US" sz="1600" b="1"/>
                        <a:t>Qualitative Data</a:t>
                      </a:r>
                      <a:endParaRPr lang="en-US" sz="1600"/>
                    </a:p>
                  </a:txBody>
                  <a:tcPr marL="72522" marR="72522" marT="36261" marB="36261" anchor="ctr"/>
                </a:tc>
                <a:tc>
                  <a:txBody>
                    <a:bodyPr/>
                    <a:lstStyle/>
                    <a:p>
                      <a:r>
                        <a:rPr lang="en-US" sz="1600"/>
                        <a:t>Descriptive data that cannot be measured numerically.</a:t>
                      </a:r>
                    </a:p>
                  </a:txBody>
                  <a:tcPr marL="72522" marR="72522" marT="36261" marB="36261" anchor="ctr"/>
                </a:tc>
                <a:tc>
                  <a:txBody>
                    <a:bodyPr/>
                    <a:lstStyle/>
                    <a:p>
                      <a:r>
                        <a:rPr lang="en-US" sz="1600"/>
                        <a:t>Colors, names, labels</a:t>
                      </a:r>
                    </a:p>
                  </a:txBody>
                  <a:tcPr marL="72522" marR="72522" marT="36261" marB="36261" anchor="ctr"/>
                </a:tc>
                <a:extLst>
                  <a:ext uri="{0D108BD9-81ED-4DB2-BD59-A6C34878D82A}">
                    <a16:rowId xmlns:a16="http://schemas.microsoft.com/office/drawing/2014/main" val="2420486492"/>
                  </a:ext>
                </a:extLst>
              </a:tr>
              <a:tr h="566814">
                <a:tc>
                  <a:txBody>
                    <a:bodyPr/>
                    <a:lstStyle/>
                    <a:p>
                      <a:r>
                        <a:rPr lang="en-US" sz="1600" b="1"/>
                        <a:t>Discrete Data</a:t>
                      </a:r>
                      <a:endParaRPr lang="en-US" sz="1600"/>
                    </a:p>
                  </a:txBody>
                  <a:tcPr marL="72522" marR="72522" marT="36261" marB="36261" anchor="ctr"/>
                </a:tc>
                <a:tc>
                  <a:txBody>
                    <a:bodyPr/>
                    <a:lstStyle/>
                    <a:p>
                      <a:r>
                        <a:rPr lang="en-US" sz="1600"/>
                        <a:t>Countable data that can take specific values.</a:t>
                      </a:r>
                    </a:p>
                  </a:txBody>
                  <a:tcPr marL="72522" marR="72522" marT="36261" marB="36261" anchor="ctr"/>
                </a:tc>
                <a:tc>
                  <a:txBody>
                    <a:bodyPr/>
                    <a:lstStyle/>
                    <a:p>
                      <a:r>
                        <a:rPr lang="en-US" sz="1600"/>
                        <a:t>Number of students in a class</a:t>
                      </a:r>
                    </a:p>
                  </a:txBody>
                  <a:tcPr marL="72522" marR="72522" marT="36261" marB="36261" anchor="ctr"/>
                </a:tc>
                <a:extLst>
                  <a:ext uri="{0D108BD9-81ED-4DB2-BD59-A6C34878D82A}">
                    <a16:rowId xmlns:a16="http://schemas.microsoft.com/office/drawing/2014/main" val="756109190"/>
                  </a:ext>
                </a:extLst>
              </a:tr>
              <a:tr h="566814">
                <a:tc>
                  <a:txBody>
                    <a:bodyPr/>
                    <a:lstStyle/>
                    <a:p>
                      <a:r>
                        <a:rPr lang="en-US" sz="1600" b="1" dirty="0"/>
                        <a:t>Continuous Data</a:t>
                      </a:r>
                      <a:endParaRPr lang="en-US" sz="1600" dirty="0"/>
                    </a:p>
                  </a:txBody>
                  <a:tcPr marL="72522" marR="72522" marT="36261" marB="36261" anchor="ctr"/>
                </a:tc>
                <a:tc>
                  <a:txBody>
                    <a:bodyPr/>
                    <a:lstStyle/>
                    <a:p>
                      <a:r>
                        <a:rPr lang="en-US" sz="1600" dirty="0"/>
                        <a:t>Data that can take any value within a range.</a:t>
                      </a:r>
                    </a:p>
                  </a:txBody>
                  <a:tcPr marL="72522" marR="72522" marT="36261" marB="36261" anchor="ctr"/>
                </a:tc>
                <a:tc>
                  <a:txBody>
                    <a:bodyPr/>
                    <a:lstStyle/>
                    <a:p>
                      <a:r>
                        <a:rPr lang="en-US" sz="1600"/>
                        <a:t>Temperature, time, distance</a:t>
                      </a:r>
                    </a:p>
                  </a:txBody>
                  <a:tcPr marL="72522" marR="72522" marT="36261" marB="36261" anchor="ctr"/>
                </a:tc>
                <a:extLst>
                  <a:ext uri="{0D108BD9-81ED-4DB2-BD59-A6C34878D82A}">
                    <a16:rowId xmlns:a16="http://schemas.microsoft.com/office/drawing/2014/main" val="1633673832"/>
                  </a:ext>
                </a:extLst>
              </a:tr>
              <a:tr h="566814">
                <a:tc>
                  <a:txBody>
                    <a:bodyPr/>
                    <a:lstStyle/>
                    <a:p>
                      <a:r>
                        <a:rPr lang="en-US" sz="1600" b="1"/>
                        <a:t>Nominal Data</a:t>
                      </a:r>
                      <a:endParaRPr lang="en-US" sz="1600"/>
                    </a:p>
                  </a:txBody>
                  <a:tcPr marL="72522" marR="72522" marT="36261" marB="36261" anchor="ctr"/>
                </a:tc>
                <a:tc>
                  <a:txBody>
                    <a:bodyPr/>
                    <a:lstStyle/>
                    <a:p>
                      <a:r>
                        <a:rPr lang="en-US" sz="1600"/>
                        <a:t>Categorical data without a specific order.</a:t>
                      </a:r>
                    </a:p>
                  </a:txBody>
                  <a:tcPr marL="72522" marR="72522" marT="36261" marB="36261" anchor="ctr"/>
                </a:tc>
                <a:tc>
                  <a:txBody>
                    <a:bodyPr/>
                    <a:lstStyle/>
                    <a:p>
                      <a:r>
                        <a:rPr lang="en-US" sz="1600"/>
                        <a:t>Gender, blood type, city names</a:t>
                      </a:r>
                    </a:p>
                  </a:txBody>
                  <a:tcPr marL="72522" marR="72522" marT="36261" marB="36261" anchor="ctr"/>
                </a:tc>
                <a:extLst>
                  <a:ext uri="{0D108BD9-81ED-4DB2-BD59-A6C34878D82A}">
                    <a16:rowId xmlns:a16="http://schemas.microsoft.com/office/drawing/2014/main" val="3912807214"/>
                  </a:ext>
                </a:extLst>
              </a:tr>
              <a:tr h="566814">
                <a:tc>
                  <a:txBody>
                    <a:bodyPr/>
                    <a:lstStyle/>
                    <a:p>
                      <a:r>
                        <a:rPr lang="en-US" sz="1600" b="1"/>
                        <a:t>Ordinal Data</a:t>
                      </a:r>
                      <a:endParaRPr lang="en-US" sz="1600"/>
                    </a:p>
                  </a:txBody>
                  <a:tcPr marL="72522" marR="72522" marT="36261" marB="36261" anchor="ctr"/>
                </a:tc>
                <a:tc>
                  <a:txBody>
                    <a:bodyPr/>
                    <a:lstStyle/>
                    <a:p>
                      <a:r>
                        <a:rPr lang="en-US" sz="1600"/>
                        <a:t>Categorical data with a specific order.</a:t>
                      </a:r>
                    </a:p>
                  </a:txBody>
                  <a:tcPr marL="72522" marR="72522" marT="36261" marB="36261" anchor="ctr"/>
                </a:tc>
                <a:tc>
                  <a:txBody>
                    <a:bodyPr/>
                    <a:lstStyle/>
                    <a:p>
                      <a:r>
                        <a:rPr lang="en-US" sz="1600"/>
                        <a:t>Satisfaction ratings (e.g., 1-5)</a:t>
                      </a:r>
                    </a:p>
                  </a:txBody>
                  <a:tcPr marL="72522" marR="72522" marT="36261" marB="36261" anchor="ctr"/>
                </a:tc>
                <a:extLst>
                  <a:ext uri="{0D108BD9-81ED-4DB2-BD59-A6C34878D82A}">
                    <a16:rowId xmlns:a16="http://schemas.microsoft.com/office/drawing/2014/main" val="1092910508"/>
                  </a:ext>
                </a:extLst>
              </a:tr>
              <a:tr h="566814">
                <a:tc>
                  <a:txBody>
                    <a:bodyPr/>
                    <a:lstStyle/>
                    <a:p>
                      <a:r>
                        <a:rPr lang="en-US" sz="1600" b="1"/>
                        <a:t>Interval Data</a:t>
                      </a:r>
                      <a:endParaRPr lang="en-US" sz="1600"/>
                    </a:p>
                  </a:txBody>
                  <a:tcPr marL="72522" marR="72522" marT="36261" marB="36261" anchor="ctr"/>
                </a:tc>
                <a:tc>
                  <a:txBody>
                    <a:bodyPr/>
                    <a:lstStyle/>
                    <a:p>
                      <a:r>
                        <a:rPr lang="en-US" sz="1600"/>
                        <a:t>Numeric data with meaningful differences but no true zero.</a:t>
                      </a:r>
                    </a:p>
                  </a:txBody>
                  <a:tcPr marL="72522" marR="72522" marT="36261" marB="36261" anchor="ctr"/>
                </a:tc>
                <a:tc>
                  <a:txBody>
                    <a:bodyPr/>
                    <a:lstStyle/>
                    <a:p>
                      <a:r>
                        <a:rPr lang="en-US" sz="1600"/>
                        <a:t>Temperature in Celsius or Fahrenheit</a:t>
                      </a:r>
                    </a:p>
                  </a:txBody>
                  <a:tcPr marL="72522" marR="72522" marT="36261" marB="36261" anchor="ctr"/>
                </a:tc>
                <a:extLst>
                  <a:ext uri="{0D108BD9-81ED-4DB2-BD59-A6C34878D82A}">
                    <a16:rowId xmlns:a16="http://schemas.microsoft.com/office/drawing/2014/main" val="1103687624"/>
                  </a:ext>
                </a:extLst>
              </a:tr>
              <a:tr h="566814">
                <a:tc>
                  <a:txBody>
                    <a:bodyPr/>
                    <a:lstStyle/>
                    <a:p>
                      <a:r>
                        <a:rPr lang="en-US" sz="1600" b="1"/>
                        <a:t>Ratio Data</a:t>
                      </a:r>
                      <a:endParaRPr lang="en-US" sz="1600"/>
                    </a:p>
                  </a:txBody>
                  <a:tcPr marL="72522" marR="72522" marT="36261" marB="36261" anchor="ctr"/>
                </a:tc>
                <a:tc>
                  <a:txBody>
                    <a:bodyPr/>
                    <a:lstStyle/>
                    <a:p>
                      <a:r>
                        <a:rPr lang="en-US" sz="1600"/>
                        <a:t>Numeric data with meaningful differences and a true zero.</a:t>
                      </a:r>
                    </a:p>
                  </a:txBody>
                  <a:tcPr marL="72522" marR="72522" marT="36261" marB="36261" anchor="ctr"/>
                </a:tc>
                <a:tc>
                  <a:txBody>
                    <a:bodyPr/>
                    <a:lstStyle/>
                    <a:p>
                      <a:r>
                        <a:rPr lang="en-US" sz="1600" dirty="0"/>
                        <a:t>Weight, height, income</a:t>
                      </a:r>
                    </a:p>
                  </a:txBody>
                  <a:tcPr marL="72522" marR="72522" marT="36261" marB="36261" anchor="ctr"/>
                </a:tc>
                <a:extLst>
                  <a:ext uri="{0D108BD9-81ED-4DB2-BD59-A6C34878D82A}">
                    <a16:rowId xmlns:a16="http://schemas.microsoft.com/office/drawing/2014/main" val="743826249"/>
                  </a:ext>
                </a:extLst>
              </a:tr>
            </a:tbl>
          </a:graphicData>
        </a:graphic>
      </p:graphicFrame>
      <p:sp>
        <p:nvSpPr>
          <p:cNvPr id="4" name="Date Placeholder 3">
            <a:extLst>
              <a:ext uri="{FF2B5EF4-FFF2-40B4-BE49-F238E27FC236}">
                <a16:creationId xmlns:a16="http://schemas.microsoft.com/office/drawing/2014/main" id="{040CCDB0-24C9-4E7B-A7BF-D775D9F40402}"/>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3709D537-D433-4D62-9207-C210360DF480}"/>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E1F32A55-CCDB-4981-B8E5-5E88A83C10CB}"/>
              </a:ext>
            </a:extLst>
          </p:cNvPr>
          <p:cNvSpPr>
            <a:spLocks noGrp="1"/>
          </p:cNvSpPr>
          <p:nvPr>
            <p:ph type="sldNum" sz="quarter" idx="12"/>
          </p:nvPr>
        </p:nvSpPr>
        <p:spPr/>
        <p:txBody>
          <a:bodyPr/>
          <a:lstStyle/>
          <a:p>
            <a:fld id="{7EFEA7B1-B9D1-47E8-9EBF-FFBE867C78C6}" type="slidenum">
              <a:rPr lang="en-US" smtClean="0"/>
              <a:t>4</a:t>
            </a:fld>
            <a:endParaRPr lang="en-US"/>
          </a:p>
        </p:txBody>
      </p:sp>
    </p:spTree>
    <p:extLst>
      <p:ext uri="{BB962C8B-B14F-4D97-AF65-F5344CB8AC3E}">
        <p14:creationId xmlns:p14="http://schemas.microsoft.com/office/powerpoint/2010/main" val="397536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F2E9-B7FD-4793-B362-84AEE8C70F66}"/>
              </a:ext>
            </a:extLst>
          </p:cNvPr>
          <p:cNvSpPr>
            <a:spLocks noGrp="1"/>
          </p:cNvSpPr>
          <p:nvPr>
            <p:ph type="title"/>
          </p:nvPr>
        </p:nvSpPr>
        <p:spPr/>
        <p:txBody>
          <a:bodyPr/>
          <a:lstStyle/>
          <a:p>
            <a:r>
              <a:rPr lang="en-US" b="1" dirty="0"/>
              <a:t>Data Processing Cycle</a:t>
            </a:r>
          </a:p>
        </p:txBody>
      </p:sp>
      <p:sp>
        <p:nvSpPr>
          <p:cNvPr id="4" name="Date Placeholder 3">
            <a:extLst>
              <a:ext uri="{FF2B5EF4-FFF2-40B4-BE49-F238E27FC236}">
                <a16:creationId xmlns:a16="http://schemas.microsoft.com/office/drawing/2014/main" id="{BB367E4D-3F6C-4E29-943A-D66A4FE8A71D}"/>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71F942CD-F77B-43C2-BEE8-9157C16DD485}"/>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6A26675C-4BE2-4EA8-9773-374209C945EB}"/>
              </a:ext>
            </a:extLst>
          </p:cNvPr>
          <p:cNvSpPr>
            <a:spLocks noGrp="1"/>
          </p:cNvSpPr>
          <p:nvPr>
            <p:ph type="sldNum" sz="quarter" idx="12"/>
          </p:nvPr>
        </p:nvSpPr>
        <p:spPr/>
        <p:txBody>
          <a:bodyPr/>
          <a:lstStyle/>
          <a:p>
            <a:fld id="{7EFEA7B1-B9D1-47E8-9EBF-FFBE867C78C6}" type="slidenum">
              <a:rPr lang="en-US" smtClean="0"/>
              <a:t>5</a:t>
            </a:fld>
            <a:endParaRPr lang="en-US"/>
          </a:p>
        </p:txBody>
      </p:sp>
      <p:sp>
        <p:nvSpPr>
          <p:cNvPr id="7" name="TextBox 6">
            <a:extLst>
              <a:ext uri="{FF2B5EF4-FFF2-40B4-BE49-F238E27FC236}">
                <a16:creationId xmlns:a16="http://schemas.microsoft.com/office/drawing/2014/main" id="{CCD2580A-261F-4CC0-9335-43594CE91EB7}"/>
              </a:ext>
            </a:extLst>
          </p:cNvPr>
          <p:cNvSpPr txBox="1"/>
          <p:nvPr/>
        </p:nvSpPr>
        <p:spPr>
          <a:xfrm>
            <a:off x="762786" y="1690688"/>
            <a:ext cx="6693816" cy="4524315"/>
          </a:xfrm>
          <a:prstGeom prst="rect">
            <a:avLst/>
          </a:prstGeom>
          <a:noFill/>
        </p:spPr>
        <p:txBody>
          <a:bodyPr wrap="square" rtlCol="0">
            <a:spAutoFit/>
          </a:bodyPr>
          <a:lstStyle/>
          <a:p>
            <a:pPr algn="just"/>
            <a:r>
              <a:rPr lang="en-US" b="1" dirty="0">
                <a:solidFill>
                  <a:srgbClr val="FF0000"/>
                </a:solidFill>
              </a:rPr>
              <a:t>1. Input: </a:t>
            </a:r>
            <a:r>
              <a:rPr lang="en-US" dirty="0"/>
              <a:t>The first step involves collecting raw data from various sources. This data can be in various forms, such as text, numbers, images, or sensor readings.</a:t>
            </a:r>
          </a:p>
          <a:p>
            <a:pPr marL="742950" lvl="1" indent="-285750" algn="just">
              <a:buFont typeface="Arial" panose="020B0604020202020204" pitchFamily="34" charset="0"/>
              <a:buChar char="•"/>
            </a:pPr>
            <a:r>
              <a:rPr lang="en-US" dirty="0"/>
              <a:t>Entering data through keyboards, scanners, or sensors.</a:t>
            </a:r>
          </a:p>
          <a:p>
            <a:pPr algn="just"/>
            <a:r>
              <a:rPr lang="en-US" b="1" dirty="0">
                <a:solidFill>
                  <a:srgbClr val="FF0000"/>
                </a:solidFill>
              </a:rPr>
              <a:t>2. Process: </a:t>
            </a:r>
            <a:r>
              <a:rPr lang="en-US" dirty="0"/>
              <a:t>In this step, the raw data is manipulated and processed to convert it into useful information. This may involve organizing, calculating, comparing, or analyzing the data.</a:t>
            </a:r>
          </a:p>
          <a:p>
            <a:pPr marL="742950" lvl="1" indent="-285750" algn="just">
              <a:buFont typeface="Arial" panose="020B0604020202020204" pitchFamily="34" charset="0"/>
              <a:buChar char="•"/>
            </a:pPr>
            <a:r>
              <a:rPr lang="en-US" dirty="0"/>
              <a:t>Performing calculations (e.g., summing numbers, averaging).</a:t>
            </a:r>
          </a:p>
          <a:p>
            <a:pPr algn="just"/>
            <a:r>
              <a:rPr lang="en-US" b="1" dirty="0">
                <a:solidFill>
                  <a:srgbClr val="FF0000"/>
                </a:solidFill>
              </a:rPr>
              <a:t>3. Output: </a:t>
            </a:r>
            <a:r>
              <a:rPr lang="en-US" dirty="0"/>
              <a:t>The processed data is then presented in a meaningful format. This output can take various forms, such as reports, graphs, charts, or dashboards.</a:t>
            </a:r>
          </a:p>
          <a:p>
            <a:pPr marL="742950" lvl="1" indent="-285750" algn="just">
              <a:buFont typeface="Arial" panose="020B0604020202020204" pitchFamily="34" charset="0"/>
              <a:buChar char="•"/>
            </a:pPr>
            <a:r>
              <a:rPr lang="en-US" dirty="0"/>
              <a:t>Displaying data visualizations like pie charts or bar graphs.</a:t>
            </a:r>
          </a:p>
          <a:p>
            <a:pPr algn="just"/>
            <a:r>
              <a:rPr lang="en-US" b="1" dirty="0">
                <a:solidFill>
                  <a:srgbClr val="FF0000"/>
                </a:solidFill>
              </a:rPr>
              <a:t>4. Storage: </a:t>
            </a:r>
            <a:r>
              <a:rPr lang="en-US" dirty="0"/>
              <a:t>Finally, the processed data and outputs are stored for future use. This ensures data is preserved and can be retrieved when needed.</a:t>
            </a:r>
          </a:p>
          <a:p>
            <a:pPr marL="742950" lvl="1" indent="-285750" algn="just">
              <a:buFont typeface="Arial" panose="020B0604020202020204" pitchFamily="34" charset="0"/>
              <a:buChar char="•"/>
            </a:pPr>
            <a:r>
              <a:rPr lang="en-US" dirty="0"/>
              <a:t>Saving data in databases, cloud storage, or local file systems.</a:t>
            </a:r>
          </a:p>
        </p:txBody>
      </p:sp>
      <p:pic>
        <p:nvPicPr>
          <p:cNvPr id="2052" name="Picture 4" descr="Information processing cycle - the ict book">
            <a:extLst>
              <a:ext uri="{FF2B5EF4-FFF2-40B4-BE49-F238E27FC236}">
                <a16:creationId xmlns:a16="http://schemas.microsoft.com/office/drawing/2014/main" id="{3550FCAC-A07C-4AAA-9FDF-E5611A11D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602" y="2736890"/>
            <a:ext cx="4275647" cy="236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23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98C1-89A9-4C29-9851-7B4A35BCCC56}"/>
              </a:ext>
            </a:extLst>
          </p:cNvPr>
          <p:cNvSpPr>
            <a:spLocks noGrp="1"/>
          </p:cNvSpPr>
          <p:nvPr>
            <p:ph type="title"/>
          </p:nvPr>
        </p:nvSpPr>
        <p:spPr/>
        <p:txBody>
          <a:bodyPr/>
          <a:lstStyle/>
          <a:p>
            <a:r>
              <a:rPr lang="en-US" b="1" dirty="0"/>
              <a:t>Data Processing Application in Business</a:t>
            </a:r>
          </a:p>
        </p:txBody>
      </p:sp>
      <p:sp>
        <p:nvSpPr>
          <p:cNvPr id="3" name="Content Placeholder 2">
            <a:extLst>
              <a:ext uri="{FF2B5EF4-FFF2-40B4-BE49-F238E27FC236}">
                <a16:creationId xmlns:a16="http://schemas.microsoft.com/office/drawing/2014/main" id="{A941F925-7A33-4A25-81AA-3C596D0947C4}"/>
              </a:ext>
            </a:extLst>
          </p:cNvPr>
          <p:cNvSpPr>
            <a:spLocks noGrp="1"/>
          </p:cNvSpPr>
          <p:nvPr>
            <p:ph idx="1"/>
          </p:nvPr>
        </p:nvSpPr>
        <p:spPr/>
        <p:txBody>
          <a:bodyPr>
            <a:normAutofit fontScale="77500" lnSpcReduction="20000"/>
          </a:bodyPr>
          <a:lstStyle/>
          <a:p>
            <a:pPr marL="0" indent="0" algn="just">
              <a:buNone/>
            </a:pPr>
            <a:r>
              <a:rPr lang="en-US" b="1" dirty="0">
                <a:solidFill>
                  <a:srgbClr val="FF0000"/>
                </a:solidFill>
              </a:rPr>
              <a:t>Process Control:</a:t>
            </a:r>
          </a:p>
          <a:p>
            <a:pPr marL="0" indent="0" algn="just">
              <a:buNone/>
            </a:pPr>
            <a:r>
              <a:rPr lang="en-US" dirty="0"/>
              <a:t>Process control involves real-time monitoring and regulation of processes, particularly in manufacturing and industrial operations. Data from sensors and machinery are collected, processed, and used to automatically adjust variables like temperature, pressure, and speed. Businesses use data processing for:</a:t>
            </a:r>
          </a:p>
          <a:p>
            <a:pPr lvl="1" algn="just"/>
            <a:r>
              <a:rPr lang="en-US" b="1" dirty="0"/>
              <a:t>Automation</a:t>
            </a:r>
            <a:r>
              <a:rPr lang="en-US" dirty="0"/>
              <a:t>: Reducing human intervention by automating repetitive tasks.</a:t>
            </a:r>
          </a:p>
          <a:p>
            <a:pPr lvl="1" algn="just"/>
            <a:r>
              <a:rPr lang="en-US" b="1" dirty="0"/>
              <a:t>Efficiency</a:t>
            </a:r>
            <a:r>
              <a:rPr lang="en-US" dirty="0"/>
              <a:t>: Ensuring that machinery operates optimally.</a:t>
            </a:r>
          </a:p>
          <a:p>
            <a:pPr lvl="1" algn="just"/>
            <a:r>
              <a:rPr lang="en-US" b="1" dirty="0"/>
              <a:t>Quality control</a:t>
            </a:r>
            <a:r>
              <a:rPr lang="en-US" dirty="0"/>
              <a:t>: Monitoring data for deviations to maintain product quality.</a:t>
            </a:r>
          </a:p>
          <a:p>
            <a:pPr marL="0" indent="0" algn="just">
              <a:buNone/>
            </a:pPr>
            <a:r>
              <a:rPr lang="en-US" b="1" dirty="0">
                <a:solidFill>
                  <a:srgbClr val="FF0000"/>
                </a:solidFill>
              </a:rPr>
              <a:t>Accounting:</a:t>
            </a:r>
          </a:p>
          <a:p>
            <a:pPr marL="0" indent="0" algn="just">
              <a:buNone/>
            </a:pPr>
            <a:r>
              <a:rPr lang="en-US" dirty="0"/>
              <a:t>Accounting systems process financial transactions such as sales, purchases, payments, and receipts. Data processing in accounting helps businesses in:</a:t>
            </a:r>
          </a:p>
          <a:p>
            <a:pPr lvl="1" algn="just"/>
            <a:r>
              <a:rPr lang="en-US" b="1" dirty="0"/>
              <a:t>Financial reporting</a:t>
            </a:r>
            <a:r>
              <a:rPr lang="en-US" dirty="0"/>
              <a:t>: Generating income statements, balance sheets, and cash flow statements.</a:t>
            </a:r>
          </a:p>
          <a:p>
            <a:pPr lvl="1" algn="just"/>
            <a:r>
              <a:rPr lang="en-US" b="1" dirty="0"/>
              <a:t>Auditing</a:t>
            </a:r>
            <a:r>
              <a:rPr lang="en-US" dirty="0"/>
              <a:t>: Ensuring that financial records are accurate and compliant with regulations.</a:t>
            </a:r>
          </a:p>
          <a:p>
            <a:pPr lvl="1" algn="just"/>
            <a:r>
              <a:rPr lang="en-US" b="1" dirty="0"/>
              <a:t>Budgeting</a:t>
            </a:r>
            <a:r>
              <a:rPr lang="en-US" dirty="0"/>
              <a:t>: Analyzing financial data to create budgets and forecasts.</a:t>
            </a:r>
          </a:p>
          <a:p>
            <a:pPr marL="0" indent="0" algn="just">
              <a:buNone/>
            </a:pPr>
            <a:endParaRPr lang="en-US" dirty="0"/>
          </a:p>
        </p:txBody>
      </p:sp>
      <p:sp>
        <p:nvSpPr>
          <p:cNvPr id="4" name="Date Placeholder 3">
            <a:extLst>
              <a:ext uri="{FF2B5EF4-FFF2-40B4-BE49-F238E27FC236}">
                <a16:creationId xmlns:a16="http://schemas.microsoft.com/office/drawing/2014/main" id="{5110C3FC-D66A-49F4-90C6-DB42798275DE}"/>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CD056CFB-E749-4499-9888-00FF99B40F0C}"/>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68DF7753-9FEA-49D4-A916-1F997B10DC83}"/>
              </a:ext>
            </a:extLst>
          </p:cNvPr>
          <p:cNvSpPr>
            <a:spLocks noGrp="1"/>
          </p:cNvSpPr>
          <p:nvPr>
            <p:ph type="sldNum" sz="quarter" idx="12"/>
          </p:nvPr>
        </p:nvSpPr>
        <p:spPr/>
        <p:txBody>
          <a:bodyPr/>
          <a:lstStyle/>
          <a:p>
            <a:fld id="{7EFEA7B1-B9D1-47E8-9EBF-FFBE867C78C6}" type="slidenum">
              <a:rPr lang="en-US" smtClean="0"/>
              <a:t>6</a:t>
            </a:fld>
            <a:endParaRPr lang="en-US"/>
          </a:p>
        </p:txBody>
      </p:sp>
    </p:spTree>
    <p:extLst>
      <p:ext uri="{BB962C8B-B14F-4D97-AF65-F5344CB8AC3E}">
        <p14:creationId xmlns:p14="http://schemas.microsoft.com/office/powerpoint/2010/main" val="350333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EEB7-A9E9-4A85-9BA8-71867DC3031F}"/>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A21656BC-DE2B-4327-839F-20CC99CDD240}"/>
              </a:ext>
            </a:extLst>
          </p:cNvPr>
          <p:cNvSpPr>
            <a:spLocks noGrp="1"/>
          </p:cNvSpPr>
          <p:nvPr>
            <p:ph idx="1"/>
          </p:nvPr>
        </p:nvSpPr>
        <p:spPr/>
        <p:txBody>
          <a:bodyPr>
            <a:normAutofit fontScale="85000" lnSpcReduction="20000"/>
          </a:bodyPr>
          <a:lstStyle/>
          <a:p>
            <a:pPr marL="0" indent="0" algn="just">
              <a:buNone/>
            </a:pPr>
            <a:r>
              <a:rPr lang="en-US" b="1" dirty="0">
                <a:solidFill>
                  <a:srgbClr val="FF0000"/>
                </a:solidFill>
              </a:rPr>
              <a:t>Payroll Preparation</a:t>
            </a:r>
            <a:r>
              <a:rPr lang="en-US" b="1" dirty="0"/>
              <a:t>:</a:t>
            </a:r>
          </a:p>
          <a:p>
            <a:pPr marL="0" indent="0" algn="just">
              <a:buNone/>
            </a:pPr>
            <a:r>
              <a:rPr lang="en-US" dirty="0"/>
              <a:t>Payroll systems automate the process of paying employees, including calculating wages, withholding taxes, and managing deductions. Data processing in payroll includes:</a:t>
            </a:r>
          </a:p>
          <a:p>
            <a:pPr lvl="1" algn="just"/>
            <a:r>
              <a:rPr lang="en-US" b="1" dirty="0"/>
              <a:t>Compensation calculations</a:t>
            </a:r>
            <a:r>
              <a:rPr lang="en-US" dirty="0"/>
              <a:t>: Processing data related to hours worked, salary, and bonuses.</a:t>
            </a:r>
          </a:p>
          <a:p>
            <a:pPr lvl="1" algn="just"/>
            <a:r>
              <a:rPr lang="en-US" b="1" dirty="0"/>
              <a:t>Tax compliance</a:t>
            </a:r>
            <a:r>
              <a:rPr lang="en-US" dirty="0"/>
              <a:t>: Automatically calculating and withholding the correct tax amounts.</a:t>
            </a:r>
          </a:p>
          <a:p>
            <a:pPr lvl="1" algn="just"/>
            <a:r>
              <a:rPr lang="en-US" b="1" dirty="0"/>
              <a:t>Record keeping</a:t>
            </a:r>
            <a:r>
              <a:rPr lang="en-US" dirty="0"/>
              <a:t>: Storing employee payroll history for future reference and audits.</a:t>
            </a:r>
          </a:p>
          <a:p>
            <a:pPr marL="0" indent="0" algn="just">
              <a:buNone/>
            </a:pPr>
            <a:r>
              <a:rPr lang="en-US" b="1" dirty="0">
                <a:solidFill>
                  <a:srgbClr val="FF0000"/>
                </a:solidFill>
              </a:rPr>
              <a:t>Sales Analysis:</a:t>
            </a:r>
          </a:p>
          <a:p>
            <a:pPr marL="0" indent="0" algn="just">
              <a:buNone/>
            </a:pPr>
            <a:r>
              <a:rPr lang="en-US" dirty="0"/>
              <a:t>Sales analysis systems process sales data to provide insights into customer behavior, market trends, and product performance. Businesses use this data for:</a:t>
            </a:r>
          </a:p>
          <a:p>
            <a:pPr lvl="1" algn="just"/>
            <a:r>
              <a:rPr lang="en-US" b="1" dirty="0"/>
              <a:t>Revenue tracking</a:t>
            </a:r>
            <a:r>
              <a:rPr lang="en-US" dirty="0"/>
              <a:t>: Analyzing sales performance over time.</a:t>
            </a:r>
          </a:p>
          <a:p>
            <a:pPr lvl="1" algn="just"/>
            <a:r>
              <a:rPr lang="en-US" b="1" dirty="0"/>
              <a:t>Customer segmentation</a:t>
            </a:r>
            <a:r>
              <a:rPr lang="en-US" dirty="0"/>
              <a:t>: Identifying different customer groups and their preferences.</a:t>
            </a:r>
          </a:p>
          <a:p>
            <a:pPr lvl="1" algn="just"/>
            <a:r>
              <a:rPr lang="en-US" b="1" dirty="0"/>
              <a:t>Sales forecasting</a:t>
            </a:r>
            <a:r>
              <a:rPr lang="en-US" dirty="0"/>
              <a:t>: Predicting future sales based on historical data</a:t>
            </a:r>
          </a:p>
          <a:p>
            <a:pPr marL="0" indent="0" algn="just">
              <a:buNone/>
            </a:pPr>
            <a:endParaRPr lang="en-US" dirty="0"/>
          </a:p>
        </p:txBody>
      </p:sp>
      <p:sp>
        <p:nvSpPr>
          <p:cNvPr id="4" name="Date Placeholder 3">
            <a:extLst>
              <a:ext uri="{FF2B5EF4-FFF2-40B4-BE49-F238E27FC236}">
                <a16:creationId xmlns:a16="http://schemas.microsoft.com/office/drawing/2014/main" id="{9B548DA2-E059-44F9-8F91-49FF07AEB000}"/>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583CC1CE-8653-43FA-8D40-966884C44BDE}"/>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C767B3EF-9617-4FAE-BC22-EF1465325722}"/>
              </a:ext>
            </a:extLst>
          </p:cNvPr>
          <p:cNvSpPr>
            <a:spLocks noGrp="1"/>
          </p:cNvSpPr>
          <p:nvPr>
            <p:ph type="sldNum" sz="quarter" idx="12"/>
          </p:nvPr>
        </p:nvSpPr>
        <p:spPr/>
        <p:txBody>
          <a:bodyPr/>
          <a:lstStyle/>
          <a:p>
            <a:fld id="{7EFEA7B1-B9D1-47E8-9EBF-FFBE867C78C6}" type="slidenum">
              <a:rPr lang="en-US" smtClean="0"/>
              <a:t>7</a:t>
            </a:fld>
            <a:endParaRPr lang="en-US"/>
          </a:p>
        </p:txBody>
      </p:sp>
    </p:spTree>
    <p:extLst>
      <p:ext uri="{BB962C8B-B14F-4D97-AF65-F5344CB8AC3E}">
        <p14:creationId xmlns:p14="http://schemas.microsoft.com/office/powerpoint/2010/main" val="83856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B42B-7924-43D4-BC46-1E76393D84FB}"/>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7E640375-8CA5-4433-B13A-6410F009CFE7}"/>
              </a:ext>
            </a:extLst>
          </p:cNvPr>
          <p:cNvSpPr>
            <a:spLocks noGrp="1"/>
          </p:cNvSpPr>
          <p:nvPr>
            <p:ph idx="1"/>
          </p:nvPr>
        </p:nvSpPr>
        <p:spPr/>
        <p:txBody>
          <a:bodyPr>
            <a:normAutofit fontScale="85000" lnSpcReduction="20000"/>
          </a:bodyPr>
          <a:lstStyle/>
          <a:p>
            <a:pPr marL="0" indent="0" algn="just">
              <a:buNone/>
            </a:pPr>
            <a:r>
              <a:rPr lang="en-US" b="1" dirty="0">
                <a:solidFill>
                  <a:srgbClr val="FF0000"/>
                </a:solidFill>
              </a:rPr>
              <a:t>Inventory Management:</a:t>
            </a:r>
          </a:p>
          <a:p>
            <a:pPr marL="0" indent="0" algn="just">
              <a:buNone/>
            </a:pPr>
            <a:r>
              <a:rPr lang="en-US" dirty="0"/>
              <a:t>Inventory management systems process data about stock levels, orders, and deliveries. This helps businesses manage supply chains efficiently. Key data processing tasks include:</a:t>
            </a:r>
          </a:p>
          <a:p>
            <a:pPr lvl="1" algn="just"/>
            <a:r>
              <a:rPr lang="en-US" b="1" dirty="0"/>
              <a:t>Stock tracking</a:t>
            </a:r>
            <a:r>
              <a:rPr lang="en-US" dirty="0"/>
              <a:t>: Monitoring current inventory levels.</a:t>
            </a:r>
          </a:p>
          <a:p>
            <a:pPr lvl="1" algn="just"/>
            <a:r>
              <a:rPr lang="en-US" b="1" dirty="0"/>
              <a:t>Reordering</a:t>
            </a:r>
            <a:r>
              <a:rPr lang="en-US" dirty="0"/>
              <a:t>: Automating reordering when stock levels fall below a certain threshold.</a:t>
            </a:r>
          </a:p>
          <a:p>
            <a:pPr lvl="1" algn="just"/>
            <a:r>
              <a:rPr lang="en-US" b="1" dirty="0"/>
              <a:t>Demand prediction</a:t>
            </a:r>
            <a:r>
              <a:rPr lang="en-US" dirty="0"/>
              <a:t>: Analyzing sales data to forecast future stock needs.</a:t>
            </a:r>
          </a:p>
          <a:p>
            <a:pPr marL="0" indent="0" algn="just">
              <a:buNone/>
            </a:pPr>
            <a:r>
              <a:rPr lang="en-US" b="1" dirty="0">
                <a:solidFill>
                  <a:srgbClr val="FF0000"/>
                </a:solidFill>
              </a:rPr>
              <a:t>Office Automation:</a:t>
            </a:r>
          </a:p>
          <a:p>
            <a:pPr marL="0" indent="0" algn="just">
              <a:buNone/>
            </a:pPr>
            <a:r>
              <a:rPr lang="en-US" dirty="0"/>
              <a:t>Office automation involves using software to handle routine office tasks such as document processing, scheduling, and communication. Data processing applications in this area include:</a:t>
            </a:r>
          </a:p>
          <a:p>
            <a:pPr lvl="1" algn="just"/>
            <a:r>
              <a:rPr lang="en-US" b="1" dirty="0"/>
              <a:t>Document management</a:t>
            </a:r>
            <a:r>
              <a:rPr lang="en-US" dirty="0"/>
              <a:t>: Organizing and storing business documents digitally.</a:t>
            </a:r>
          </a:p>
          <a:p>
            <a:pPr lvl="1" algn="just"/>
            <a:r>
              <a:rPr lang="en-US" b="1" dirty="0"/>
              <a:t>Email management</a:t>
            </a:r>
            <a:r>
              <a:rPr lang="en-US" dirty="0"/>
              <a:t>: Automating email sorting and responses.</a:t>
            </a:r>
          </a:p>
          <a:p>
            <a:pPr lvl="1" algn="just"/>
            <a:r>
              <a:rPr lang="en-US" b="1" dirty="0"/>
              <a:t>Task scheduling</a:t>
            </a:r>
            <a:r>
              <a:rPr lang="en-US" dirty="0"/>
              <a:t>: Processing data to manage calendars and task lists.</a:t>
            </a:r>
          </a:p>
          <a:p>
            <a:pPr marL="0" indent="0" algn="just">
              <a:buNone/>
            </a:pPr>
            <a:endParaRPr lang="en-US" dirty="0"/>
          </a:p>
        </p:txBody>
      </p:sp>
      <p:sp>
        <p:nvSpPr>
          <p:cNvPr id="4" name="Date Placeholder 3">
            <a:extLst>
              <a:ext uri="{FF2B5EF4-FFF2-40B4-BE49-F238E27FC236}">
                <a16:creationId xmlns:a16="http://schemas.microsoft.com/office/drawing/2014/main" id="{067B1BE6-AEF4-447C-B00F-3CFE2F63B74C}"/>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2F091E40-B0E3-42B3-BBCD-C138B0AB5A8B}"/>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C67ACE81-0C51-41D3-9454-8BE092E8460D}"/>
              </a:ext>
            </a:extLst>
          </p:cNvPr>
          <p:cNvSpPr>
            <a:spLocks noGrp="1"/>
          </p:cNvSpPr>
          <p:nvPr>
            <p:ph type="sldNum" sz="quarter" idx="12"/>
          </p:nvPr>
        </p:nvSpPr>
        <p:spPr/>
        <p:txBody>
          <a:bodyPr/>
          <a:lstStyle/>
          <a:p>
            <a:fld id="{7EFEA7B1-B9D1-47E8-9EBF-FFBE867C78C6}" type="slidenum">
              <a:rPr lang="en-US" smtClean="0"/>
              <a:t>8</a:t>
            </a:fld>
            <a:endParaRPr lang="en-US"/>
          </a:p>
        </p:txBody>
      </p:sp>
    </p:spTree>
    <p:extLst>
      <p:ext uri="{BB962C8B-B14F-4D97-AF65-F5344CB8AC3E}">
        <p14:creationId xmlns:p14="http://schemas.microsoft.com/office/powerpoint/2010/main" val="395864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1B1C-9CBA-436E-A6F2-ABE5783ED69B}"/>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C662C099-C9EE-4CB3-8250-E642EA428F50}"/>
              </a:ext>
            </a:extLst>
          </p:cNvPr>
          <p:cNvSpPr>
            <a:spLocks noGrp="1"/>
          </p:cNvSpPr>
          <p:nvPr>
            <p:ph idx="1"/>
          </p:nvPr>
        </p:nvSpPr>
        <p:spPr/>
        <p:txBody>
          <a:bodyPr>
            <a:normAutofit fontScale="85000" lnSpcReduction="20000"/>
          </a:bodyPr>
          <a:lstStyle/>
          <a:p>
            <a:pPr marL="0" indent="0" algn="just">
              <a:buNone/>
            </a:pPr>
            <a:r>
              <a:rPr lang="en-US" b="1" dirty="0">
                <a:solidFill>
                  <a:srgbClr val="FF0000"/>
                </a:solidFill>
              </a:rPr>
              <a:t>Banking and Insurance:</a:t>
            </a:r>
          </a:p>
          <a:p>
            <a:pPr marL="0" indent="0" algn="just">
              <a:buNone/>
            </a:pPr>
            <a:r>
              <a:rPr lang="en-US" dirty="0"/>
              <a:t>Banking and insurance industries rely heavily on data processing to manage large volumes of transactions and customer information. Applications include:</a:t>
            </a:r>
          </a:p>
          <a:p>
            <a:pPr lvl="1" algn="just"/>
            <a:r>
              <a:rPr lang="en-US" b="1" dirty="0"/>
              <a:t>Transaction processing</a:t>
            </a:r>
            <a:r>
              <a:rPr lang="en-US" dirty="0"/>
              <a:t>: Handling deposits, withdrawals, and transfers in real-time.</a:t>
            </a:r>
          </a:p>
          <a:p>
            <a:pPr lvl="1" algn="just"/>
            <a:r>
              <a:rPr lang="en-US" b="1" dirty="0"/>
              <a:t>Risk analysis</a:t>
            </a:r>
            <a:r>
              <a:rPr lang="en-US" dirty="0"/>
              <a:t>: Using customer data to assess risk for loans and insurance policies.</a:t>
            </a:r>
          </a:p>
          <a:p>
            <a:pPr lvl="1" algn="just"/>
            <a:r>
              <a:rPr lang="en-US" b="1" dirty="0"/>
              <a:t>Fraud detection</a:t>
            </a:r>
            <a:r>
              <a:rPr lang="en-US" dirty="0"/>
              <a:t>: Analyzing transaction patterns to detect suspicious activities.</a:t>
            </a:r>
          </a:p>
          <a:p>
            <a:pPr marL="0" indent="0" algn="just">
              <a:buNone/>
            </a:pPr>
            <a:r>
              <a:rPr lang="en-US" b="1" dirty="0">
                <a:solidFill>
                  <a:srgbClr val="FF0000"/>
                </a:solidFill>
              </a:rPr>
              <a:t>Insurance and Stock Broking:</a:t>
            </a:r>
          </a:p>
          <a:p>
            <a:pPr marL="0" indent="0" algn="just">
              <a:buNone/>
            </a:pPr>
            <a:r>
              <a:rPr lang="en-US" dirty="0"/>
              <a:t>In insurance, data processing helps in policy management, claims processing, and customer service. Stockbroking firms use data to process trades, manage portfolios, and assess market trends:</a:t>
            </a:r>
          </a:p>
          <a:p>
            <a:pPr lvl="1" algn="just"/>
            <a:r>
              <a:rPr lang="en-US" b="1" dirty="0"/>
              <a:t>Policy management</a:t>
            </a:r>
            <a:r>
              <a:rPr lang="en-US" dirty="0"/>
              <a:t>: Handling customer data to create, update, and manage insurance policies.</a:t>
            </a:r>
          </a:p>
          <a:p>
            <a:pPr lvl="1" algn="just"/>
            <a:r>
              <a:rPr lang="en-US" b="1" dirty="0"/>
              <a:t>Claims processing</a:t>
            </a:r>
            <a:r>
              <a:rPr lang="en-US" dirty="0"/>
              <a:t>: Automating the validation and payout of insurance claims.</a:t>
            </a:r>
          </a:p>
          <a:p>
            <a:pPr lvl="1" algn="just"/>
            <a:r>
              <a:rPr lang="en-US" b="1" dirty="0"/>
              <a:t>Trade processing</a:t>
            </a:r>
            <a:r>
              <a:rPr lang="en-US" dirty="0"/>
              <a:t>: Recording and settling stock trades in real-time</a:t>
            </a:r>
          </a:p>
          <a:p>
            <a:pPr marL="0" indent="0" algn="just">
              <a:buNone/>
            </a:pPr>
            <a:endParaRPr lang="en-US" dirty="0"/>
          </a:p>
        </p:txBody>
      </p:sp>
      <p:sp>
        <p:nvSpPr>
          <p:cNvPr id="4" name="Date Placeholder 3">
            <a:extLst>
              <a:ext uri="{FF2B5EF4-FFF2-40B4-BE49-F238E27FC236}">
                <a16:creationId xmlns:a16="http://schemas.microsoft.com/office/drawing/2014/main" id="{2823ABFB-AF50-43BA-834A-39389A255740}"/>
              </a:ext>
            </a:extLst>
          </p:cNvPr>
          <p:cNvSpPr>
            <a:spLocks noGrp="1"/>
          </p:cNvSpPr>
          <p:nvPr>
            <p:ph type="dt" sz="half" idx="10"/>
          </p:nvPr>
        </p:nvSpPr>
        <p:spPr/>
        <p:txBody>
          <a:bodyPr/>
          <a:lstStyle/>
          <a:p>
            <a:fld id="{05138D57-6AFC-486E-A405-B781F8D81D87}" type="datetime1">
              <a:rPr lang="en-US" smtClean="0"/>
              <a:t>10/13/2024</a:t>
            </a:fld>
            <a:endParaRPr lang="en-US"/>
          </a:p>
        </p:txBody>
      </p:sp>
      <p:sp>
        <p:nvSpPr>
          <p:cNvPr id="5" name="Footer Placeholder 4">
            <a:extLst>
              <a:ext uri="{FF2B5EF4-FFF2-40B4-BE49-F238E27FC236}">
                <a16:creationId xmlns:a16="http://schemas.microsoft.com/office/drawing/2014/main" id="{71C8D806-2D38-46F4-9B05-8F4EF1A18BA8}"/>
              </a:ext>
            </a:extLst>
          </p:cNvPr>
          <p:cNvSpPr>
            <a:spLocks noGrp="1"/>
          </p:cNvSpPr>
          <p:nvPr>
            <p:ph type="ftr" sz="quarter" idx="11"/>
          </p:nvPr>
        </p:nvSpPr>
        <p:spPr/>
        <p:txBody>
          <a:bodyPr/>
          <a:lstStyle/>
          <a:p>
            <a:r>
              <a:rPr lang="en-US"/>
              <a:t>Nahidul Islam Lecturer Dept. of CSE, DCC</a:t>
            </a:r>
          </a:p>
        </p:txBody>
      </p:sp>
      <p:sp>
        <p:nvSpPr>
          <p:cNvPr id="6" name="Slide Number Placeholder 5">
            <a:extLst>
              <a:ext uri="{FF2B5EF4-FFF2-40B4-BE49-F238E27FC236}">
                <a16:creationId xmlns:a16="http://schemas.microsoft.com/office/drawing/2014/main" id="{688C2029-4566-4222-AF23-60C8533BF6FD}"/>
              </a:ext>
            </a:extLst>
          </p:cNvPr>
          <p:cNvSpPr>
            <a:spLocks noGrp="1"/>
          </p:cNvSpPr>
          <p:nvPr>
            <p:ph type="sldNum" sz="quarter" idx="12"/>
          </p:nvPr>
        </p:nvSpPr>
        <p:spPr/>
        <p:txBody>
          <a:bodyPr/>
          <a:lstStyle/>
          <a:p>
            <a:fld id="{7EFEA7B1-B9D1-47E8-9EBF-FFBE867C78C6}" type="slidenum">
              <a:rPr lang="en-US" smtClean="0"/>
              <a:t>9</a:t>
            </a:fld>
            <a:endParaRPr lang="en-US"/>
          </a:p>
        </p:txBody>
      </p:sp>
    </p:spTree>
    <p:extLst>
      <p:ext uri="{BB962C8B-B14F-4D97-AF65-F5344CB8AC3E}">
        <p14:creationId xmlns:p14="http://schemas.microsoft.com/office/powerpoint/2010/main" val="368613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4072</Words>
  <Application>Microsoft Office PowerPoint</Application>
  <PresentationFormat>Widescreen</PresentationFormat>
  <Paragraphs>390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Nunito</vt:lpstr>
      <vt:lpstr>Office Theme</vt:lpstr>
      <vt:lpstr>Data Processing &amp;  Networking </vt:lpstr>
      <vt:lpstr>Data</vt:lpstr>
      <vt:lpstr>Types of Data</vt:lpstr>
      <vt:lpstr>Continue..</vt:lpstr>
      <vt:lpstr>Data Processing Cycle</vt:lpstr>
      <vt:lpstr>Data Processing Application in Business</vt:lpstr>
      <vt:lpstr>Continue..</vt:lpstr>
      <vt:lpstr>Continue..</vt:lpstr>
      <vt:lpstr>Continue..</vt:lpstr>
      <vt:lpstr>Data Processing Operations </vt:lpstr>
      <vt:lpstr>Calculation and Text Manipulation</vt:lpstr>
      <vt:lpstr>Storage and Retrieval Operations</vt:lpstr>
      <vt:lpstr>Computer Network</vt:lpstr>
      <vt:lpstr>Continue…</vt:lpstr>
      <vt:lpstr>Types of Network </vt:lpstr>
      <vt:lpstr>Network Hardware Components</vt:lpstr>
      <vt:lpstr>Continue…</vt:lpstr>
      <vt:lpstr>Continue…</vt:lpstr>
      <vt:lpstr>Topology</vt:lpstr>
      <vt:lpstr>Bus</vt:lpstr>
      <vt:lpstr>Ring</vt:lpstr>
      <vt:lpstr>Star</vt:lpstr>
      <vt:lpstr>Mesh</vt:lpstr>
      <vt:lpstr>Tree</vt:lpstr>
      <vt:lpstr>Hybrid</vt:lpstr>
      <vt:lpstr>OIS(Open Systems Interconnection) Model</vt:lpstr>
      <vt:lpstr>Physical Layer</vt:lpstr>
      <vt:lpstr>Data Link Layer</vt:lpstr>
      <vt:lpstr>Network Layer</vt:lpstr>
      <vt:lpstr>Transport Layer</vt:lpstr>
      <vt:lpstr>Session Layer</vt:lpstr>
      <vt:lpstr>Presentation Layer</vt:lpstr>
      <vt:lpstr>Application Layer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&amp;  Networking </dc:title>
  <dc:creator>Nahidul Islam</dc:creator>
  <cp:lastModifiedBy>Nahidul Islam</cp:lastModifiedBy>
  <cp:revision>41</cp:revision>
  <dcterms:created xsi:type="dcterms:W3CDTF">2024-10-10T09:31:08Z</dcterms:created>
  <dcterms:modified xsi:type="dcterms:W3CDTF">2024-10-13T16:02:16Z</dcterms:modified>
</cp:coreProperties>
</file>