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1487C-9034-4FB7-AE4A-6DCF6CE2C45D}"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6DBAE-EEEF-46F8-B45C-2B2DAE748A55}" type="slidenum">
              <a:rPr lang="en-US" smtClean="0"/>
              <a:t>‹#›</a:t>
            </a:fld>
            <a:endParaRPr lang="en-US"/>
          </a:p>
        </p:txBody>
      </p:sp>
    </p:spTree>
    <p:extLst>
      <p:ext uri="{BB962C8B-B14F-4D97-AF65-F5344CB8AC3E}">
        <p14:creationId xmlns:p14="http://schemas.microsoft.com/office/powerpoint/2010/main" val="229186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6DBAE-EEEF-46F8-B45C-2B2DAE748A55}" type="slidenum">
              <a:rPr lang="en-US" smtClean="0"/>
              <a:t>3</a:t>
            </a:fld>
            <a:endParaRPr lang="en-US"/>
          </a:p>
        </p:txBody>
      </p:sp>
    </p:spTree>
    <p:extLst>
      <p:ext uri="{BB962C8B-B14F-4D97-AF65-F5344CB8AC3E}">
        <p14:creationId xmlns:p14="http://schemas.microsoft.com/office/powerpoint/2010/main" val="32440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DCF1-213C-4B69-9641-78A179A5DD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4642E-1B0F-4911-BF79-3DD027D02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A4725-33E2-4625-B557-93423F0E1BE1}"/>
              </a:ext>
            </a:extLst>
          </p:cNvPr>
          <p:cNvSpPr>
            <a:spLocks noGrp="1"/>
          </p:cNvSpPr>
          <p:nvPr>
            <p:ph type="dt" sz="half" idx="10"/>
          </p:nvPr>
        </p:nvSpPr>
        <p:spPr/>
        <p:txBody>
          <a:bodyPr/>
          <a:lstStyle/>
          <a:p>
            <a:fld id="{B4A77DB4-99E7-4D1F-8CE9-1930C98A6F64}" type="datetime1">
              <a:rPr lang="en-US" smtClean="0"/>
              <a:t>10/16/2024</a:t>
            </a:fld>
            <a:endParaRPr lang="en-US"/>
          </a:p>
        </p:txBody>
      </p:sp>
      <p:sp>
        <p:nvSpPr>
          <p:cNvPr id="5" name="Footer Placeholder 4">
            <a:extLst>
              <a:ext uri="{FF2B5EF4-FFF2-40B4-BE49-F238E27FC236}">
                <a16:creationId xmlns:a16="http://schemas.microsoft.com/office/drawing/2014/main" id="{DCCD5CFE-F106-4E54-80EB-D8750E70BF15}"/>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4F1996E9-4511-4067-94CF-052564F4A83F}"/>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92989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9C61-7762-42D1-9735-6FFDB6CF50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0ABA7D-4356-4353-BBBD-DB3CCCBF8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F7E5A-8BD4-4660-839F-4BEF0D039A8D}"/>
              </a:ext>
            </a:extLst>
          </p:cNvPr>
          <p:cNvSpPr>
            <a:spLocks noGrp="1"/>
          </p:cNvSpPr>
          <p:nvPr>
            <p:ph type="dt" sz="half" idx="10"/>
          </p:nvPr>
        </p:nvSpPr>
        <p:spPr/>
        <p:txBody>
          <a:bodyPr/>
          <a:lstStyle/>
          <a:p>
            <a:fld id="{1461840D-74E6-4016-A393-A2E41CF2FA89}" type="datetime1">
              <a:rPr lang="en-US" smtClean="0"/>
              <a:t>10/16/2024</a:t>
            </a:fld>
            <a:endParaRPr lang="en-US"/>
          </a:p>
        </p:txBody>
      </p:sp>
      <p:sp>
        <p:nvSpPr>
          <p:cNvPr id="5" name="Footer Placeholder 4">
            <a:extLst>
              <a:ext uri="{FF2B5EF4-FFF2-40B4-BE49-F238E27FC236}">
                <a16:creationId xmlns:a16="http://schemas.microsoft.com/office/drawing/2014/main" id="{00AC0D4E-931C-4353-8501-24D3CC0A676F}"/>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E77BCD0C-26A0-447F-A4A7-0CEE43B29773}"/>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133849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B38FE-7218-487F-85B0-EAAB92374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5C4A20-E3F3-4902-B69C-02198EF22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C7199-F241-4E68-A8C0-C4EBFBA76A50}"/>
              </a:ext>
            </a:extLst>
          </p:cNvPr>
          <p:cNvSpPr>
            <a:spLocks noGrp="1"/>
          </p:cNvSpPr>
          <p:nvPr>
            <p:ph type="dt" sz="half" idx="10"/>
          </p:nvPr>
        </p:nvSpPr>
        <p:spPr/>
        <p:txBody>
          <a:bodyPr/>
          <a:lstStyle/>
          <a:p>
            <a:fld id="{F3816AC8-0572-4269-806E-C169C935ACDD}" type="datetime1">
              <a:rPr lang="en-US" smtClean="0"/>
              <a:t>10/16/2024</a:t>
            </a:fld>
            <a:endParaRPr lang="en-US"/>
          </a:p>
        </p:txBody>
      </p:sp>
      <p:sp>
        <p:nvSpPr>
          <p:cNvPr id="5" name="Footer Placeholder 4">
            <a:extLst>
              <a:ext uri="{FF2B5EF4-FFF2-40B4-BE49-F238E27FC236}">
                <a16:creationId xmlns:a16="http://schemas.microsoft.com/office/drawing/2014/main" id="{6995DE5F-1DF9-46AA-BEA6-D6CD14EBFBAB}"/>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6CCAAC28-B8A3-4AFE-BA98-31DA5A2DC7C1}"/>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39225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2AC2-8034-48D6-B149-E618F5193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08FFB-9EAB-4594-B162-8938BCD3A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260FF-A37F-4D59-92AA-844BE1F6A428}"/>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A150A627-AA5E-408A-9507-ADFCD2FF7D6C}"/>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C8EF9E21-10F2-4AC3-AC71-92BD47C95384}"/>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221205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A502-164D-46EF-A9D7-42058564C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C3602-5E5B-4928-8E30-655D8D43D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822BA-660B-43BE-9DD4-9A56F6388C45}"/>
              </a:ext>
            </a:extLst>
          </p:cNvPr>
          <p:cNvSpPr>
            <a:spLocks noGrp="1"/>
          </p:cNvSpPr>
          <p:nvPr>
            <p:ph type="dt" sz="half" idx="10"/>
          </p:nvPr>
        </p:nvSpPr>
        <p:spPr/>
        <p:txBody>
          <a:bodyPr/>
          <a:lstStyle/>
          <a:p>
            <a:fld id="{2CA1E0C3-9361-4BD5-9EB7-773FF120BAB1}" type="datetime1">
              <a:rPr lang="en-US" smtClean="0"/>
              <a:t>10/16/2024</a:t>
            </a:fld>
            <a:endParaRPr lang="en-US"/>
          </a:p>
        </p:txBody>
      </p:sp>
      <p:sp>
        <p:nvSpPr>
          <p:cNvPr id="5" name="Footer Placeholder 4">
            <a:extLst>
              <a:ext uri="{FF2B5EF4-FFF2-40B4-BE49-F238E27FC236}">
                <a16:creationId xmlns:a16="http://schemas.microsoft.com/office/drawing/2014/main" id="{A4866353-D23C-4E4E-A3A1-C55BC9AD5359}"/>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80FE70B7-4387-402F-A711-FC8B9834F692}"/>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119431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29CD-DD7F-459A-9F6A-4F43193E1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F270E-F728-45DE-A203-D76B52DA5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A2753-389B-4BBD-9226-770ECEED57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A23DE-B217-4908-BCA4-EA47B393F214}"/>
              </a:ext>
            </a:extLst>
          </p:cNvPr>
          <p:cNvSpPr>
            <a:spLocks noGrp="1"/>
          </p:cNvSpPr>
          <p:nvPr>
            <p:ph type="dt" sz="half" idx="10"/>
          </p:nvPr>
        </p:nvSpPr>
        <p:spPr/>
        <p:txBody>
          <a:bodyPr/>
          <a:lstStyle/>
          <a:p>
            <a:fld id="{412507AF-0654-4E80-B440-278F01DB4A20}" type="datetime1">
              <a:rPr lang="en-US" smtClean="0"/>
              <a:t>10/16/2024</a:t>
            </a:fld>
            <a:endParaRPr lang="en-US"/>
          </a:p>
        </p:txBody>
      </p:sp>
      <p:sp>
        <p:nvSpPr>
          <p:cNvPr id="6" name="Footer Placeholder 5">
            <a:extLst>
              <a:ext uri="{FF2B5EF4-FFF2-40B4-BE49-F238E27FC236}">
                <a16:creationId xmlns:a16="http://schemas.microsoft.com/office/drawing/2014/main" id="{142F8FBB-09E1-4849-AF76-5CCFD71D3C4C}"/>
              </a:ext>
            </a:extLst>
          </p:cNvPr>
          <p:cNvSpPr>
            <a:spLocks noGrp="1"/>
          </p:cNvSpPr>
          <p:nvPr>
            <p:ph type="ftr" sz="quarter" idx="11"/>
          </p:nvPr>
        </p:nvSpPr>
        <p:spPr/>
        <p:txBody>
          <a:bodyPr/>
          <a:lstStyle/>
          <a:p>
            <a:r>
              <a:rPr lang="en-US"/>
              <a:t>Nahidul Islam, Lecturer Dept. of CSE</a:t>
            </a:r>
          </a:p>
        </p:txBody>
      </p:sp>
      <p:sp>
        <p:nvSpPr>
          <p:cNvPr id="7" name="Slide Number Placeholder 6">
            <a:extLst>
              <a:ext uri="{FF2B5EF4-FFF2-40B4-BE49-F238E27FC236}">
                <a16:creationId xmlns:a16="http://schemas.microsoft.com/office/drawing/2014/main" id="{0AEF2000-56AB-4273-B8BE-D49355B349DB}"/>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35158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F1AC-5FA1-4E08-AFC3-75EACBCF51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615B8-661D-4A32-B277-03AC5EC1E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B8321-9870-4E81-AB86-168CF3C249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ED388-C93A-4E95-B8DC-3A90EA4ED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D1F834-0E66-4412-8DE5-9810982BBA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5511-A824-45E5-B19C-7AECE07522F5}"/>
              </a:ext>
            </a:extLst>
          </p:cNvPr>
          <p:cNvSpPr>
            <a:spLocks noGrp="1"/>
          </p:cNvSpPr>
          <p:nvPr>
            <p:ph type="dt" sz="half" idx="10"/>
          </p:nvPr>
        </p:nvSpPr>
        <p:spPr/>
        <p:txBody>
          <a:bodyPr/>
          <a:lstStyle/>
          <a:p>
            <a:fld id="{E88BAE5E-0A0A-4ED6-B8FF-944775CCFE02}" type="datetime1">
              <a:rPr lang="en-US" smtClean="0"/>
              <a:t>10/16/2024</a:t>
            </a:fld>
            <a:endParaRPr lang="en-US"/>
          </a:p>
        </p:txBody>
      </p:sp>
      <p:sp>
        <p:nvSpPr>
          <p:cNvPr id="8" name="Footer Placeholder 7">
            <a:extLst>
              <a:ext uri="{FF2B5EF4-FFF2-40B4-BE49-F238E27FC236}">
                <a16:creationId xmlns:a16="http://schemas.microsoft.com/office/drawing/2014/main" id="{F11ACCB9-A979-4046-A4D2-444D94D03985}"/>
              </a:ext>
            </a:extLst>
          </p:cNvPr>
          <p:cNvSpPr>
            <a:spLocks noGrp="1"/>
          </p:cNvSpPr>
          <p:nvPr>
            <p:ph type="ftr" sz="quarter" idx="11"/>
          </p:nvPr>
        </p:nvSpPr>
        <p:spPr/>
        <p:txBody>
          <a:bodyPr/>
          <a:lstStyle/>
          <a:p>
            <a:r>
              <a:rPr lang="en-US"/>
              <a:t>Nahidul Islam, Lecturer Dept. of CSE</a:t>
            </a:r>
          </a:p>
        </p:txBody>
      </p:sp>
      <p:sp>
        <p:nvSpPr>
          <p:cNvPr id="9" name="Slide Number Placeholder 8">
            <a:extLst>
              <a:ext uri="{FF2B5EF4-FFF2-40B4-BE49-F238E27FC236}">
                <a16:creationId xmlns:a16="http://schemas.microsoft.com/office/drawing/2014/main" id="{8B0668C6-ACF5-44AD-AC2D-B9C926C76774}"/>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223255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C5A3-C9DC-4ACE-BD8B-2B1351D4A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018FF-F990-437C-BA77-091BF166EFAC}"/>
              </a:ext>
            </a:extLst>
          </p:cNvPr>
          <p:cNvSpPr>
            <a:spLocks noGrp="1"/>
          </p:cNvSpPr>
          <p:nvPr>
            <p:ph type="dt" sz="half" idx="10"/>
          </p:nvPr>
        </p:nvSpPr>
        <p:spPr/>
        <p:txBody>
          <a:bodyPr/>
          <a:lstStyle/>
          <a:p>
            <a:fld id="{C634835D-3298-4CCB-94A1-498FB02D59CB}" type="datetime1">
              <a:rPr lang="en-US" smtClean="0"/>
              <a:t>10/16/2024</a:t>
            </a:fld>
            <a:endParaRPr lang="en-US"/>
          </a:p>
        </p:txBody>
      </p:sp>
      <p:sp>
        <p:nvSpPr>
          <p:cNvPr id="4" name="Footer Placeholder 3">
            <a:extLst>
              <a:ext uri="{FF2B5EF4-FFF2-40B4-BE49-F238E27FC236}">
                <a16:creationId xmlns:a16="http://schemas.microsoft.com/office/drawing/2014/main" id="{4FD65D93-7064-47F0-8298-71F95202481F}"/>
              </a:ext>
            </a:extLst>
          </p:cNvPr>
          <p:cNvSpPr>
            <a:spLocks noGrp="1"/>
          </p:cNvSpPr>
          <p:nvPr>
            <p:ph type="ftr" sz="quarter" idx="11"/>
          </p:nvPr>
        </p:nvSpPr>
        <p:spPr/>
        <p:txBody>
          <a:bodyPr/>
          <a:lstStyle/>
          <a:p>
            <a:r>
              <a:rPr lang="en-US"/>
              <a:t>Nahidul Islam, Lecturer Dept. of CSE</a:t>
            </a:r>
          </a:p>
        </p:txBody>
      </p:sp>
      <p:sp>
        <p:nvSpPr>
          <p:cNvPr id="5" name="Slide Number Placeholder 4">
            <a:extLst>
              <a:ext uri="{FF2B5EF4-FFF2-40B4-BE49-F238E27FC236}">
                <a16:creationId xmlns:a16="http://schemas.microsoft.com/office/drawing/2014/main" id="{EF395CEC-580F-48A2-A7F0-23C02F867EA9}"/>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306209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AEC0A-C0D2-4224-8021-10DB9882E71C}"/>
              </a:ext>
            </a:extLst>
          </p:cNvPr>
          <p:cNvSpPr>
            <a:spLocks noGrp="1"/>
          </p:cNvSpPr>
          <p:nvPr>
            <p:ph type="dt" sz="half" idx="10"/>
          </p:nvPr>
        </p:nvSpPr>
        <p:spPr/>
        <p:txBody>
          <a:bodyPr/>
          <a:lstStyle/>
          <a:p>
            <a:fld id="{5936447C-DA8E-4012-8452-B173C662FCFD}" type="datetime1">
              <a:rPr lang="en-US" smtClean="0"/>
              <a:t>10/16/2024</a:t>
            </a:fld>
            <a:endParaRPr lang="en-US"/>
          </a:p>
        </p:txBody>
      </p:sp>
      <p:sp>
        <p:nvSpPr>
          <p:cNvPr id="3" name="Footer Placeholder 2">
            <a:extLst>
              <a:ext uri="{FF2B5EF4-FFF2-40B4-BE49-F238E27FC236}">
                <a16:creationId xmlns:a16="http://schemas.microsoft.com/office/drawing/2014/main" id="{74891F7C-01C5-4C80-9030-8AAA603852A5}"/>
              </a:ext>
            </a:extLst>
          </p:cNvPr>
          <p:cNvSpPr>
            <a:spLocks noGrp="1"/>
          </p:cNvSpPr>
          <p:nvPr>
            <p:ph type="ftr" sz="quarter" idx="11"/>
          </p:nvPr>
        </p:nvSpPr>
        <p:spPr/>
        <p:txBody>
          <a:bodyPr/>
          <a:lstStyle/>
          <a:p>
            <a:r>
              <a:rPr lang="en-US"/>
              <a:t>Nahidul Islam, Lecturer Dept. of CSE</a:t>
            </a:r>
          </a:p>
        </p:txBody>
      </p:sp>
      <p:sp>
        <p:nvSpPr>
          <p:cNvPr id="4" name="Slide Number Placeholder 3">
            <a:extLst>
              <a:ext uri="{FF2B5EF4-FFF2-40B4-BE49-F238E27FC236}">
                <a16:creationId xmlns:a16="http://schemas.microsoft.com/office/drawing/2014/main" id="{CF6F9702-DAF4-4D67-B23D-54101C8C4D60}"/>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82096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19DB-18EB-40AB-BB3C-B8C8DF8C3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2137F-5A93-4F92-8D27-2C969F5EA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0BB1F-D3EE-4346-8B89-FDBA2B6C1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99028-6FC5-4072-BFFE-E08A9871333E}"/>
              </a:ext>
            </a:extLst>
          </p:cNvPr>
          <p:cNvSpPr>
            <a:spLocks noGrp="1"/>
          </p:cNvSpPr>
          <p:nvPr>
            <p:ph type="dt" sz="half" idx="10"/>
          </p:nvPr>
        </p:nvSpPr>
        <p:spPr/>
        <p:txBody>
          <a:bodyPr/>
          <a:lstStyle/>
          <a:p>
            <a:fld id="{C2BD61D9-6D47-4470-9AE9-F87C4A042FEA}" type="datetime1">
              <a:rPr lang="en-US" smtClean="0"/>
              <a:t>10/16/2024</a:t>
            </a:fld>
            <a:endParaRPr lang="en-US"/>
          </a:p>
        </p:txBody>
      </p:sp>
      <p:sp>
        <p:nvSpPr>
          <p:cNvPr id="6" name="Footer Placeholder 5">
            <a:extLst>
              <a:ext uri="{FF2B5EF4-FFF2-40B4-BE49-F238E27FC236}">
                <a16:creationId xmlns:a16="http://schemas.microsoft.com/office/drawing/2014/main" id="{6C9CA2E1-4145-4B4D-B9D2-3361935528CA}"/>
              </a:ext>
            </a:extLst>
          </p:cNvPr>
          <p:cNvSpPr>
            <a:spLocks noGrp="1"/>
          </p:cNvSpPr>
          <p:nvPr>
            <p:ph type="ftr" sz="quarter" idx="11"/>
          </p:nvPr>
        </p:nvSpPr>
        <p:spPr/>
        <p:txBody>
          <a:bodyPr/>
          <a:lstStyle/>
          <a:p>
            <a:r>
              <a:rPr lang="en-US"/>
              <a:t>Nahidul Islam, Lecturer Dept. of CSE</a:t>
            </a:r>
          </a:p>
        </p:txBody>
      </p:sp>
      <p:sp>
        <p:nvSpPr>
          <p:cNvPr id="7" name="Slide Number Placeholder 6">
            <a:extLst>
              <a:ext uri="{FF2B5EF4-FFF2-40B4-BE49-F238E27FC236}">
                <a16:creationId xmlns:a16="http://schemas.microsoft.com/office/drawing/2014/main" id="{49940B71-11B5-4E7A-A7E9-0DDF9AB79178}"/>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326249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68CA-1482-4B46-B98C-AED5DD3F6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8533D-1E43-4C64-972A-E72A1FDE2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D0F93-3E9C-4767-98A2-A359C733B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2A5D2-DC58-4890-B9CD-D10ACD72B086}"/>
              </a:ext>
            </a:extLst>
          </p:cNvPr>
          <p:cNvSpPr>
            <a:spLocks noGrp="1"/>
          </p:cNvSpPr>
          <p:nvPr>
            <p:ph type="dt" sz="half" idx="10"/>
          </p:nvPr>
        </p:nvSpPr>
        <p:spPr/>
        <p:txBody>
          <a:bodyPr/>
          <a:lstStyle/>
          <a:p>
            <a:fld id="{4064747A-0979-4C1B-916E-8CEC5722E8B9}" type="datetime1">
              <a:rPr lang="en-US" smtClean="0"/>
              <a:t>10/16/2024</a:t>
            </a:fld>
            <a:endParaRPr lang="en-US"/>
          </a:p>
        </p:txBody>
      </p:sp>
      <p:sp>
        <p:nvSpPr>
          <p:cNvPr id="6" name="Footer Placeholder 5">
            <a:extLst>
              <a:ext uri="{FF2B5EF4-FFF2-40B4-BE49-F238E27FC236}">
                <a16:creationId xmlns:a16="http://schemas.microsoft.com/office/drawing/2014/main" id="{EBB7EEA6-4097-4928-940B-608BCA743A94}"/>
              </a:ext>
            </a:extLst>
          </p:cNvPr>
          <p:cNvSpPr>
            <a:spLocks noGrp="1"/>
          </p:cNvSpPr>
          <p:nvPr>
            <p:ph type="ftr" sz="quarter" idx="11"/>
          </p:nvPr>
        </p:nvSpPr>
        <p:spPr/>
        <p:txBody>
          <a:bodyPr/>
          <a:lstStyle/>
          <a:p>
            <a:r>
              <a:rPr lang="en-US"/>
              <a:t>Nahidul Islam, Lecturer Dept. of CSE</a:t>
            </a:r>
          </a:p>
        </p:txBody>
      </p:sp>
      <p:sp>
        <p:nvSpPr>
          <p:cNvPr id="7" name="Slide Number Placeholder 6">
            <a:extLst>
              <a:ext uri="{FF2B5EF4-FFF2-40B4-BE49-F238E27FC236}">
                <a16:creationId xmlns:a16="http://schemas.microsoft.com/office/drawing/2014/main" id="{71412245-895F-4C29-8126-59A5E0BB6C79}"/>
              </a:ext>
            </a:extLst>
          </p:cNvPr>
          <p:cNvSpPr>
            <a:spLocks noGrp="1"/>
          </p:cNvSpPr>
          <p:nvPr>
            <p:ph type="sldNum" sz="quarter" idx="12"/>
          </p:nvPr>
        </p:nvSpPr>
        <p:spPr/>
        <p:txBody>
          <a:bodyPr/>
          <a:lstStyle/>
          <a:p>
            <a:fld id="{7C800AF2-9912-46C5-956D-5655BF87F8DF}" type="slidenum">
              <a:rPr lang="en-US" smtClean="0"/>
              <a:t>‹#›</a:t>
            </a:fld>
            <a:endParaRPr lang="en-US"/>
          </a:p>
        </p:txBody>
      </p:sp>
    </p:spTree>
    <p:extLst>
      <p:ext uri="{BB962C8B-B14F-4D97-AF65-F5344CB8AC3E}">
        <p14:creationId xmlns:p14="http://schemas.microsoft.com/office/powerpoint/2010/main" val="414984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2E8D9-65CA-4E9C-A03F-7E382D831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B4B99-C02C-4332-B3CC-3D046B4AF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A4A92-86A5-4A56-9ED0-35A35421B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F45C6-C518-4A09-8E1A-70C38916685F}" type="datetime1">
              <a:rPr lang="en-US" smtClean="0"/>
              <a:t>10/16/2024</a:t>
            </a:fld>
            <a:endParaRPr lang="en-US"/>
          </a:p>
        </p:txBody>
      </p:sp>
      <p:sp>
        <p:nvSpPr>
          <p:cNvPr id="5" name="Footer Placeholder 4">
            <a:extLst>
              <a:ext uri="{FF2B5EF4-FFF2-40B4-BE49-F238E27FC236}">
                <a16:creationId xmlns:a16="http://schemas.microsoft.com/office/drawing/2014/main" id="{BDE9ACE4-E689-4ED8-B230-F37C48DA4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Nahidul Islam, Lecturer Dept. of CSE</a:t>
            </a:r>
          </a:p>
        </p:txBody>
      </p:sp>
      <p:sp>
        <p:nvSpPr>
          <p:cNvPr id="6" name="Slide Number Placeholder 5">
            <a:extLst>
              <a:ext uri="{FF2B5EF4-FFF2-40B4-BE49-F238E27FC236}">
                <a16:creationId xmlns:a16="http://schemas.microsoft.com/office/drawing/2014/main" id="{AFEA34D1-4BC6-4B21-8CB5-9F30C7B0F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00AF2-9912-46C5-956D-5655BF87F8DF}" type="slidenum">
              <a:rPr lang="en-US" smtClean="0"/>
              <a:t>‹#›</a:t>
            </a:fld>
            <a:endParaRPr lang="en-US"/>
          </a:p>
        </p:txBody>
      </p:sp>
    </p:spTree>
    <p:extLst>
      <p:ext uri="{BB962C8B-B14F-4D97-AF65-F5344CB8AC3E}">
        <p14:creationId xmlns:p14="http://schemas.microsoft.com/office/powerpoint/2010/main" val="3541896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linux-tutoria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0A24-8300-43A7-9DFF-25D32BB82649}"/>
              </a:ext>
            </a:extLst>
          </p:cNvPr>
          <p:cNvSpPr>
            <a:spLocks noGrp="1"/>
          </p:cNvSpPr>
          <p:nvPr>
            <p:ph type="ctrTitle"/>
          </p:nvPr>
        </p:nvSpPr>
        <p:spPr/>
        <p:txBody>
          <a:bodyPr/>
          <a:lstStyle/>
          <a:p>
            <a:r>
              <a:rPr lang="en-US" dirty="0"/>
              <a:t>Operating System</a:t>
            </a:r>
          </a:p>
        </p:txBody>
      </p:sp>
      <p:sp>
        <p:nvSpPr>
          <p:cNvPr id="3" name="Subtitle 2">
            <a:extLst>
              <a:ext uri="{FF2B5EF4-FFF2-40B4-BE49-F238E27FC236}">
                <a16:creationId xmlns:a16="http://schemas.microsoft.com/office/drawing/2014/main" id="{DD541837-4158-4D16-9E58-23AF70F1E912}"/>
              </a:ext>
            </a:extLst>
          </p:cNvPr>
          <p:cNvSpPr>
            <a:spLocks noGrp="1"/>
          </p:cNvSpPr>
          <p:nvPr>
            <p:ph type="subTitle" idx="1"/>
          </p:nvPr>
        </p:nvSpPr>
        <p:spPr/>
        <p:txBody>
          <a:bodyPr/>
          <a:lstStyle/>
          <a:p>
            <a:r>
              <a:rPr lang="en-US" dirty="0"/>
              <a:t>Nahidul Islam</a:t>
            </a:r>
            <a:br>
              <a:rPr lang="en-US" dirty="0"/>
            </a:br>
            <a:r>
              <a:rPr lang="en-US" dirty="0"/>
              <a:t>Lecturer, Dept. o CSE</a:t>
            </a:r>
          </a:p>
          <a:p>
            <a:r>
              <a:rPr lang="en-US" dirty="0"/>
              <a:t>Dhaka City College</a:t>
            </a:r>
          </a:p>
        </p:txBody>
      </p:sp>
      <p:sp>
        <p:nvSpPr>
          <p:cNvPr id="4" name="Date Placeholder 3">
            <a:extLst>
              <a:ext uri="{FF2B5EF4-FFF2-40B4-BE49-F238E27FC236}">
                <a16:creationId xmlns:a16="http://schemas.microsoft.com/office/drawing/2014/main" id="{DF9E3D64-E587-4CAA-838C-DDDA0B42DC92}"/>
              </a:ext>
            </a:extLst>
          </p:cNvPr>
          <p:cNvSpPr>
            <a:spLocks noGrp="1"/>
          </p:cNvSpPr>
          <p:nvPr>
            <p:ph type="dt" sz="half" idx="10"/>
          </p:nvPr>
        </p:nvSpPr>
        <p:spPr/>
        <p:txBody>
          <a:bodyPr/>
          <a:lstStyle/>
          <a:p>
            <a:fld id="{8BD80F08-BBDE-4154-A9EE-1479F2BF27CA}" type="datetime1">
              <a:rPr lang="en-US" smtClean="0"/>
              <a:t>10/16/2024</a:t>
            </a:fld>
            <a:endParaRPr lang="en-US"/>
          </a:p>
        </p:txBody>
      </p:sp>
      <p:sp>
        <p:nvSpPr>
          <p:cNvPr id="5" name="Footer Placeholder 4">
            <a:extLst>
              <a:ext uri="{FF2B5EF4-FFF2-40B4-BE49-F238E27FC236}">
                <a16:creationId xmlns:a16="http://schemas.microsoft.com/office/drawing/2014/main" id="{B1C2FC76-002E-4E70-9C41-6EE85A395ADC}"/>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34CE4ED0-2365-4473-9543-850DBBE6F5FC}"/>
              </a:ext>
            </a:extLst>
          </p:cNvPr>
          <p:cNvSpPr>
            <a:spLocks noGrp="1"/>
          </p:cNvSpPr>
          <p:nvPr>
            <p:ph type="sldNum" sz="quarter" idx="12"/>
          </p:nvPr>
        </p:nvSpPr>
        <p:spPr/>
        <p:txBody>
          <a:bodyPr/>
          <a:lstStyle/>
          <a:p>
            <a:fld id="{7C800AF2-9912-46C5-956D-5655BF87F8DF}" type="slidenum">
              <a:rPr lang="en-US" smtClean="0"/>
              <a:t>1</a:t>
            </a:fld>
            <a:endParaRPr lang="en-US"/>
          </a:p>
        </p:txBody>
      </p:sp>
    </p:spTree>
    <p:extLst>
      <p:ext uri="{BB962C8B-B14F-4D97-AF65-F5344CB8AC3E}">
        <p14:creationId xmlns:p14="http://schemas.microsoft.com/office/powerpoint/2010/main" val="206085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DB33-16D3-4219-9B89-A32EA0BD12F1}"/>
              </a:ext>
            </a:extLst>
          </p:cNvPr>
          <p:cNvSpPr>
            <a:spLocks noGrp="1"/>
          </p:cNvSpPr>
          <p:nvPr>
            <p:ph type="title"/>
          </p:nvPr>
        </p:nvSpPr>
        <p:spPr/>
        <p:txBody>
          <a:bodyPr/>
          <a:lstStyle/>
          <a:p>
            <a:r>
              <a:rPr lang="en-US" b="1" dirty="0"/>
              <a:t>Network Operating System</a:t>
            </a:r>
          </a:p>
        </p:txBody>
      </p:sp>
      <p:sp>
        <p:nvSpPr>
          <p:cNvPr id="4" name="Date Placeholder 3">
            <a:extLst>
              <a:ext uri="{FF2B5EF4-FFF2-40B4-BE49-F238E27FC236}">
                <a16:creationId xmlns:a16="http://schemas.microsoft.com/office/drawing/2014/main" id="{93C78981-D5CA-442A-9EEC-75EE407CD363}"/>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AE0157E3-7ECF-455D-BD93-1E0805A96EFC}"/>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CFA6B23D-F8D4-4171-A22C-CE60C39865A9}"/>
              </a:ext>
            </a:extLst>
          </p:cNvPr>
          <p:cNvSpPr>
            <a:spLocks noGrp="1"/>
          </p:cNvSpPr>
          <p:nvPr>
            <p:ph type="sldNum" sz="quarter" idx="12"/>
          </p:nvPr>
        </p:nvSpPr>
        <p:spPr/>
        <p:txBody>
          <a:bodyPr/>
          <a:lstStyle/>
          <a:p>
            <a:fld id="{7C800AF2-9912-46C5-956D-5655BF87F8DF}" type="slidenum">
              <a:rPr lang="en-US" smtClean="0"/>
              <a:t>10</a:t>
            </a:fld>
            <a:endParaRPr lang="en-US"/>
          </a:p>
        </p:txBody>
      </p:sp>
      <p:sp>
        <p:nvSpPr>
          <p:cNvPr id="8" name="TextBox 7">
            <a:extLst>
              <a:ext uri="{FF2B5EF4-FFF2-40B4-BE49-F238E27FC236}">
                <a16:creationId xmlns:a16="http://schemas.microsoft.com/office/drawing/2014/main" id="{493FF144-84DC-49B1-8F42-9C420C22FCBF}"/>
              </a:ext>
            </a:extLst>
          </p:cNvPr>
          <p:cNvSpPr txBox="1"/>
          <p:nvPr/>
        </p:nvSpPr>
        <p:spPr>
          <a:xfrm>
            <a:off x="1183341" y="1720840"/>
            <a:ext cx="9986683" cy="4801314"/>
          </a:xfrm>
          <a:prstGeom prst="rect">
            <a:avLst/>
          </a:prstGeom>
          <a:noFill/>
        </p:spPr>
        <p:txBody>
          <a:bodyPr wrap="square">
            <a:spAutoFit/>
          </a:bodyPr>
          <a:lstStyle/>
          <a:p>
            <a:pPr algn="just"/>
            <a:r>
              <a:rPr lang="en-US" b="0" i="0" dirty="0">
                <a:effectLst/>
              </a:rPr>
              <a:t>A Network Operating System runs on a server and provides the server the capability to manage data, users, groups, security, applications, and other networking functions. The primary purpose of the network operating system is to allow shared file and printer access among multiple computers in a network, typically a local area network (LAN), a private network or to other networks.</a:t>
            </a:r>
          </a:p>
          <a:p>
            <a:pPr algn="just"/>
            <a:r>
              <a:rPr lang="en-US" b="0" i="0" dirty="0">
                <a:effectLst/>
              </a:rPr>
              <a:t>Examples of network operating systems include Microsoft Windows Server 2003, Microsoft Windows Server 2008, UNIX, Linux, Mac OS X, Novell NetWare, and BSD.</a:t>
            </a:r>
          </a:p>
          <a:p>
            <a:pPr algn="just"/>
            <a:endParaRPr lang="en-US" b="0" i="0" dirty="0">
              <a:effectLst/>
            </a:endParaRPr>
          </a:p>
          <a:p>
            <a:pPr algn="just" fontAlgn="base"/>
            <a:r>
              <a:rPr lang="en-US" b="1" i="0" dirty="0">
                <a:solidFill>
                  <a:srgbClr val="FF0000"/>
                </a:solidFill>
                <a:effectLst/>
              </a:rPr>
              <a:t>Functions of the NOS (Network Operating System)</a:t>
            </a:r>
          </a:p>
          <a:p>
            <a:pPr lvl="1" algn="just" fontAlgn="base"/>
            <a:r>
              <a:rPr lang="en-US" b="0" i="0" dirty="0">
                <a:effectLst/>
              </a:rPr>
              <a:t>The following are the main functions of NOS:</a:t>
            </a:r>
          </a:p>
          <a:p>
            <a:pPr lvl="1" algn="just" fontAlgn="base">
              <a:buFont typeface="Arial" panose="020B0604020202020204" pitchFamily="34" charset="0"/>
              <a:buChar char="•"/>
            </a:pPr>
            <a:r>
              <a:rPr lang="en-US" b="0" i="0" dirty="0">
                <a:effectLst/>
              </a:rPr>
              <a:t>Creating and managing user accounts on the network.</a:t>
            </a:r>
          </a:p>
          <a:p>
            <a:pPr lvl="1" algn="just" fontAlgn="base">
              <a:buFont typeface="Arial" panose="020B0604020202020204" pitchFamily="34" charset="0"/>
              <a:buChar char="•"/>
            </a:pPr>
            <a:r>
              <a:rPr lang="en-US" b="0" i="0" dirty="0">
                <a:effectLst/>
              </a:rPr>
              <a:t>Controlling access to resources on the network.</a:t>
            </a:r>
          </a:p>
          <a:p>
            <a:pPr lvl="1" algn="just" fontAlgn="base">
              <a:buFont typeface="Arial" panose="020B0604020202020204" pitchFamily="34" charset="0"/>
              <a:buChar char="•"/>
            </a:pPr>
            <a:r>
              <a:rPr lang="en-US" b="0" i="0" dirty="0">
                <a:effectLst/>
              </a:rPr>
              <a:t>Provide communication services between the devices on the network.</a:t>
            </a:r>
          </a:p>
          <a:p>
            <a:pPr lvl="1" algn="just" fontAlgn="base">
              <a:buFont typeface="Arial" panose="020B0604020202020204" pitchFamily="34" charset="0"/>
              <a:buChar char="•"/>
            </a:pPr>
            <a:r>
              <a:rPr lang="en-US" b="0" i="0" dirty="0">
                <a:effectLst/>
              </a:rPr>
              <a:t>Monitor and troubleshoot the network.</a:t>
            </a:r>
          </a:p>
          <a:p>
            <a:pPr lvl="1" algn="just" fontAlgn="base">
              <a:buFont typeface="Arial" panose="020B0604020202020204" pitchFamily="34" charset="0"/>
              <a:buChar char="•"/>
            </a:pPr>
            <a:r>
              <a:rPr lang="en-US" b="0" i="0" dirty="0">
                <a:effectLst/>
              </a:rPr>
              <a:t>Configuring and Managing the resources on the network</a:t>
            </a:r>
          </a:p>
          <a:p>
            <a:pPr algn="just"/>
            <a:endParaRPr lang="en-US" b="0" i="0" dirty="0">
              <a:effectLst/>
            </a:endParaRPr>
          </a:p>
          <a:p>
            <a:pPr algn="just"/>
            <a:endParaRPr lang="en-US" dirty="0"/>
          </a:p>
          <a:p>
            <a:pPr algn="just"/>
            <a:endParaRPr lang="en-US" b="0" i="0" dirty="0">
              <a:effectLst/>
            </a:endParaRPr>
          </a:p>
        </p:txBody>
      </p:sp>
    </p:spTree>
    <p:extLst>
      <p:ext uri="{BB962C8B-B14F-4D97-AF65-F5344CB8AC3E}">
        <p14:creationId xmlns:p14="http://schemas.microsoft.com/office/powerpoint/2010/main" val="357070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4326-DB2D-414E-9546-2CFEB53A10F9}"/>
              </a:ext>
            </a:extLst>
          </p:cNvPr>
          <p:cNvSpPr>
            <a:spLocks noGrp="1"/>
          </p:cNvSpPr>
          <p:nvPr>
            <p:ph type="title"/>
          </p:nvPr>
        </p:nvSpPr>
        <p:spPr>
          <a:xfrm>
            <a:off x="838200" y="338231"/>
            <a:ext cx="10515600" cy="1325563"/>
          </a:xfrm>
        </p:spPr>
        <p:txBody>
          <a:bodyPr/>
          <a:lstStyle/>
          <a:p>
            <a:r>
              <a:rPr lang="en-US" b="1" dirty="0"/>
              <a:t>Types of Network Operating System</a:t>
            </a:r>
          </a:p>
        </p:txBody>
      </p:sp>
      <p:sp>
        <p:nvSpPr>
          <p:cNvPr id="3" name="Content Placeholder 2">
            <a:extLst>
              <a:ext uri="{FF2B5EF4-FFF2-40B4-BE49-F238E27FC236}">
                <a16:creationId xmlns:a16="http://schemas.microsoft.com/office/drawing/2014/main" id="{A659794D-F3B5-4FA7-BDE2-F33B2968576C}"/>
              </a:ext>
            </a:extLst>
          </p:cNvPr>
          <p:cNvSpPr>
            <a:spLocks noGrp="1"/>
          </p:cNvSpPr>
          <p:nvPr>
            <p:ph idx="1"/>
          </p:nvPr>
        </p:nvSpPr>
        <p:spPr>
          <a:xfrm>
            <a:off x="838199" y="1825625"/>
            <a:ext cx="4818529" cy="4351338"/>
          </a:xfrm>
        </p:spPr>
        <p:txBody>
          <a:bodyPr>
            <a:normAutofit/>
          </a:bodyPr>
          <a:lstStyle/>
          <a:p>
            <a:pPr marL="0" indent="0" algn="just" fontAlgn="base">
              <a:buNone/>
            </a:pPr>
            <a:r>
              <a:rPr lang="en-US" sz="2000" b="1" i="0" dirty="0">
                <a:solidFill>
                  <a:srgbClr val="FF0000"/>
                </a:solidFill>
                <a:effectLst/>
              </a:rPr>
              <a:t>Peer to Peer: </a:t>
            </a:r>
            <a:r>
              <a:rPr lang="en-US" sz="2000" b="0" i="0" dirty="0">
                <a:effectLst/>
              </a:rPr>
              <a:t>Peer-to-peer network operating systems allow the sharing of resources and files with small-sized networks and having fewer resources. In general, peer-to-peer network operating systems are used on LAN.</a:t>
            </a:r>
          </a:p>
          <a:p>
            <a:pPr marL="0" indent="0" algn="just" fontAlgn="base">
              <a:buNone/>
            </a:pPr>
            <a:r>
              <a:rPr lang="en-US" sz="2000" b="1" i="0" dirty="0">
                <a:solidFill>
                  <a:srgbClr val="FF0000"/>
                </a:solidFill>
                <a:effectLst/>
              </a:rPr>
              <a:t>Client/server: </a:t>
            </a:r>
            <a:r>
              <a:rPr lang="en-US" sz="2000" b="0" i="0" dirty="0">
                <a:effectLst/>
              </a:rPr>
              <a:t>Client-server network operating systems provide users access to resources through the central server. This NOS is too expensive to implement and maintain. This operating system is good for the big networks which provide many services.</a:t>
            </a:r>
          </a:p>
          <a:p>
            <a:pPr marL="0" indent="0" algn="just">
              <a:buNone/>
            </a:pPr>
            <a:endParaRPr lang="en-US" sz="2000" dirty="0"/>
          </a:p>
        </p:txBody>
      </p:sp>
      <p:sp>
        <p:nvSpPr>
          <p:cNvPr id="4" name="Date Placeholder 3">
            <a:extLst>
              <a:ext uri="{FF2B5EF4-FFF2-40B4-BE49-F238E27FC236}">
                <a16:creationId xmlns:a16="http://schemas.microsoft.com/office/drawing/2014/main" id="{4ECD4956-DC8D-482D-8AAE-332371BFBEF4}"/>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A80D831A-58FB-4DA0-BFAC-E60F70B58379}"/>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6CAF3BA9-924F-4A23-B0E0-2208E32F87FC}"/>
              </a:ext>
            </a:extLst>
          </p:cNvPr>
          <p:cNvSpPr>
            <a:spLocks noGrp="1"/>
          </p:cNvSpPr>
          <p:nvPr>
            <p:ph type="sldNum" sz="quarter" idx="12"/>
          </p:nvPr>
        </p:nvSpPr>
        <p:spPr/>
        <p:txBody>
          <a:bodyPr/>
          <a:lstStyle/>
          <a:p>
            <a:fld id="{7C800AF2-9912-46C5-956D-5655BF87F8DF}" type="slidenum">
              <a:rPr lang="en-US" smtClean="0"/>
              <a:t>11</a:t>
            </a:fld>
            <a:endParaRPr lang="en-US"/>
          </a:p>
        </p:txBody>
      </p:sp>
      <p:pic>
        <p:nvPicPr>
          <p:cNvPr id="2052" name="Picture 4" descr="What's the difference between peer-to-peer (P2P) networks and  client-server? | Resilio Blog">
            <a:extLst>
              <a:ext uri="{FF2B5EF4-FFF2-40B4-BE49-F238E27FC236}">
                <a16:creationId xmlns:a16="http://schemas.microsoft.com/office/drawing/2014/main" id="{759F6A8D-D85D-45E0-9830-D236E2FD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111" y="2272543"/>
            <a:ext cx="5928177" cy="279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31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EF4D-5BDF-497E-BDDA-7413202EB306}"/>
              </a:ext>
            </a:extLst>
          </p:cNvPr>
          <p:cNvSpPr>
            <a:spLocks noGrp="1"/>
          </p:cNvSpPr>
          <p:nvPr>
            <p:ph type="title"/>
          </p:nvPr>
        </p:nvSpPr>
        <p:spPr/>
        <p:txBody>
          <a:bodyPr/>
          <a:lstStyle/>
          <a:p>
            <a:r>
              <a:rPr lang="en-US" b="1" dirty="0"/>
              <a:t>Disk Operating System(DOS)</a:t>
            </a:r>
          </a:p>
        </p:txBody>
      </p:sp>
      <p:sp>
        <p:nvSpPr>
          <p:cNvPr id="4" name="Date Placeholder 3">
            <a:extLst>
              <a:ext uri="{FF2B5EF4-FFF2-40B4-BE49-F238E27FC236}">
                <a16:creationId xmlns:a16="http://schemas.microsoft.com/office/drawing/2014/main" id="{908725EB-0588-46D4-808A-4CC5870C75DC}"/>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9535E156-DD75-4326-A022-F7D19345E2C4}"/>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6C188F09-2EFD-4AC4-9247-426729E5C3F4}"/>
              </a:ext>
            </a:extLst>
          </p:cNvPr>
          <p:cNvSpPr>
            <a:spLocks noGrp="1"/>
          </p:cNvSpPr>
          <p:nvPr>
            <p:ph type="sldNum" sz="quarter" idx="12"/>
          </p:nvPr>
        </p:nvSpPr>
        <p:spPr/>
        <p:txBody>
          <a:bodyPr/>
          <a:lstStyle/>
          <a:p>
            <a:fld id="{7C800AF2-9912-46C5-956D-5655BF87F8DF}" type="slidenum">
              <a:rPr lang="en-US" smtClean="0"/>
              <a:t>12</a:t>
            </a:fld>
            <a:endParaRPr lang="en-US"/>
          </a:p>
        </p:txBody>
      </p:sp>
      <p:pic>
        <p:nvPicPr>
          <p:cNvPr id="9" name="Picture 8">
            <a:extLst>
              <a:ext uri="{FF2B5EF4-FFF2-40B4-BE49-F238E27FC236}">
                <a16:creationId xmlns:a16="http://schemas.microsoft.com/office/drawing/2014/main" id="{A70C726E-A9CF-4D8D-ACA3-DCE240A511D0}"/>
              </a:ext>
            </a:extLst>
          </p:cNvPr>
          <p:cNvPicPr>
            <a:picLocks noChangeAspect="1"/>
          </p:cNvPicPr>
          <p:nvPr/>
        </p:nvPicPr>
        <p:blipFill>
          <a:blip r:embed="rId2"/>
          <a:stretch>
            <a:fillRect/>
          </a:stretch>
        </p:blipFill>
        <p:spPr>
          <a:xfrm>
            <a:off x="9000564" y="2551286"/>
            <a:ext cx="2855359" cy="2864877"/>
          </a:xfrm>
          <a:prstGeom prst="rect">
            <a:avLst/>
          </a:prstGeom>
        </p:spPr>
      </p:pic>
      <p:sp>
        <p:nvSpPr>
          <p:cNvPr id="10" name="TextBox 9">
            <a:extLst>
              <a:ext uri="{FF2B5EF4-FFF2-40B4-BE49-F238E27FC236}">
                <a16:creationId xmlns:a16="http://schemas.microsoft.com/office/drawing/2014/main" id="{56BDFF6E-76C9-495E-8204-8C62EBA9694D}"/>
              </a:ext>
            </a:extLst>
          </p:cNvPr>
          <p:cNvSpPr txBox="1"/>
          <p:nvPr/>
        </p:nvSpPr>
        <p:spPr>
          <a:xfrm>
            <a:off x="838200" y="1903366"/>
            <a:ext cx="8090647" cy="3970318"/>
          </a:xfrm>
          <a:prstGeom prst="rect">
            <a:avLst/>
          </a:prstGeom>
          <a:noFill/>
        </p:spPr>
        <p:txBody>
          <a:bodyPr wrap="square" rtlCol="0">
            <a:spAutoFit/>
          </a:bodyPr>
          <a:lstStyle/>
          <a:p>
            <a:pPr algn="just"/>
            <a:r>
              <a:rPr lang="en-US" b="0" i="0" dirty="0">
                <a:effectLst/>
              </a:rPr>
              <a:t>MS-DOS Operating System also called the Disk Operating system was Developed by Microsoft for x86 personal computers. It works on the phenomenon of doing less and getting more. It is a 16-bit operating system. A closed-source model was initially released on August 12, 1981, and the final release on September 14, 2000.</a:t>
            </a:r>
          </a:p>
          <a:p>
            <a:pPr algn="just"/>
            <a:endParaRPr lang="en-US" dirty="0"/>
          </a:p>
          <a:p>
            <a:pPr algn="just" fontAlgn="base"/>
            <a:r>
              <a:rPr lang="en-US" b="1" i="0" dirty="0">
                <a:effectLst/>
              </a:rPr>
              <a:t>Features of MS-DOS Operating System</a:t>
            </a:r>
          </a:p>
          <a:p>
            <a:pPr lvl="1" algn="just" fontAlgn="base">
              <a:buFont typeface="Arial" panose="020B0604020202020204" pitchFamily="34" charset="0"/>
              <a:buChar char="•"/>
            </a:pPr>
            <a:r>
              <a:rPr lang="en-US" b="0" i="0" dirty="0">
                <a:effectLst/>
              </a:rPr>
              <a:t>It is a minimalist OS which means it can boot a computer and run programs.</a:t>
            </a:r>
          </a:p>
          <a:p>
            <a:pPr lvl="1" algn="just" fontAlgn="base">
              <a:buFont typeface="Arial" panose="020B0604020202020204" pitchFamily="34" charset="0"/>
              <a:buChar char="•"/>
            </a:pPr>
            <a:r>
              <a:rPr lang="en-US" b="0" i="0" dirty="0">
                <a:effectLst/>
              </a:rPr>
              <a:t>Still usable for simple tasks like word processing and playing games.</a:t>
            </a:r>
          </a:p>
          <a:p>
            <a:pPr lvl="1" algn="just" fontAlgn="base">
              <a:buFont typeface="Arial" panose="020B0604020202020204" pitchFamily="34" charset="0"/>
              <a:buChar char="•"/>
            </a:pPr>
            <a:r>
              <a:rPr lang="en-US" b="0" i="0" dirty="0">
                <a:effectLst/>
              </a:rPr>
              <a:t>The mouse cannot be used to give inputs instead it uses basic system commands to perform the task.</a:t>
            </a:r>
          </a:p>
          <a:p>
            <a:pPr lvl="1" algn="just" fontAlgn="base">
              <a:buFont typeface="Arial" panose="020B0604020202020204" pitchFamily="34" charset="0"/>
              <a:buChar char="•"/>
            </a:pPr>
            <a:r>
              <a:rPr lang="en-US" b="0" i="0" dirty="0">
                <a:effectLst/>
              </a:rPr>
              <a:t>It is a 16-bit, free operating system.</a:t>
            </a:r>
          </a:p>
          <a:p>
            <a:pPr lvl="1" algn="just" fontAlgn="base">
              <a:buFont typeface="Arial" panose="020B0604020202020204" pitchFamily="34" charset="0"/>
              <a:buChar char="•"/>
            </a:pPr>
            <a:r>
              <a:rPr lang="en-US" b="0" i="0" dirty="0">
                <a:effectLst/>
              </a:rPr>
              <a:t>It is a single-user operating system.</a:t>
            </a:r>
          </a:p>
          <a:p>
            <a:pPr lvl="1" algn="just" fontAlgn="base">
              <a:buFont typeface="Arial" panose="020B0604020202020204" pitchFamily="34" charset="0"/>
              <a:buChar char="•"/>
            </a:pPr>
            <a:r>
              <a:rPr lang="en-US" b="0" i="0" dirty="0">
                <a:effectLst/>
              </a:rPr>
              <a:t>It is very lightweight due to fewer features available and no multitasking.</a:t>
            </a:r>
          </a:p>
          <a:p>
            <a:pPr algn="just"/>
            <a:endParaRPr lang="en-US" dirty="0"/>
          </a:p>
        </p:txBody>
      </p:sp>
    </p:spTree>
    <p:extLst>
      <p:ext uri="{BB962C8B-B14F-4D97-AF65-F5344CB8AC3E}">
        <p14:creationId xmlns:p14="http://schemas.microsoft.com/office/powerpoint/2010/main" val="142258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AD1A-D350-41AC-B5AA-D0926E95517C}"/>
              </a:ext>
            </a:extLst>
          </p:cNvPr>
          <p:cNvSpPr>
            <a:spLocks noGrp="1"/>
          </p:cNvSpPr>
          <p:nvPr>
            <p:ph type="title"/>
          </p:nvPr>
        </p:nvSpPr>
        <p:spPr/>
        <p:txBody>
          <a:bodyPr/>
          <a:lstStyle/>
          <a:p>
            <a:r>
              <a:rPr lang="en-US" b="1" dirty="0"/>
              <a:t>Windows Operating System</a:t>
            </a:r>
          </a:p>
        </p:txBody>
      </p:sp>
      <p:sp>
        <p:nvSpPr>
          <p:cNvPr id="3" name="Content Placeholder 2">
            <a:extLst>
              <a:ext uri="{FF2B5EF4-FFF2-40B4-BE49-F238E27FC236}">
                <a16:creationId xmlns:a16="http://schemas.microsoft.com/office/drawing/2014/main" id="{133DAAEE-571A-41A8-84B8-81CB95126A1A}"/>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A8B7572C-DD1D-47B6-9CC2-824556C3C2B7}"/>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071D441C-E024-4FE9-BE15-201BE61F431A}"/>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71546A1C-AD19-4F64-B207-E0DEC23CD45C}"/>
              </a:ext>
            </a:extLst>
          </p:cNvPr>
          <p:cNvSpPr>
            <a:spLocks noGrp="1"/>
          </p:cNvSpPr>
          <p:nvPr>
            <p:ph type="sldNum" sz="quarter" idx="12"/>
          </p:nvPr>
        </p:nvSpPr>
        <p:spPr/>
        <p:txBody>
          <a:bodyPr/>
          <a:lstStyle/>
          <a:p>
            <a:fld id="{7C800AF2-9912-46C5-956D-5655BF87F8DF}" type="slidenum">
              <a:rPr lang="en-US" smtClean="0"/>
              <a:t>13</a:t>
            </a:fld>
            <a:endParaRPr lang="en-US"/>
          </a:p>
        </p:txBody>
      </p:sp>
    </p:spTree>
    <p:extLst>
      <p:ext uri="{BB962C8B-B14F-4D97-AF65-F5344CB8AC3E}">
        <p14:creationId xmlns:p14="http://schemas.microsoft.com/office/powerpoint/2010/main" val="183834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2983-83AF-4B4A-94B8-E579DF82B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41F67A-7A13-4DDF-AC47-B8668F0EB58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231220A-0B4E-4501-8A6A-40B5CB00B228}"/>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CFDDD178-54E8-401A-AEF4-D7F0621ADCDC}"/>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B8677446-EAEE-4B91-B8BD-FD0ECA7362A9}"/>
              </a:ext>
            </a:extLst>
          </p:cNvPr>
          <p:cNvSpPr>
            <a:spLocks noGrp="1"/>
          </p:cNvSpPr>
          <p:nvPr>
            <p:ph type="sldNum" sz="quarter" idx="12"/>
          </p:nvPr>
        </p:nvSpPr>
        <p:spPr/>
        <p:txBody>
          <a:bodyPr/>
          <a:lstStyle/>
          <a:p>
            <a:fld id="{7C800AF2-9912-46C5-956D-5655BF87F8DF}" type="slidenum">
              <a:rPr lang="en-US" smtClean="0"/>
              <a:t>14</a:t>
            </a:fld>
            <a:endParaRPr lang="en-US"/>
          </a:p>
        </p:txBody>
      </p:sp>
    </p:spTree>
    <p:extLst>
      <p:ext uri="{BB962C8B-B14F-4D97-AF65-F5344CB8AC3E}">
        <p14:creationId xmlns:p14="http://schemas.microsoft.com/office/powerpoint/2010/main" val="353260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A0FF-D26A-4FD8-B342-E201B3E057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994DF-9497-4D9A-A283-4A73B3609D1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FDAD845-491C-48AF-96BC-4342010C3D61}"/>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784162AC-AB35-42C0-A4AD-FBA316AB9B38}"/>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AC6453CB-1C51-4084-9728-F77611008039}"/>
              </a:ext>
            </a:extLst>
          </p:cNvPr>
          <p:cNvSpPr>
            <a:spLocks noGrp="1"/>
          </p:cNvSpPr>
          <p:nvPr>
            <p:ph type="sldNum" sz="quarter" idx="12"/>
          </p:nvPr>
        </p:nvSpPr>
        <p:spPr/>
        <p:txBody>
          <a:bodyPr/>
          <a:lstStyle/>
          <a:p>
            <a:fld id="{7C800AF2-9912-46C5-956D-5655BF87F8DF}" type="slidenum">
              <a:rPr lang="en-US" smtClean="0"/>
              <a:t>15</a:t>
            </a:fld>
            <a:endParaRPr lang="en-US"/>
          </a:p>
        </p:txBody>
      </p:sp>
    </p:spTree>
    <p:extLst>
      <p:ext uri="{BB962C8B-B14F-4D97-AF65-F5344CB8AC3E}">
        <p14:creationId xmlns:p14="http://schemas.microsoft.com/office/powerpoint/2010/main" val="135469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A621-248B-47DF-83C4-C3D4297590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883200-026B-41FA-9AC2-1DB2CD3C10A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846C955-4E48-4CFF-B2CE-2F2729880955}"/>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490D314D-8B34-4509-99FF-E78A914EFC21}"/>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504DCF1C-3E77-415D-BA05-394674F3BC94}"/>
              </a:ext>
            </a:extLst>
          </p:cNvPr>
          <p:cNvSpPr>
            <a:spLocks noGrp="1"/>
          </p:cNvSpPr>
          <p:nvPr>
            <p:ph type="sldNum" sz="quarter" idx="12"/>
          </p:nvPr>
        </p:nvSpPr>
        <p:spPr/>
        <p:txBody>
          <a:bodyPr/>
          <a:lstStyle/>
          <a:p>
            <a:fld id="{7C800AF2-9912-46C5-956D-5655BF87F8DF}" type="slidenum">
              <a:rPr lang="en-US" smtClean="0"/>
              <a:t>16</a:t>
            </a:fld>
            <a:endParaRPr lang="en-US"/>
          </a:p>
        </p:txBody>
      </p:sp>
    </p:spTree>
    <p:extLst>
      <p:ext uri="{BB962C8B-B14F-4D97-AF65-F5344CB8AC3E}">
        <p14:creationId xmlns:p14="http://schemas.microsoft.com/office/powerpoint/2010/main" val="18883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B1B-8C7C-4575-9154-EE09F8DE3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2A600F-E71C-44F1-AC93-BDD8C68F539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2FE7C07-C228-489C-A6A6-E69843FF5662}"/>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5A6F473A-2722-4489-AFC9-970C1ABD9F4C}"/>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D3E18009-BB6E-4B14-A744-D2ADDDCE4EE0}"/>
              </a:ext>
            </a:extLst>
          </p:cNvPr>
          <p:cNvSpPr>
            <a:spLocks noGrp="1"/>
          </p:cNvSpPr>
          <p:nvPr>
            <p:ph type="sldNum" sz="quarter" idx="12"/>
          </p:nvPr>
        </p:nvSpPr>
        <p:spPr/>
        <p:txBody>
          <a:bodyPr/>
          <a:lstStyle/>
          <a:p>
            <a:fld id="{7C800AF2-9912-46C5-956D-5655BF87F8DF}" type="slidenum">
              <a:rPr lang="en-US" smtClean="0"/>
              <a:t>17</a:t>
            </a:fld>
            <a:endParaRPr lang="en-US"/>
          </a:p>
        </p:txBody>
      </p:sp>
    </p:spTree>
    <p:extLst>
      <p:ext uri="{BB962C8B-B14F-4D97-AF65-F5344CB8AC3E}">
        <p14:creationId xmlns:p14="http://schemas.microsoft.com/office/powerpoint/2010/main" val="115559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7031-9B10-4554-8AD3-827164E71D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B90E37-9009-4731-8C3B-D53576AE0B7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155C1F1-7C07-4F61-A510-0A468CFFFFCF}"/>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28EC67E5-90A0-4A75-B216-956E52C4449B}"/>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428A05A3-38AA-4B9C-ADB6-E4A08F66AF86}"/>
              </a:ext>
            </a:extLst>
          </p:cNvPr>
          <p:cNvSpPr>
            <a:spLocks noGrp="1"/>
          </p:cNvSpPr>
          <p:nvPr>
            <p:ph type="sldNum" sz="quarter" idx="12"/>
          </p:nvPr>
        </p:nvSpPr>
        <p:spPr/>
        <p:txBody>
          <a:bodyPr/>
          <a:lstStyle/>
          <a:p>
            <a:fld id="{7C800AF2-9912-46C5-956D-5655BF87F8DF}" type="slidenum">
              <a:rPr lang="en-US" smtClean="0"/>
              <a:t>18</a:t>
            </a:fld>
            <a:endParaRPr lang="en-US"/>
          </a:p>
        </p:txBody>
      </p:sp>
    </p:spTree>
    <p:extLst>
      <p:ext uri="{BB962C8B-B14F-4D97-AF65-F5344CB8AC3E}">
        <p14:creationId xmlns:p14="http://schemas.microsoft.com/office/powerpoint/2010/main" val="345193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9CBB-6B28-4BA1-8459-0FC640E36D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41DD9B-65B8-41BB-AB6F-72B2F8ACE1E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7C16855-6402-4A35-A161-A6FB3C3ED741}"/>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7719CC87-A185-4D69-9655-488A035937BD}"/>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27F21DCC-0B5E-447B-AA00-4BD722C26FFB}"/>
              </a:ext>
            </a:extLst>
          </p:cNvPr>
          <p:cNvSpPr>
            <a:spLocks noGrp="1"/>
          </p:cNvSpPr>
          <p:nvPr>
            <p:ph type="sldNum" sz="quarter" idx="12"/>
          </p:nvPr>
        </p:nvSpPr>
        <p:spPr/>
        <p:txBody>
          <a:bodyPr/>
          <a:lstStyle/>
          <a:p>
            <a:fld id="{7C800AF2-9912-46C5-956D-5655BF87F8DF}" type="slidenum">
              <a:rPr lang="en-US" smtClean="0"/>
              <a:t>19</a:t>
            </a:fld>
            <a:endParaRPr lang="en-US"/>
          </a:p>
        </p:txBody>
      </p:sp>
    </p:spTree>
    <p:extLst>
      <p:ext uri="{BB962C8B-B14F-4D97-AF65-F5344CB8AC3E}">
        <p14:creationId xmlns:p14="http://schemas.microsoft.com/office/powerpoint/2010/main" val="57744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D1CF-87A1-49EF-8FF1-5A629D5A5A2D}"/>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8497DDC8-AB64-45BC-BE26-3312D3D7B441}"/>
              </a:ext>
            </a:extLst>
          </p:cNvPr>
          <p:cNvSpPr>
            <a:spLocks noGrp="1"/>
          </p:cNvSpPr>
          <p:nvPr>
            <p:ph idx="1"/>
          </p:nvPr>
        </p:nvSpPr>
        <p:spPr>
          <a:xfrm>
            <a:off x="838200" y="1508288"/>
            <a:ext cx="6838968" cy="4848061"/>
          </a:xfrm>
        </p:spPr>
        <p:txBody>
          <a:bodyPr>
            <a:normAutofit lnSpcReduction="10000"/>
          </a:bodyPr>
          <a:lstStyle/>
          <a:p>
            <a:pPr algn="just"/>
            <a:r>
              <a:rPr lang="en-US" sz="2000" b="0" i="0" dirty="0">
                <a:solidFill>
                  <a:srgbClr val="000000"/>
                </a:solidFill>
                <a:effectLst/>
              </a:rPr>
              <a:t>An </a:t>
            </a:r>
            <a:r>
              <a:rPr lang="en-US" sz="2000" b="1" i="0" dirty="0">
                <a:solidFill>
                  <a:srgbClr val="000000"/>
                </a:solidFill>
                <a:effectLst/>
              </a:rPr>
              <a:t>Operating System</a:t>
            </a:r>
            <a:r>
              <a:rPr lang="en-US" sz="2000" b="0" i="0" dirty="0">
                <a:solidFill>
                  <a:srgbClr val="000000"/>
                </a:solidFill>
                <a:effectLst/>
              </a:rPr>
              <a:t>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p>
          <a:p>
            <a:pPr algn="just"/>
            <a:r>
              <a:rPr lang="en-US" sz="2000" b="0" i="0" dirty="0">
                <a:solidFill>
                  <a:srgbClr val="000000"/>
                </a:solidFill>
                <a:effectLst/>
              </a:rPr>
              <a:t>An operating system is software that enables applications to interact with a computer's hardware. The software that contains the core components of the operating system is called the </a:t>
            </a:r>
            <a:r>
              <a:rPr lang="en-US" sz="2000" b="1" i="0" dirty="0">
                <a:solidFill>
                  <a:srgbClr val="000000"/>
                </a:solidFill>
                <a:effectLst/>
              </a:rPr>
              <a:t>kernel</a:t>
            </a:r>
            <a:r>
              <a:rPr lang="en-US" sz="2000" b="0" i="0" dirty="0">
                <a:solidFill>
                  <a:srgbClr val="000000"/>
                </a:solidFill>
                <a:effectLst/>
              </a:rPr>
              <a:t>.</a:t>
            </a:r>
          </a:p>
          <a:p>
            <a:pPr algn="just"/>
            <a:r>
              <a:rPr lang="en-US" sz="2000" b="0" i="0" dirty="0">
                <a:solidFill>
                  <a:srgbClr val="000000"/>
                </a:solidFill>
                <a:effectLst/>
              </a:rPr>
              <a:t>The primary purposes of an </a:t>
            </a:r>
            <a:r>
              <a:rPr lang="en-US" sz="2000" b="1" i="0" dirty="0">
                <a:solidFill>
                  <a:srgbClr val="000000"/>
                </a:solidFill>
                <a:effectLst/>
              </a:rPr>
              <a:t>Operating System</a:t>
            </a:r>
            <a:r>
              <a:rPr lang="en-US" sz="2000" b="0" i="0" dirty="0">
                <a:solidFill>
                  <a:srgbClr val="000000"/>
                </a:solidFill>
                <a:effectLst/>
              </a:rPr>
              <a:t> are to enable applications (softwires) to interact with a computer's hardware and to manage a system's hardware and software resources.</a:t>
            </a:r>
          </a:p>
          <a:p>
            <a:pPr algn="just"/>
            <a:r>
              <a:rPr lang="en-US" sz="2000" b="0" i="0" dirty="0">
                <a:solidFill>
                  <a:srgbClr val="000000"/>
                </a:solidFill>
                <a:effectLst/>
              </a:rPr>
              <a:t>Some popular Operating Systems include Linux Operating System, Windows Operating System, VMS, OS/400, AIX, z/OS, etc. </a:t>
            </a:r>
          </a:p>
          <a:p>
            <a:pPr marL="0" indent="0" algn="just">
              <a:buNone/>
            </a:pPr>
            <a:endParaRPr lang="en-US" sz="2000" dirty="0"/>
          </a:p>
        </p:txBody>
      </p:sp>
      <p:sp>
        <p:nvSpPr>
          <p:cNvPr id="4" name="Date Placeholder 3">
            <a:extLst>
              <a:ext uri="{FF2B5EF4-FFF2-40B4-BE49-F238E27FC236}">
                <a16:creationId xmlns:a16="http://schemas.microsoft.com/office/drawing/2014/main" id="{C2C8D718-3CA5-4E6B-9CFF-4919534E26F6}"/>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3925BB5F-95DA-4C06-B887-0582C1DF9675}"/>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20F8FAF8-D6CC-4363-9649-480D3DFEC7A6}"/>
              </a:ext>
            </a:extLst>
          </p:cNvPr>
          <p:cNvSpPr>
            <a:spLocks noGrp="1"/>
          </p:cNvSpPr>
          <p:nvPr>
            <p:ph type="sldNum" sz="quarter" idx="12"/>
          </p:nvPr>
        </p:nvSpPr>
        <p:spPr/>
        <p:txBody>
          <a:bodyPr/>
          <a:lstStyle/>
          <a:p>
            <a:fld id="{7C800AF2-9912-46C5-956D-5655BF87F8DF}" type="slidenum">
              <a:rPr lang="en-US" smtClean="0"/>
              <a:t>2</a:t>
            </a:fld>
            <a:endParaRPr lang="en-US"/>
          </a:p>
        </p:txBody>
      </p:sp>
      <p:pic>
        <p:nvPicPr>
          <p:cNvPr id="10" name="Picture 9">
            <a:extLst>
              <a:ext uri="{FF2B5EF4-FFF2-40B4-BE49-F238E27FC236}">
                <a16:creationId xmlns:a16="http://schemas.microsoft.com/office/drawing/2014/main" id="{B37BB08E-922A-4842-A2BB-86DCF24A123D}"/>
              </a:ext>
            </a:extLst>
          </p:cNvPr>
          <p:cNvPicPr>
            <a:picLocks noChangeAspect="1"/>
          </p:cNvPicPr>
          <p:nvPr/>
        </p:nvPicPr>
        <p:blipFill>
          <a:blip r:embed="rId2"/>
          <a:stretch>
            <a:fillRect/>
          </a:stretch>
        </p:blipFill>
        <p:spPr>
          <a:xfrm>
            <a:off x="7801720" y="1800008"/>
            <a:ext cx="4092295" cy="3635055"/>
          </a:xfrm>
          <a:prstGeom prst="rect">
            <a:avLst/>
          </a:prstGeom>
        </p:spPr>
      </p:pic>
    </p:spTree>
    <p:extLst>
      <p:ext uri="{BB962C8B-B14F-4D97-AF65-F5344CB8AC3E}">
        <p14:creationId xmlns:p14="http://schemas.microsoft.com/office/powerpoint/2010/main" val="264170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EA31-5BF8-4C83-93EA-B1015DCBD9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21797E2-8C40-4284-8DDB-7FFB61113F0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16C3565-A35C-418A-B875-68B30144F249}"/>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8A2F2369-5A64-4F9D-A75D-D295F76A1B5F}"/>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458104FB-4145-498D-AA41-876E094466D8}"/>
              </a:ext>
            </a:extLst>
          </p:cNvPr>
          <p:cNvSpPr>
            <a:spLocks noGrp="1"/>
          </p:cNvSpPr>
          <p:nvPr>
            <p:ph type="sldNum" sz="quarter" idx="12"/>
          </p:nvPr>
        </p:nvSpPr>
        <p:spPr/>
        <p:txBody>
          <a:bodyPr/>
          <a:lstStyle/>
          <a:p>
            <a:fld id="{7C800AF2-9912-46C5-956D-5655BF87F8DF}" type="slidenum">
              <a:rPr lang="en-US" smtClean="0"/>
              <a:t>20</a:t>
            </a:fld>
            <a:endParaRPr lang="en-US"/>
          </a:p>
        </p:txBody>
      </p:sp>
    </p:spTree>
    <p:extLst>
      <p:ext uri="{BB962C8B-B14F-4D97-AF65-F5344CB8AC3E}">
        <p14:creationId xmlns:p14="http://schemas.microsoft.com/office/powerpoint/2010/main" val="390957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7B88-4DB2-477C-95E7-32B0CB6068AC}"/>
              </a:ext>
            </a:extLst>
          </p:cNvPr>
          <p:cNvSpPr>
            <a:spLocks noGrp="1"/>
          </p:cNvSpPr>
          <p:nvPr>
            <p:ph type="title"/>
          </p:nvPr>
        </p:nvSpPr>
        <p:spPr/>
        <p:txBody>
          <a:bodyPr/>
          <a:lstStyle/>
          <a:p>
            <a:r>
              <a:rPr lang="en-US" b="1" dirty="0"/>
              <a:t>Major Functions of OS</a:t>
            </a:r>
          </a:p>
        </p:txBody>
      </p:sp>
      <p:sp>
        <p:nvSpPr>
          <p:cNvPr id="4" name="Date Placeholder 3">
            <a:extLst>
              <a:ext uri="{FF2B5EF4-FFF2-40B4-BE49-F238E27FC236}">
                <a16:creationId xmlns:a16="http://schemas.microsoft.com/office/drawing/2014/main" id="{49A88ACE-B188-49C0-8451-FF7DBAF73674}"/>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A4DFE2F3-5D8F-4A9B-82EB-B1298EE45523}"/>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C3689071-CEC4-4C85-9F76-C2AD3A863106}"/>
              </a:ext>
            </a:extLst>
          </p:cNvPr>
          <p:cNvSpPr>
            <a:spLocks noGrp="1"/>
          </p:cNvSpPr>
          <p:nvPr>
            <p:ph type="sldNum" sz="quarter" idx="12"/>
          </p:nvPr>
        </p:nvSpPr>
        <p:spPr/>
        <p:txBody>
          <a:bodyPr/>
          <a:lstStyle/>
          <a:p>
            <a:fld id="{7C800AF2-9912-46C5-956D-5655BF87F8DF}" type="slidenum">
              <a:rPr lang="en-US" smtClean="0"/>
              <a:t>3</a:t>
            </a:fld>
            <a:endParaRPr lang="en-US"/>
          </a:p>
        </p:txBody>
      </p:sp>
      <p:sp>
        <p:nvSpPr>
          <p:cNvPr id="7" name="Rectangle 1">
            <a:extLst>
              <a:ext uri="{FF2B5EF4-FFF2-40B4-BE49-F238E27FC236}">
                <a16:creationId xmlns:a16="http://schemas.microsoft.com/office/drawing/2014/main" id="{8B03117F-82DE-423A-A923-25E7BC8E590C}"/>
              </a:ext>
            </a:extLst>
          </p:cNvPr>
          <p:cNvSpPr>
            <a:spLocks noGrp="1" noChangeArrowheads="1"/>
          </p:cNvSpPr>
          <p:nvPr>
            <p:ph idx="1"/>
          </p:nvPr>
        </p:nvSpPr>
        <p:spPr bwMode="auto">
          <a:xfrm>
            <a:off x="838200" y="1739140"/>
            <a:ext cx="101973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Process Management</a:t>
            </a:r>
            <a:endParaRPr kumimoji="0" lang="en-US" altLang="en-US" sz="2400"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Handles creation, scheduling, and termination of processes.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Manages process synchronization and communication.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Memory Management</a:t>
            </a:r>
            <a:endParaRPr kumimoji="0" lang="en-US" altLang="en-US" sz="24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Allocates and deallocates memory space as needed by programs.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Manages virtual memory and paging.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File System Management</a:t>
            </a:r>
            <a:endParaRPr kumimoji="0" lang="en-US" altLang="en-US" sz="24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Organizes, stores, retrieves, and manages data in files.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Provides access control and file system hierarchy.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Device Management</a:t>
            </a:r>
            <a:endParaRPr kumimoji="0" lang="en-US" altLang="en-US" sz="24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Controls and manages input/output devices.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Provides drivers and interfaces for hardware interaction.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9308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3A98-4FD7-4D99-964F-1130819B8C5B}"/>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2F797D3-DCE1-4146-A746-6399EAFBC7F2}"/>
              </a:ext>
            </a:extLst>
          </p:cNvPr>
          <p:cNvSpPr>
            <a:spLocks noGrp="1"/>
          </p:cNvSpPr>
          <p:nvPr>
            <p:ph idx="1"/>
          </p:nvPr>
        </p:nvSpPr>
        <p:spPr/>
        <p:txBody>
          <a:bodyPr>
            <a:normAutofit fontScale="85000" lnSpcReduction="10000"/>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Security and Access Control</a:t>
            </a:r>
            <a:endParaRPr kumimoji="0" lang="en-US" altLang="en-US" sz="2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Protects data and resources from unauthorized access. </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Implements authentication and encryption.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User Interface</a:t>
            </a:r>
            <a:endParaRPr kumimoji="0" lang="en-US" altLang="en-US" sz="2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Provides a command-line interface (CLI) or graphical user interface (GUI) for user interaction.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Networking</a:t>
            </a:r>
            <a:endParaRPr kumimoji="0" lang="en-US" altLang="en-US" sz="2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Manages network connections and communication protocols. </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Supports data transfer and resource sharing over networks.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Error Detection and Handling</a:t>
            </a:r>
            <a:endParaRPr kumimoji="0" lang="en-US" altLang="en-US" sz="2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Detects and responds to hardware and software errors. </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Ensures system stability and reliability.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Resource Allocation</a:t>
            </a:r>
            <a:endParaRPr kumimoji="0" lang="en-US" altLang="en-US" sz="2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Manages and allocates resources like CPU, memory, and storage efficiently among users and applications.</a:t>
            </a:r>
          </a:p>
          <a:p>
            <a:pPr marL="0" indent="0">
              <a:buNone/>
            </a:pPr>
            <a:endParaRPr lang="en-US" dirty="0"/>
          </a:p>
        </p:txBody>
      </p:sp>
      <p:sp>
        <p:nvSpPr>
          <p:cNvPr id="4" name="Date Placeholder 3">
            <a:extLst>
              <a:ext uri="{FF2B5EF4-FFF2-40B4-BE49-F238E27FC236}">
                <a16:creationId xmlns:a16="http://schemas.microsoft.com/office/drawing/2014/main" id="{3AD18C9C-28B0-425E-BDD5-960B626F7030}"/>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94DAAEA7-18A1-41B3-BBA7-41249C4ADD53}"/>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262D3690-87B6-4D0A-A805-90156DC2D784}"/>
              </a:ext>
            </a:extLst>
          </p:cNvPr>
          <p:cNvSpPr>
            <a:spLocks noGrp="1"/>
          </p:cNvSpPr>
          <p:nvPr>
            <p:ph type="sldNum" sz="quarter" idx="12"/>
          </p:nvPr>
        </p:nvSpPr>
        <p:spPr/>
        <p:txBody>
          <a:bodyPr/>
          <a:lstStyle/>
          <a:p>
            <a:fld id="{7C800AF2-9912-46C5-956D-5655BF87F8DF}" type="slidenum">
              <a:rPr lang="en-US" smtClean="0"/>
              <a:t>4</a:t>
            </a:fld>
            <a:endParaRPr lang="en-US"/>
          </a:p>
        </p:txBody>
      </p:sp>
    </p:spTree>
    <p:extLst>
      <p:ext uri="{BB962C8B-B14F-4D97-AF65-F5344CB8AC3E}">
        <p14:creationId xmlns:p14="http://schemas.microsoft.com/office/powerpoint/2010/main" val="237486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C39C-3E10-4998-A348-6606C0286FBC}"/>
              </a:ext>
            </a:extLst>
          </p:cNvPr>
          <p:cNvSpPr>
            <a:spLocks noGrp="1"/>
          </p:cNvSpPr>
          <p:nvPr>
            <p:ph type="title"/>
          </p:nvPr>
        </p:nvSpPr>
        <p:spPr/>
        <p:txBody>
          <a:bodyPr/>
          <a:lstStyle/>
          <a:p>
            <a:r>
              <a:rPr lang="en-US" b="1" dirty="0"/>
              <a:t>Batch Operating System</a:t>
            </a:r>
          </a:p>
        </p:txBody>
      </p:sp>
      <p:sp>
        <p:nvSpPr>
          <p:cNvPr id="4" name="Date Placeholder 3">
            <a:extLst>
              <a:ext uri="{FF2B5EF4-FFF2-40B4-BE49-F238E27FC236}">
                <a16:creationId xmlns:a16="http://schemas.microsoft.com/office/drawing/2014/main" id="{FB5CF878-B7D4-44EF-ABD2-BF53EB6F9E41}"/>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76BE0C47-63F5-4DAB-B95D-8096ECB92879}"/>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301C27DD-FECF-406D-BDF3-80C21594C1BD}"/>
              </a:ext>
            </a:extLst>
          </p:cNvPr>
          <p:cNvSpPr>
            <a:spLocks noGrp="1"/>
          </p:cNvSpPr>
          <p:nvPr>
            <p:ph type="sldNum" sz="quarter" idx="12"/>
          </p:nvPr>
        </p:nvSpPr>
        <p:spPr/>
        <p:txBody>
          <a:bodyPr/>
          <a:lstStyle/>
          <a:p>
            <a:fld id="{7C800AF2-9912-46C5-956D-5655BF87F8DF}" type="slidenum">
              <a:rPr lang="en-US" smtClean="0"/>
              <a:t>5</a:t>
            </a:fld>
            <a:endParaRPr lang="en-US"/>
          </a:p>
        </p:txBody>
      </p:sp>
      <p:sp>
        <p:nvSpPr>
          <p:cNvPr id="9" name="TextBox 8">
            <a:extLst>
              <a:ext uri="{FF2B5EF4-FFF2-40B4-BE49-F238E27FC236}">
                <a16:creationId xmlns:a16="http://schemas.microsoft.com/office/drawing/2014/main" id="{FD67013F-DDA4-43F3-A4B0-5B09CA0E955A}"/>
              </a:ext>
            </a:extLst>
          </p:cNvPr>
          <p:cNvSpPr txBox="1"/>
          <p:nvPr/>
        </p:nvSpPr>
        <p:spPr>
          <a:xfrm>
            <a:off x="569260" y="1841546"/>
            <a:ext cx="7068670" cy="3416320"/>
          </a:xfrm>
          <a:prstGeom prst="rect">
            <a:avLst/>
          </a:prstGeom>
          <a:noFill/>
        </p:spPr>
        <p:txBody>
          <a:bodyPr wrap="square" rtlCol="0">
            <a:spAutoFit/>
          </a:bodyPr>
          <a:lstStyle/>
          <a:p>
            <a:pPr algn="just"/>
            <a:r>
              <a:rPr lang="en-US" b="0" i="0" dirty="0">
                <a:solidFill>
                  <a:srgbClr val="000000"/>
                </a:solidFill>
                <a:effectLst/>
              </a:rPr>
              <a:t>The users of a batch operating system do not interact with the computer directly. 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pPr algn="just"/>
            <a:endParaRPr lang="en-US" b="0" i="0" dirty="0">
              <a:solidFill>
                <a:srgbClr val="000000"/>
              </a:solidFill>
              <a:effectLst/>
            </a:endParaRPr>
          </a:p>
          <a:p>
            <a:pPr algn="just"/>
            <a:r>
              <a:rPr lang="en-US" b="0" i="0" dirty="0">
                <a:solidFill>
                  <a:srgbClr val="000000"/>
                </a:solidFill>
                <a:effectLst/>
              </a:rPr>
              <a:t>The problems with Batch Systems are as follows −</a:t>
            </a:r>
          </a:p>
          <a:p>
            <a:pPr lvl="1" algn="just">
              <a:buFont typeface="Arial" panose="020B0604020202020204" pitchFamily="34" charset="0"/>
              <a:buChar char="•"/>
            </a:pPr>
            <a:r>
              <a:rPr lang="en-US" b="0" i="0" dirty="0">
                <a:solidFill>
                  <a:srgbClr val="000000"/>
                </a:solidFill>
                <a:effectLst/>
              </a:rPr>
              <a:t>Lack of interaction between the user and the job.</a:t>
            </a:r>
          </a:p>
          <a:p>
            <a:pPr lvl="1" algn="just">
              <a:buFont typeface="Arial" panose="020B0604020202020204" pitchFamily="34" charset="0"/>
              <a:buChar char="•"/>
            </a:pPr>
            <a:r>
              <a:rPr lang="en-US" b="0" i="0" dirty="0">
                <a:solidFill>
                  <a:srgbClr val="000000"/>
                </a:solidFill>
                <a:effectLst/>
              </a:rPr>
              <a:t>CPU is often idle, because the speed of the mechanical I/O devices is slower than the CPU.</a:t>
            </a:r>
          </a:p>
          <a:p>
            <a:pPr lvl="1" algn="just">
              <a:buFont typeface="Arial" panose="020B0604020202020204" pitchFamily="34" charset="0"/>
              <a:buChar char="•"/>
            </a:pPr>
            <a:r>
              <a:rPr lang="en-US" b="0" i="0" dirty="0">
                <a:solidFill>
                  <a:srgbClr val="000000"/>
                </a:solidFill>
                <a:effectLst/>
              </a:rPr>
              <a:t>Difficult to provide the desired priority.</a:t>
            </a:r>
          </a:p>
        </p:txBody>
      </p:sp>
      <p:pic>
        <p:nvPicPr>
          <p:cNvPr id="17" name="Picture 16">
            <a:extLst>
              <a:ext uri="{FF2B5EF4-FFF2-40B4-BE49-F238E27FC236}">
                <a16:creationId xmlns:a16="http://schemas.microsoft.com/office/drawing/2014/main" id="{017D9F1D-7DAD-4F70-AA01-69020D1BE8C5}"/>
              </a:ext>
            </a:extLst>
          </p:cNvPr>
          <p:cNvPicPr>
            <a:picLocks noChangeAspect="1"/>
          </p:cNvPicPr>
          <p:nvPr/>
        </p:nvPicPr>
        <p:blipFill>
          <a:blip r:embed="rId2"/>
          <a:stretch>
            <a:fillRect/>
          </a:stretch>
        </p:blipFill>
        <p:spPr>
          <a:xfrm>
            <a:off x="7967358" y="3175871"/>
            <a:ext cx="4029684" cy="1841863"/>
          </a:xfrm>
          <a:prstGeom prst="rect">
            <a:avLst/>
          </a:prstGeom>
        </p:spPr>
      </p:pic>
    </p:spTree>
    <p:extLst>
      <p:ext uri="{BB962C8B-B14F-4D97-AF65-F5344CB8AC3E}">
        <p14:creationId xmlns:p14="http://schemas.microsoft.com/office/powerpoint/2010/main" val="379483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D498-8A12-442C-BECB-A1AC095D32E6}"/>
              </a:ext>
            </a:extLst>
          </p:cNvPr>
          <p:cNvSpPr>
            <a:spLocks noGrp="1"/>
          </p:cNvSpPr>
          <p:nvPr>
            <p:ph type="title"/>
          </p:nvPr>
        </p:nvSpPr>
        <p:spPr/>
        <p:txBody>
          <a:bodyPr/>
          <a:lstStyle/>
          <a:p>
            <a:r>
              <a:rPr lang="en-US" b="1" dirty="0"/>
              <a:t>Time Sharing OS </a:t>
            </a:r>
          </a:p>
        </p:txBody>
      </p:sp>
      <p:sp>
        <p:nvSpPr>
          <p:cNvPr id="4" name="Date Placeholder 3">
            <a:extLst>
              <a:ext uri="{FF2B5EF4-FFF2-40B4-BE49-F238E27FC236}">
                <a16:creationId xmlns:a16="http://schemas.microsoft.com/office/drawing/2014/main" id="{1547FB35-3293-4383-BC00-9AE479418544}"/>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11EF905D-2E52-4339-9125-202932D02897}"/>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511C863C-5DFC-4E53-A95C-2B6F904BB87B}"/>
              </a:ext>
            </a:extLst>
          </p:cNvPr>
          <p:cNvSpPr>
            <a:spLocks noGrp="1"/>
          </p:cNvSpPr>
          <p:nvPr>
            <p:ph type="sldNum" sz="quarter" idx="12"/>
          </p:nvPr>
        </p:nvSpPr>
        <p:spPr/>
        <p:txBody>
          <a:bodyPr/>
          <a:lstStyle/>
          <a:p>
            <a:fld id="{7C800AF2-9912-46C5-956D-5655BF87F8DF}" type="slidenum">
              <a:rPr lang="en-US" smtClean="0"/>
              <a:t>6</a:t>
            </a:fld>
            <a:endParaRPr lang="en-US"/>
          </a:p>
        </p:txBody>
      </p:sp>
      <p:pic>
        <p:nvPicPr>
          <p:cNvPr id="8" name="Picture 7">
            <a:extLst>
              <a:ext uri="{FF2B5EF4-FFF2-40B4-BE49-F238E27FC236}">
                <a16:creationId xmlns:a16="http://schemas.microsoft.com/office/drawing/2014/main" id="{A05E528F-1E2E-40B9-B2E4-0BF9DC1C47CB}"/>
              </a:ext>
            </a:extLst>
          </p:cNvPr>
          <p:cNvPicPr>
            <a:picLocks noChangeAspect="1"/>
          </p:cNvPicPr>
          <p:nvPr/>
        </p:nvPicPr>
        <p:blipFill rotWithShape="1">
          <a:blip r:embed="rId2"/>
          <a:srcRect l="6669"/>
          <a:stretch/>
        </p:blipFill>
        <p:spPr>
          <a:xfrm>
            <a:off x="8220635" y="2167325"/>
            <a:ext cx="3650868" cy="2720576"/>
          </a:xfrm>
          <a:prstGeom prst="rect">
            <a:avLst/>
          </a:prstGeom>
        </p:spPr>
      </p:pic>
      <p:sp>
        <p:nvSpPr>
          <p:cNvPr id="11" name="TextBox 10">
            <a:extLst>
              <a:ext uri="{FF2B5EF4-FFF2-40B4-BE49-F238E27FC236}">
                <a16:creationId xmlns:a16="http://schemas.microsoft.com/office/drawing/2014/main" id="{C9C6BAF8-2AB3-4964-8F1C-44B65B6A2F86}"/>
              </a:ext>
            </a:extLst>
          </p:cNvPr>
          <p:cNvSpPr txBox="1"/>
          <p:nvPr/>
        </p:nvSpPr>
        <p:spPr>
          <a:xfrm>
            <a:off x="842681" y="1488141"/>
            <a:ext cx="7377953" cy="5016758"/>
          </a:xfrm>
          <a:prstGeom prst="rect">
            <a:avLst/>
          </a:prstGeom>
          <a:noFill/>
        </p:spPr>
        <p:txBody>
          <a:bodyPr wrap="square" rtlCol="0">
            <a:spAutoFit/>
          </a:bodyPr>
          <a:lstStyle/>
          <a:p>
            <a:pPr algn="just"/>
            <a:r>
              <a:rPr lang="en-US" sz="1600" b="0" i="0" dirty="0">
                <a:solidFill>
                  <a:srgbClr val="000000"/>
                </a:solidFill>
                <a:effectLst/>
              </a:rPr>
              <a:t>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a:t>
            </a:r>
          </a:p>
          <a:p>
            <a:pPr algn="just"/>
            <a:r>
              <a:rPr lang="en-US" sz="1600" b="0" i="0" dirty="0">
                <a:solidFill>
                  <a:srgbClr val="000000"/>
                </a:solidFill>
                <a:effectLst/>
              </a:rPr>
              <a:t>Multiple jobs are executed by the CPU by switching between them, but the switches occur so frequently. Thus, the user can receive an immediate response. For example, in a transaction processing, the processor executes each user program in a short burst or quantum of computation. That is, if </a:t>
            </a:r>
            <a:r>
              <a:rPr lang="en-US" sz="1600" b="1" i="0" dirty="0">
                <a:solidFill>
                  <a:srgbClr val="000000"/>
                </a:solidFill>
                <a:effectLst/>
              </a:rPr>
              <a:t>n</a:t>
            </a:r>
            <a:r>
              <a:rPr lang="en-US" sz="1600" b="0" i="0" dirty="0">
                <a:solidFill>
                  <a:srgbClr val="000000"/>
                </a:solidFill>
                <a:effectLst/>
              </a:rPr>
              <a:t> users are present, then each user can get a time quantum. When the user submits the command, the response time is in few seconds at most. The operating system uses CPU scheduling and multiprogramming to provide each user with a small portion of a time.</a:t>
            </a:r>
          </a:p>
          <a:p>
            <a:pPr algn="l" fontAlgn="base"/>
            <a:r>
              <a:rPr lang="en-US" sz="1600" b="1" i="0" dirty="0">
                <a:solidFill>
                  <a:srgbClr val="FF0000"/>
                </a:solidFill>
                <a:effectLst/>
              </a:rPr>
              <a:t>Advantages</a:t>
            </a:r>
          </a:p>
          <a:p>
            <a:pPr algn="l" fontAlgn="base">
              <a:buFont typeface="+mj-lt"/>
              <a:buAutoNum type="arabicPeriod"/>
            </a:pPr>
            <a:r>
              <a:rPr lang="en-US" sz="1600" b="0" i="0" dirty="0">
                <a:effectLst/>
              </a:rPr>
              <a:t>Each task gets an equal opportunity.</a:t>
            </a:r>
          </a:p>
          <a:p>
            <a:pPr algn="l" fontAlgn="base">
              <a:buFont typeface="+mj-lt"/>
              <a:buAutoNum type="arabicPeriod"/>
            </a:pPr>
            <a:r>
              <a:rPr lang="en-US" sz="1600" b="0" i="0" dirty="0">
                <a:effectLst/>
              </a:rPr>
              <a:t>Fewer chances of duplication of software.</a:t>
            </a:r>
          </a:p>
          <a:p>
            <a:pPr algn="l" fontAlgn="base">
              <a:buFont typeface="+mj-lt"/>
              <a:buAutoNum type="arabicPeriod"/>
            </a:pPr>
            <a:r>
              <a:rPr lang="en-US" sz="1600" b="0" i="0" dirty="0">
                <a:effectLst/>
              </a:rPr>
              <a:t>CPU idle time can be reduced.</a:t>
            </a:r>
            <a:endParaRPr lang="en-US" sz="1600" b="0" i="0" dirty="0">
              <a:solidFill>
                <a:srgbClr val="000000"/>
              </a:solidFill>
              <a:effectLst/>
            </a:endParaRPr>
          </a:p>
          <a:p>
            <a:pPr algn="l" fontAlgn="base"/>
            <a:r>
              <a:rPr lang="en-US" sz="1600" b="1" i="0" dirty="0">
                <a:solidFill>
                  <a:srgbClr val="FF0000"/>
                </a:solidFill>
                <a:effectLst/>
              </a:rPr>
              <a:t>Disadvantages</a:t>
            </a:r>
          </a:p>
          <a:p>
            <a:pPr algn="l" fontAlgn="base">
              <a:buFont typeface="+mj-lt"/>
              <a:buAutoNum type="arabicPeriod"/>
            </a:pPr>
            <a:r>
              <a:rPr lang="en-US" sz="1600" b="0" i="0" dirty="0">
                <a:effectLst/>
              </a:rPr>
              <a:t>Reliability problem.</a:t>
            </a:r>
          </a:p>
          <a:p>
            <a:pPr algn="l" fontAlgn="base">
              <a:buFont typeface="+mj-lt"/>
              <a:buAutoNum type="arabicPeriod"/>
            </a:pPr>
            <a:r>
              <a:rPr lang="en-US" sz="1600" b="0" i="0" dirty="0">
                <a:effectLst/>
              </a:rPr>
              <a:t>One must have to take of the security and integrity of user programs and data.</a:t>
            </a:r>
          </a:p>
          <a:p>
            <a:pPr algn="l" fontAlgn="base">
              <a:buFont typeface="+mj-lt"/>
              <a:buAutoNum type="arabicPeriod"/>
            </a:pPr>
            <a:r>
              <a:rPr lang="en-US" sz="1600" b="0" i="0" dirty="0">
                <a:effectLst/>
              </a:rPr>
              <a:t>Data communication problem.</a:t>
            </a:r>
          </a:p>
          <a:p>
            <a:pPr algn="just"/>
            <a:endParaRPr lang="en-US" sz="1600" dirty="0"/>
          </a:p>
        </p:txBody>
      </p:sp>
    </p:spTree>
    <p:extLst>
      <p:ext uri="{BB962C8B-B14F-4D97-AF65-F5344CB8AC3E}">
        <p14:creationId xmlns:p14="http://schemas.microsoft.com/office/powerpoint/2010/main" val="79378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F627-94A1-4700-B103-A79CE0E4333A}"/>
              </a:ext>
            </a:extLst>
          </p:cNvPr>
          <p:cNvSpPr>
            <a:spLocks noGrp="1"/>
          </p:cNvSpPr>
          <p:nvPr>
            <p:ph type="title"/>
          </p:nvPr>
        </p:nvSpPr>
        <p:spPr/>
        <p:txBody>
          <a:bodyPr/>
          <a:lstStyle/>
          <a:p>
            <a:r>
              <a:rPr lang="en-US" b="1" dirty="0"/>
              <a:t>Multiprogramming OS </a:t>
            </a:r>
          </a:p>
        </p:txBody>
      </p:sp>
      <p:sp>
        <p:nvSpPr>
          <p:cNvPr id="4" name="Date Placeholder 3">
            <a:extLst>
              <a:ext uri="{FF2B5EF4-FFF2-40B4-BE49-F238E27FC236}">
                <a16:creationId xmlns:a16="http://schemas.microsoft.com/office/drawing/2014/main" id="{4230D57C-F3D0-47EF-B904-0474FEE97EEB}"/>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1822242B-5703-4E79-B8CC-6130C10DF8B0}"/>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D3F6AC0C-E6DF-42A8-B97D-A57DC478FF59}"/>
              </a:ext>
            </a:extLst>
          </p:cNvPr>
          <p:cNvSpPr>
            <a:spLocks noGrp="1"/>
          </p:cNvSpPr>
          <p:nvPr>
            <p:ph type="sldNum" sz="quarter" idx="12"/>
          </p:nvPr>
        </p:nvSpPr>
        <p:spPr/>
        <p:txBody>
          <a:bodyPr/>
          <a:lstStyle/>
          <a:p>
            <a:fld id="{7C800AF2-9912-46C5-956D-5655BF87F8DF}" type="slidenum">
              <a:rPr lang="en-US" smtClean="0"/>
              <a:t>7</a:t>
            </a:fld>
            <a:endParaRPr lang="en-US"/>
          </a:p>
        </p:txBody>
      </p:sp>
      <p:pic>
        <p:nvPicPr>
          <p:cNvPr id="8" name="Picture 7">
            <a:extLst>
              <a:ext uri="{FF2B5EF4-FFF2-40B4-BE49-F238E27FC236}">
                <a16:creationId xmlns:a16="http://schemas.microsoft.com/office/drawing/2014/main" id="{8FF0B4F8-42E5-47F0-A5CE-76F77559F278}"/>
              </a:ext>
            </a:extLst>
          </p:cNvPr>
          <p:cNvPicPr>
            <a:picLocks noChangeAspect="1"/>
          </p:cNvPicPr>
          <p:nvPr/>
        </p:nvPicPr>
        <p:blipFill>
          <a:blip r:embed="rId2"/>
          <a:stretch>
            <a:fillRect/>
          </a:stretch>
        </p:blipFill>
        <p:spPr>
          <a:xfrm>
            <a:off x="8429343" y="2447365"/>
            <a:ext cx="3422417" cy="2308544"/>
          </a:xfrm>
          <a:prstGeom prst="rect">
            <a:avLst/>
          </a:prstGeom>
        </p:spPr>
      </p:pic>
      <p:sp>
        <p:nvSpPr>
          <p:cNvPr id="9" name="TextBox 8">
            <a:extLst>
              <a:ext uri="{FF2B5EF4-FFF2-40B4-BE49-F238E27FC236}">
                <a16:creationId xmlns:a16="http://schemas.microsoft.com/office/drawing/2014/main" id="{3BEA0135-D4EF-46C3-B29F-96301340F077}"/>
              </a:ext>
            </a:extLst>
          </p:cNvPr>
          <p:cNvSpPr txBox="1"/>
          <p:nvPr/>
        </p:nvSpPr>
        <p:spPr>
          <a:xfrm>
            <a:off x="838200" y="1768895"/>
            <a:ext cx="7591143" cy="5509200"/>
          </a:xfrm>
          <a:prstGeom prst="rect">
            <a:avLst/>
          </a:prstGeom>
          <a:noFill/>
        </p:spPr>
        <p:txBody>
          <a:bodyPr wrap="square" rtlCol="0">
            <a:spAutoFit/>
          </a:bodyPr>
          <a:lstStyle/>
          <a:p>
            <a:pPr algn="just"/>
            <a:r>
              <a:rPr lang="en-US" sz="1600" b="0" i="0" dirty="0">
                <a:effectLst/>
              </a:rPr>
              <a:t>In multiprogramming system, multiple programs are to be stored in memory and each program has to be given a specific portion of memory which is known as process. The operating system handles all these process and their states. Before the process undergoes execution, the operating system selects a ready process by checking which one process should undergoes execution. When the chosen process undergoes CPU execution, it might be possible that in between process need any input/output operation at that time process goes out of main memory for I/O operation and temporarily stored in secondary storage and CPU switches to next ready process. And when the process which undergoes for I/O operation comes again after completing the work, then CPU switches to this process. This switching is happening so fast and repeatedly that creates an illusion of simultaneous execution.</a:t>
            </a:r>
          </a:p>
          <a:p>
            <a:pPr algn="l" fontAlgn="base"/>
            <a:r>
              <a:rPr lang="en-US" sz="1600" b="1" i="0" dirty="0">
                <a:solidFill>
                  <a:srgbClr val="FF0000"/>
                </a:solidFill>
                <a:effectLst/>
              </a:rPr>
              <a:t>Advantages of Multiprogramming</a:t>
            </a:r>
          </a:p>
          <a:p>
            <a:pPr lvl="1" fontAlgn="base">
              <a:buFont typeface="Arial" panose="020B0604020202020204" pitchFamily="34" charset="0"/>
              <a:buChar char="•"/>
            </a:pPr>
            <a:r>
              <a:rPr lang="en-US" sz="1600" b="0" i="0" dirty="0">
                <a:effectLst/>
              </a:rPr>
              <a:t>Increase the resource utilization of a computer system.</a:t>
            </a:r>
          </a:p>
          <a:p>
            <a:pPr lvl="1" fontAlgn="base">
              <a:buFont typeface="Arial" panose="020B0604020202020204" pitchFamily="34" charset="0"/>
              <a:buChar char="•"/>
            </a:pPr>
            <a:r>
              <a:rPr lang="en-US" sz="1600" b="0" i="0" dirty="0">
                <a:effectLst/>
              </a:rPr>
              <a:t>Support multiple simultaneously interactive users (terminals).</a:t>
            </a:r>
          </a:p>
          <a:p>
            <a:pPr lvl="1" fontAlgn="base">
              <a:buFont typeface="Arial" panose="020B0604020202020204" pitchFamily="34" charset="0"/>
              <a:buChar char="•"/>
            </a:pPr>
            <a:r>
              <a:rPr lang="en-US" sz="1600" b="0" i="0" dirty="0">
                <a:effectLst/>
              </a:rPr>
              <a:t>Keeps multiple runnable jobs loaded in memory .</a:t>
            </a:r>
          </a:p>
          <a:p>
            <a:pPr lvl="1" fontAlgn="base">
              <a:buFont typeface="Arial" panose="020B0604020202020204" pitchFamily="34" charset="0"/>
              <a:buChar char="•"/>
            </a:pPr>
            <a:r>
              <a:rPr lang="en-US" sz="1600" b="0" i="0" dirty="0">
                <a:effectLst/>
              </a:rPr>
              <a:t>The waiting time for a program is reduced.</a:t>
            </a:r>
          </a:p>
          <a:p>
            <a:pPr lvl="1" fontAlgn="base">
              <a:buFont typeface="Arial" panose="020B0604020202020204" pitchFamily="34" charset="0"/>
              <a:buChar char="•"/>
            </a:pPr>
            <a:r>
              <a:rPr lang="en-US" sz="1600" b="0" i="0" dirty="0">
                <a:effectLst/>
              </a:rPr>
              <a:t>Improve system’s overall responsiveness.</a:t>
            </a:r>
          </a:p>
          <a:p>
            <a:pPr lvl="1" fontAlgn="base">
              <a:buFont typeface="Arial" panose="020B0604020202020204" pitchFamily="34" charset="0"/>
              <a:buChar char="•"/>
            </a:pPr>
            <a:r>
              <a:rPr lang="en-US" sz="1600" b="0" i="0" dirty="0">
                <a:effectLst/>
              </a:rPr>
              <a:t>Improve the reliability and stability of the system.</a:t>
            </a:r>
          </a:p>
          <a:p>
            <a:pPr algn="just"/>
            <a:endParaRPr lang="en-US" sz="1600" dirty="0"/>
          </a:p>
          <a:p>
            <a:pPr algn="just"/>
            <a:endParaRPr lang="en-US" sz="1600" dirty="0"/>
          </a:p>
          <a:p>
            <a:pPr algn="just"/>
            <a:endParaRPr lang="en-US" sz="1600" dirty="0"/>
          </a:p>
          <a:p>
            <a:pPr algn="just"/>
            <a:endParaRPr lang="en-US" sz="1600" dirty="0"/>
          </a:p>
        </p:txBody>
      </p:sp>
    </p:spTree>
    <p:extLst>
      <p:ext uri="{BB962C8B-B14F-4D97-AF65-F5344CB8AC3E}">
        <p14:creationId xmlns:p14="http://schemas.microsoft.com/office/powerpoint/2010/main" val="226845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5F23-C680-4F88-B1D7-502C93FC63A8}"/>
              </a:ext>
            </a:extLst>
          </p:cNvPr>
          <p:cNvSpPr>
            <a:spLocks noGrp="1"/>
          </p:cNvSpPr>
          <p:nvPr>
            <p:ph type="title"/>
          </p:nvPr>
        </p:nvSpPr>
        <p:spPr/>
        <p:txBody>
          <a:bodyPr/>
          <a:lstStyle/>
          <a:p>
            <a:r>
              <a:rPr lang="en-US" b="1" dirty="0"/>
              <a:t>Real Time Operating System(RTOS) </a:t>
            </a:r>
          </a:p>
        </p:txBody>
      </p:sp>
      <p:sp>
        <p:nvSpPr>
          <p:cNvPr id="4" name="Date Placeholder 3">
            <a:extLst>
              <a:ext uri="{FF2B5EF4-FFF2-40B4-BE49-F238E27FC236}">
                <a16:creationId xmlns:a16="http://schemas.microsoft.com/office/drawing/2014/main" id="{347E0331-4A2F-49A7-A565-5CF25A70E37A}"/>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76036682-3036-4929-8A17-C2A1EFCD8D3A}"/>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6BC294A2-D0B1-4897-93F8-7847A2939044}"/>
              </a:ext>
            </a:extLst>
          </p:cNvPr>
          <p:cNvSpPr>
            <a:spLocks noGrp="1"/>
          </p:cNvSpPr>
          <p:nvPr>
            <p:ph type="sldNum" sz="quarter" idx="12"/>
          </p:nvPr>
        </p:nvSpPr>
        <p:spPr/>
        <p:txBody>
          <a:bodyPr/>
          <a:lstStyle/>
          <a:p>
            <a:fld id="{7C800AF2-9912-46C5-956D-5655BF87F8DF}" type="slidenum">
              <a:rPr lang="en-US" smtClean="0"/>
              <a:t>8</a:t>
            </a:fld>
            <a:endParaRPr lang="en-US"/>
          </a:p>
        </p:txBody>
      </p:sp>
      <p:sp>
        <p:nvSpPr>
          <p:cNvPr id="8" name="TextBox 7">
            <a:extLst>
              <a:ext uri="{FF2B5EF4-FFF2-40B4-BE49-F238E27FC236}">
                <a16:creationId xmlns:a16="http://schemas.microsoft.com/office/drawing/2014/main" id="{8442F224-A666-44AA-840F-66AD14FC0CCC}"/>
              </a:ext>
            </a:extLst>
          </p:cNvPr>
          <p:cNvSpPr txBox="1"/>
          <p:nvPr/>
        </p:nvSpPr>
        <p:spPr>
          <a:xfrm>
            <a:off x="918882" y="1535585"/>
            <a:ext cx="10663518" cy="4278094"/>
          </a:xfrm>
          <a:prstGeom prst="rect">
            <a:avLst/>
          </a:prstGeom>
          <a:noFill/>
        </p:spPr>
        <p:txBody>
          <a:bodyPr wrap="square">
            <a:spAutoFit/>
          </a:bodyPr>
          <a:lstStyle/>
          <a:p>
            <a:pPr algn="just"/>
            <a:r>
              <a:rPr lang="en-US" sz="1600" b="0" i="0" dirty="0">
                <a:solidFill>
                  <a:srgbClr val="000000"/>
                </a:solidFill>
                <a:effectLst/>
              </a:rPr>
              <a:t>A real-time system is defined as a data processing system in which the time interval required to process and respond to inputs is so small that it controls the environment. The time taken by the system to respond to an input and display of required updated information is termed as the </a:t>
            </a:r>
            <a:r>
              <a:rPr lang="en-US" sz="1600" b="1" i="0" dirty="0">
                <a:solidFill>
                  <a:srgbClr val="000000"/>
                </a:solidFill>
                <a:effectLst/>
              </a:rPr>
              <a:t>response time</a:t>
            </a:r>
            <a:r>
              <a:rPr lang="en-US" sz="1600" b="0" i="0" dirty="0">
                <a:solidFill>
                  <a:srgbClr val="000000"/>
                </a:solidFill>
                <a:effectLst/>
              </a:rPr>
              <a:t>. So in this method, the response time is very less as compared to online processing.</a:t>
            </a:r>
          </a:p>
          <a:p>
            <a:pPr algn="just"/>
            <a:r>
              <a:rPr lang="en-US" sz="1600" b="0" i="0" dirty="0">
                <a:solidFill>
                  <a:srgbClr val="000000"/>
                </a:solidFill>
                <a:effectLst/>
              </a:rPr>
              <a:t>Real-time systems are used when there are rigid time requirements on the operation of a processor or the flow of data and real-time systems can be used as a control device in a dedicated application. A real-time operating system must have well-defined, fixed time constraints, otherwise the system will fail. For example, Scientific experiments, medical imaging systems, industrial control systems, weapon systems, robots, air traffic control systems, etc.</a:t>
            </a:r>
          </a:p>
          <a:p>
            <a:pPr algn="just"/>
            <a:endParaRPr lang="en-US" sz="1600" dirty="0">
              <a:solidFill>
                <a:srgbClr val="000000"/>
              </a:solidFill>
            </a:endParaRPr>
          </a:p>
          <a:p>
            <a:pPr algn="l"/>
            <a:r>
              <a:rPr lang="en-US" sz="1600" b="1" i="0" dirty="0">
                <a:solidFill>
                  <a:srgbClr val="FF0000"/>
                </a:solidFill>
                <a:effectLst/>
              </a:rPr>
              <a:t>Hard real-time systems:</a:t>
            </a:r>
          </a:p>
          <a:p>
            <a:pPr algn="l"/>
            <a:r>
              <a:rPr lang="en-US" sz="1600" b="0" i="0" dirty="0">
                <a:solidFill>
                  <a:srgbClr val="000000"/>
                </a:solidFill>
                <a:effectLst/>
              </a:rPr>
              <a:t>Hard real-time systems guarantee that critical tasks complete on time. In hard real-time systems, secondary storage is limited or missing and the data is stored in ROM. In these systems, virtual memory is almost never found.</a:t>
            </a:r>
          </a:p>
          <a:p>
            <a:pPr algn="l"/>
            <a:r>
              <a:rPr lang="en-US" sz="1600" b="1" i="0" dirty="0">
                <a:solidFill>
                  <a:srgbClr val="FF0000"/>
                </a:solidFill>
                <a:effectLst/>
              </a:rPr>
              <a:t>Soft real-time systems</a:t>
            </a:r>
          </a:p>
          <a:p>
            <a:pPr algn="l"/>
            <a:r>
              <a:rPr lang="en-US" sz="1600" b="0" i="0" dirty="0">
                <a:solidFill>
                  <a:srgbClr val="000000"/>
                </a:solidFill>
                <a:effectLst/>
              </a:rPr>
              <a:t>Soft real-time systems are less restrictive. A critical real-time task gets priority over other tasks and retains the priority until it completes. Soft real-time systems have limited utility than hard real-time systems. For example, multimedia, virtual reality, Advanced Scientific Projects like undersea exploration and planetary rovers, etc.</a:t>
            </a:r>
          </a:p>
          <a:p>
            <a:pPr algn="just"/>
            <a:endParaRPr lang="en-US" sz="1600" b="0" i="0" dirty="0">
              <a:solidFill>
                <a:srgbClr val="000000"/>
              </a:solidFill>
              <a:effectLst/>
            </a:endParaRPr>
          </a:p>
        </p:txBody>
      </p:sp>
    </p:spTree>
    <p:extLst>
      <p:ext uri="{BB962C8B-B14F-4D97-AF65-F5344CB8AC3E}">
        <p14:creationId xmlns:p14="http://schemas.microsoft.com/office/powerpoint/2010/main" val="48329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A8F3-C144-47C0-BF09-AF269079994A}"/>
              </a:ext>
            </a:extLst>
          </p:cNvPr>
          <p:cNvSpPr>
            <a:spLocks noGrp="1"/>
          </p:cNvSpPr>
          <p:nvPr>
            <p:ph type="title"/>
          </p:nvPr>
        </p:nvSpPr>
        <p:spPr/>
        <p:txBody>
          <a:bodyPr/>
          <a:lstStyle/>
          <a:p>
            <a:r>
              <a:rPr lang="en-US" b="1"/>
              <a:t>Multiprocessing </a:t>
            </a:r>
            <a:endParaRPr lang="en-US" b="1" dirty="0"/>
          </a:p>
        </p:txBody>
      </p:sp>
      <p:sp>
        <p:nvSpPr>
          <p:cNvPr id="4" name="Date Placeholder 3">
            <a:extLst>
              <a:ext uri="{FF2B5EF4-FFF2-40B4-BE49-F238E27FC236}">
                <a16:creationId xmlns:a16="http://schemas.microsoft.com/office/drawing/2014/main" id="{50372A07-3E0B-4ED7-91F9-621446F26A2A}"/>
              </a:ext>
            </a:extLst>
          </p:cNvPr>
          <p:cNvSpPr>
            <a:spLocks noGrp="1"/>
          </p:cNvSpPr>
          <p:nvPr>
            <p:ph type="dt" sz="half" idx="10"/>
          </p:nvPr>
        </p:nvSpPr>
        <p:spPr/>
        <p:txBody>
          <a:bodyPr/>
          <a:lstStyle/>
          <a:p>
            <a:fld id="{203C59B7-9E01-41A0-AA89-52B6952D96D3}" type="datetime1">
              <a:rPr lang="en-US" smtClean="0"/>
              <a:t>10/16/2024</a:t>
            </a:fld>
            <a:endParaRPr lang="en-US"/>
          </a:p>
        </p:txBody>
      </p:sp>
      <p:sp>
        <p:nvSpPr>
          <p:cNvPr id="5" name="Footer Placeholder 4">
            <a:extLst>
              <a:ext uri="{FF2B5EF4-FFF2-40B4-BE49-F238E27FC236}">
                <a16:creationId xmlns:a16="http://schemas.microsoft.com/office/drawing/2014/main" id="{1628BB81-CFE0-4282-ACBA-94FA4371518B}"/>
              </a:ext>
            </a:extLst>
          </p:cNvPr>
          <p:cNvSpPr>
            <a:spLocks noGrp="1"/>
          </p:cNvSpPr>
          <p:nvPr>
            <p:ph type="ftr" sz="quarter" idx="11"/>
          </p:nvPr>
        </p:nvSpPr>
        <p:spPr/>
        <p:txBody>
          <a:bodyPr/>
          <a:lstStyle/>
          <a:p>
            <a:r>
              <a:rPr lang="en-US"/>
              <a:t>Nahidul Islam, Lecturer Dept. of CSE</a:t>
            </a:r>
          </a:p>
        </p:txBody>
      </p:sp>
      <p:sp>
        <p:nvSpPr>
          <p:cNvPr id="6" name="Slide Number Placeholder 5">
            <a:extLst>
              <a:ext uri="{FF2B5EF4-FFF2-40B4-BE49-F238E27FC236}">
                <a16:creationId xmlns:a16="http://schemas.microsoft.com/office/drawing/2014/main" id="{6EAD0762-0385-4565-8D5F-D78C4DA93426}"/>
              </a:ext>
            </a:extLst>
          </p:cNvPr>
          <p:cNvSpPr>
            <a:spLocks noGrp="1"/>
          </p:cNvSpPr>
          <p:nvPr>
            <p:ph type="sldNum" sz="quarter" idx="12"/>
          </p:nvPr>
        </p:nvSpPr>
        <p:spPr/>
        <p:txBody>
          <a:bodyPr/>
          <a:lstStyle/>
          <a:p>
            <a:fld id="{7C800AF2-9912-46C5-956D-5655BF87F8DF}" type="slidenum">
              <a:rPr lang="en-US" smtClean="0"/>
              <a:t>9</a:t>
            </a:fld>
            <a:endParaRPr lang="en-US"/>
          </a:p>
        </p:txBody>
      </p:sp>
      <p:pic>
        <p:nvPicPr>
          <p:cNvPr id="9" name="Picture 8">
            <a:extLst>
              <a:ext uri="{FF2B5EF4-FFF2-40B4-BE49-F238E27FC236}">
                <a16:creationId xmlns:a16="http://schemas.microsoft.com/office/drawing/2014/main" id="{7DE25CF8-DE84-49C4-B978-24BEC539F6B5}"/>
              </a:ext>
            </a:extLst>
          </p:cNvPr>
          <p:cNvPicPr>
            <a:picLocks noChangeAspect="1"/>
          </p:cNvPicPr>
          <p:nvPr/>
        </p:nvPicPr>
        <p:blipFill>
          <a:blip r:embed="rId2"/>
          <a:stretch>
            <a:fillRect/>
          </a:stretch>
        </p:blipFill>
        <p:spPr>
          <a:xfrm>
            <a:off x="8153400" y="2395518"/>
            <a:ext cx="3599723" cy="1866114"/>
          </a:xfrm>
          <a:prstGeom prst="rect">
            <a:avLst/>
          </a:prstGeom>
        </p:spPr>
      </p:pic>
      <p:sp>
        <p:nvSpPr>
          <p:cNvPr id="11" name="TextBox 10">
            <a:extLst>
              <a:ext uri="{FF2B5EF4-FFF2-40B4-BE49-F238E27FC236}">
                <a16:creationId xmlns:a16="http://schemas.microsoft.com/office/drawing/2014/main" id="{2D9DD14E-3385-4CF2-B214-0A4B190209AE}"/>
              </a:ext>
            </a:extLst>
          </p:cNvPr>
          <p:cNvSpPr txBox="1"/>
          <p:nvPr/>
        </p:nvSpPr>
        <p:spPr>
          <a:xfrm>
            <a:off x="838200" y="1551418"/>
            <a:ext cx="7315200" cy="4801314"/>
          </a:xfrm>
          <a:prstGeom prst="rect">
            <a:avLst/>
          </a:prstGeom>
          <a:noFill/>
        </p:spPr>
        <p:txBody>
          <a:bodyPr wrap="square">
            <a:spAutoFit/>
          </a:bodyPr>
          <a:lstStyle/>
          <a:p>
            <a:pPr algn="just"/>
            <a:r>
              <a:rPr lang="en-US" b="0" i="0" dirty="0">
                <a:solidFill>
                  <a:srgbClr val="2B2A29"/>
                </a:solidFill>
                <a:effectLst/>
              </a:rPr>
              <a:t>In operating systems, to improve the performance of more than one CPU can be used within one computer system called Multiprocessor operating system.</a:t>
            </a:r>
          </a:p>
          <a:p>
            <a:pPr algn="just"/>
            <a:r>
              <a:rPr lang="en-US" b="0" i="0" dirty="0">
                <a:solidFill>
                  <a:srgbClr val="2B2A29"/>
                </a:solidFill>
                <a:effectLst/>
              </a:rPr>
              <a:t>Multiple CPUs are interconnected so that a job can be divided among them for faster execution. When a job finishes, results from all CPUs are collected and compiled to give the final output. Jobs needed to share main memory and they may also share other system resources among themselves. Multiple CPUs can also be used to run multiple jobs simultaneously.</a:t>
            </a:r>
          </a:p>
          <a:p>
            <a:pPr algn="just"/>
            <a:r>
              <a:rPr lang="en-US" b="1" i="0" dirty="0">
                <a:solidFill>
                  <a:srgbClr val="2B2A29"/>
                </a:solidFill>
                <a:effectLst/>
              </a:rPr>
              <a:t>For Example:</a:t>
            </a:r>
            <a:r>
              <a:rPr lang="en-US" b="0" i="0" dirty="0">
                <a:solidFill>
                  <a:srgbClr val="2B2A29"/>
                </a:solidFill>
                <a:effectLst/>
              </a:rPr>
              <a:t> </a:t>
            </a:r>
            <a:r>
              <a:rPr lang="en-US" b="0" i="0" u="none" strike="noStrike" dirty="0">
                <a:solidFill>
                  <a:srgbClr val="008000"/>
                </a:solidFill>
                <a:effectLst/>
                <a:hlinkClick r:id="rId3"/>
              </a:rPr>
              <a:t>UNIX</a:t>
            </a:r>
            <a:r>
              <a:rPr lang="en-US" b="0" i="0" dirty="0">
                <a:solidFill>
                  <a:srgbClr val="2B2A29"/>
                </a:solidFill>
                <a:effectLst/>
              </a:rPr>
              <a:t> Operating system is one of the most widely used multiprocessing systems.</a:t>
            </a:r>
            <a:endParaRPr lang="en-US" dirty="0">
              <a:solidFill>
                <a:srgbClr val="2B2A29"/>
              </a:solidFill>
            </a:endParaRPr>
          </a:p>
          <a:p>
            <a:r>
              <a:rPr lang="en-US" b="1" dirty="0">
                <a:solidFill>
                  <a:srgbClr val="FF0000"/>
                </a:solidFill>
              </a:rPr>
              <a:t>Advantages:</a:t>
            </a:r>
          </a:p>
          <a:p>
            <a:pPr lvl="1">
              <a:buFont typeface="Arial" panose="020B0604020202020204" pitchFamily="34" charset="0"/>
              <a:buChar char="•"/>
            </a:pPr>
            <a:r>
              <a:rPr lang="en-US" b="1" dirty="0"/>
              <a:t>Increased Throughput:</a:t>
            </a:r>
            <a:r>
              <a:rPr lang="en-US" dirty="0"/>
              <a:t> More tasks are completed in a given time.</a:t>
            </a:r>
          </a:p>
          <a:p>
            <a:pPr lvl="1">
              <a:buFont typeface="Arial" panose="020B0604020202020204" pitchFamily="34" charset="0"/>
              <a:buChar char="•"/>
            </a:pPr>
            <a:r>
              <a:rPr lang="en-US" b="1" dirty="0"/>
              <a:t>Improved Responsiveness:</a:t>
            </a:r>
            <a:r>
              <a:rPr lang="en-US" dirty="0"/>
              <a:t> Systems can handle more processes without delay.</a:t>
            </a:r>
          </a:p>
          <a:p>
            <a:pPr lvl="1">
              <a:buFont typeface="Arial" panose="020B0604020202020204" pitchFamily="34" charset="0"/>
              <a:buChar char="•"/>
            </a:pPr>
            <a:r>
              <a:rPr lang="en-US" b="1" dirty="0"/>
              <a:t>Enhanced Performance for Multithreaded Applications:</a:t>
            </a:r>
            <a:r>
              <a:rPr lang="en-US" dirty="0"/>
              <a:t> Applications designed to run multiple threads perform better.</a:t>
            </a:r>
          </a:p>
          <a:p>
            <a:pPr algn="just"/>
            <a:endParaRPr lang="en-US" dirty="0">
              <a:solidFill>
                <a:srgbClr val="2B2A29"/>
              </a:solidFill>
            </a:endParaRPr>
          </a:p>
        </p:txBody>
      </p:sp>
    </p:spTree>
    <p:extLst>
      <p:ext uri="{BB962C8B-B14F-4D97-AF65-F5344CB8AC3E}">
        <p14:creationId xmlns:p14="http://schemas.microsoft.com/office/powerpoint/2010/main" val="410989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1872</Words>
  <Application>Microsoft Office PowerPoint</Application>
  <PresentationFormat>Widescreen</PresentationFormat>
  <Paragraphs>167</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Operating System</vt:lpstr>
      <vt:lpstr>Overview</vt:lpstr>
      <vt:lpstr>Major Functions of OS</vt:lpstr>
      <vt:lpstr>Continue…</vt:lpstr>
      <vt:lpstr>Batch Operating System</vt:lpstr>
      <vt:lpstr>Time Sharing OS </vt:lpstr>
      <vt:lpstr>Multiprogramming OS </vt:lpstr>
      <vt:lpstr>Real Time Operating System(RTOS) </vt:lpstr>
      <vt:lpstr>Multiprocessing </vt:lpstr>
      <vt:lpstr>Network Operating System</vt:lpstr>
      <vt:lpstr>Types of Network Operating System</vt:lpstr>
      <vt:lpstr>Disk Operating System(DOS)</vt:lpstr>
      <vt:lpstr>Windows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Nahidul Islam</dc:creator>
  <cp:lastModifiedBy>Nahidul Islam</cp:lastModifiedBy>
  <cp:revision>8</cp:revision>
  <dcterms:created xsi:type="dcterms:W3CDTF">2024-10-16T02:58:04Z</dcterms:created>
  <dcterms:modified xsi:type="dcterms:W3CDTF">2024-10-16T09:01:15Z</dcterms:modified>
</cp:coreProperties>
</file>