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C01FD42-9246-491E-8AAD-F77271B5A04B}" type="datetimeFigureOut">
              <a:rPr lang="en-US" smtClean="0"/>
              <a:t>11/20/2024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762F0E6-D9B8-4B84-BA94-07EF1D2D770B}" type="slidenum">
              <a:rPr lang="en-US" smtClean="0"/>
              <a:t>‹#›</a:t>
            </a:fld>
            <a:endParaRPr lang="en-US"/>
          </a:p>
        </p:txBody>
      </p:sp>
    </p:spTree>
    <p:extLst>
      <p:ext uri="{BB962C8B-B14F-4D97-AF65-F5344CB8AC3E}">
        <p14:creationId xmlns:p14="http://schemas.microsoft.com/office/powerpoint/2010/main" val="4131987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99410" y="2229116"/>
            <a:ext cx="7145178" cy="1232535"/>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subTitle" idx="4"/>
          </p:nvPr>
        </p:nvSpPr>
        <p:spPr>
          <a:xfrm>
            <a:off x="2047099" y="4809744"/>
            <a:ext cx="5049800" cy="100076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D5BA709-AB31-4D11-98F5-2607CE0F6565}" type="datetime1">
              <a:rPr lang="en-US" smtClean="0"/>
              <a:t>11/20/2024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308891C-29A2-4BE7-B4A0-5D9C928D4D4B}" type="datetime1">
              <a:rPr lang="en-US" smtClean="0"/>
              <a:t>11/20/2024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8785467-9A5B-43CD-802B-55A207D4E2A8}" type="datetime1">
              <a:rPr lang="en-US" smtClean="0"/>
              <a:t>11/20/2024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F2E7EA3-4D0F-44CF-B8EA-58E08DC03760}" type="datetime1">
              <a:rPr lang="en-US" smtClean="0"/>
              <a:t>11/20/2024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3F2A61D-B3A1-4290-9671-D5198365A35E}" type="datetime1">
              <a:rPr lang="en-US" smtClean="0"/>
              <a:t>11/20/2024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28415" y="81933"/>
            <a:ext cx="4887168" cy="1032936"/>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579757" y="1612391"/>
            <a:ext cx="8030845" cy="161036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0C6C268F-399B-4B40-8290-A10FBA7C9F56}" type="datetime1">
              <a:rPr lang="en-US" smtClean="0"/>
              <a:t>11/20/2024</a:t>
            </a:fld>
            <a:endParaRPr lang="en-US"/>
          </a:p>
        </p:txBody>
      </p:sp>
      <p:sp>
        <p:nvSpPr>
          <p:cNvPr id="6" name="Holder 6"/>
          <p:cNvSpPr>
            <a:spLocks noGrp="1"/>
          </p:cNvSpPr>
          <p:nvPr>
            <p:ph type="sldNum" sz="quarter" idx="7"/>
          </p:nvPr>
        </p:nvSpPr>
        <p:spPr>
          <a:xfrm>
            <a:off x="8408491" y="6466776"/>
            <a:ext cx="243611"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14935">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2685415" marR="5080" indent="-2673350">
              <a:lnSpc>
                <a:spcPct val="100299"/>
              </a:lnSpc>
              <a:spcBef>
                <a:spcPts val="95"/>
              </a:spcBef>
            </a:pPr>
            <a:r>
              <a:rPr sz="3950" b="0" dirty="0">
                <a:solidFill>
                  <a:srgbClr val="0000CC"/>
                </a:solidFill>
                <a:latin typeface="Calibri"/>
                <a:cs typeface="Calibri"/>
              </a:rPr>
              <a:t>Structured</a:t>
            </a:r>
            <a:r>
              <a:rPr sz="3950" b="0" spc="-50" dirty="0">
                <a:solidFill>
                  <a:srgbClr val="0000CC"/>
                </a:solidFill>
                <a:latin typeface="Calibri"/>
                <a:cs typeface="Calibri"/>
              </a:rPr>
              <a:t> </a:t>
            </a:r>
            <a:r>
              <a:rPr sz="3950" b="0" dirty="0">
                <a:solidFill>
                  <a:srgbClr val="0000CC"/>
                </a:solidFill>
                <a:latin typeface="Calibri"/>
                <a:cs typeface="Calibri"/>
              </a:rPr>
              <a:t>Programming</a:t>
            </a:r>
            <a:r>
              <a:rPr sz="3950" b="0" spc="-50" dirty="0">
                <a:solidFill>
                  <a:srgbClr val="0000CC"/>
                </a:solidFill>
                <a:latin typeface="Calibri"/>
                <a:cs typeface="Calibri"/>
              </a:rPr>
              <a:t> </a:t>
            </a:r>
            <a:r>
              <a:rPr sz="3950" b="0" spc="-10" dirty="0">
                <a:solidFill>
                  <a:srgbClr val="0000CC"/>
                </a:solidFill>
                <a:latin typeface="Calibri"/>
                <a:cs typeface="Calibri"/>
              </a:rPr>
              <a:t>Language </a:t>
            </a:r>
            <a:r>
              <a:rPr sz="3950" b="0" dirty="0">
                <a:solidFill>
                  <a:srgbClr val="0000CC"/>
                </a:solidFill>
                <a:latin typeface="Calibri"/>
                <a:cs typeface="Calibri"/>
              </a:rPr>
              <a:t>ICT</a:t>
            </a:r>
            <a:r>
              <a:rPr sz="3950" b="0" spc="-20" dirty="0">
                <a:solidFill>
                  <a:srgbClr val="0000CC"/>
                </a:solidFill>
                <a:latin typeface="Calibri"/>
                <a:cs typeface="Calibri"/>
              </a:rPr>
              <a:t> 1103</a:t>
            </a:r>
            <a:endParaRPr sz="3950">
              <a:latin typeface="Calibri"/>
              <a:cs typeface="Calibri"/>
            </a:endParaRPr>
          </a:p>
        </p:txBody>
      </p:sp>
      <p:sp>
        <p:nvSpPr>
          <p:cNvPr id="3" name="object 3"/>
          <p:cNvSpPr txBox="1">
            <a:spLocks noGrp="1"/>
          </p:cNvSpPr>
          <p:nvPr>
            <p:ph type="subTitle" idx="4"/>
          </p:nvPr>
        </p:nvSpPr>
        <p:spPr>
          <a:xfrm>
            <a:off x="2047099" y="4343400"/>
            <a:ext cx="5049800" cy="1515800"/>
          </a:xfrm>
          <a:prstGeom prst="rect">
            <a:avLst/>
          </a:prstGeom>
        </p:spPr>
        <p:txBody>
          <a:bodyPr vert="horz" wrap="square" lIns="0" tIns="12700" rIns="0" bIns="0" rtlCol="0">
            <a:spAutoFit/>
          </a:bodyPr>
          <a:lstStyle/>
          <a:p>
            <a:pPr marL="1963420" marR="5080" indent="-1951355" algn="ctr">
              <a:lnSpc>
                <a:spcPct val="100000"/>
              </a:lnSpc>
              <a:spcBef>
                <a:spcPts val="100"/>
              </a:spcBef>
            </a:pPr>
            <a:r>
              <a:rPr lang="en-US" sz="3200" dirty="0"/>
              <a:t>Nahidul Islam</a:t>
            </a:r>
          </a:p>
          <a:p>
            <a:pPr marL="1963420" marR="5080" indent="-1951355" algn="ctr">
              <a:lnSpc>
                <a:spcPct val="100000"/>
              </a:lnSpc>
              <a:spcBef>
                <a:spcPts val="100"/>
              </a:spcBef>
            </a:pPr>
            <a:r>
              <a:rPr lang="en-US" sz="3200" dirty="0"/>
              <a:t>Lecturer, Dhaka City College</a:t>
            </a:r>
          </a:p>
          <a:p>
            <a:pPr marL="1963420" marR="5080" indent="-1951355" algn="ctr">
              <a:lnSpc>
                <a:spcPct val="100000"/>
              </a:lnSpc>
              <a:spcBef>
                <a:spcPts val="100"/>
              </a:spcBef>
            </a:pPr>
            <a:r>
              <a:rPr lang="en-US" sz="3200" dirty="0"/>
              <a:t>Dhanmondi, Dhaka</a:t>
            </a:r>
          </a:p>
        </p:txBody>
      </p:sp>
      <p:sp>
        <p:nvSpPr>
          <p:cNvPr id="5" name="object 5"/>
          <p:cNvSpPr txBox="1"/>
          <p:nvPr/>
        </p:nvSpPr>
        <p:spPr>
          <a:xfrm>
            <a:off x="8511133" y="6428676"/>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1</a:t>
            </a:r>
            <a:endParaRPr sz="1200">
              <a:latin typeface="Calibri"/>
              <a:cs typeface="Calibri"/>
            </a:endParaRPr>
          </a:p>
        </p:txBody>
      </p:sp>
      <p:sp>
        <p:nvSpPr>
          <p:cNvPr id="7" name="Slide Number Placeholder 6">
            <a:extLst>
              <a:ext uri="{FF2B5EF4-FFF2-40B4-BE49-F238E27FC236}">
                <a16:creationId xmlns:a16="http://schemas.microsoft.com/office/drawing/2014/main" id="{BFE4AC16-62EF-4FF0-A609-FE0F89740053}"/>
              </a:ext>
            </a:extLst>
          </p:cNvPr>
          <p:cNvSpPr>
            <a:spLocks noGrp="1"/>
          </p:cNvSpPr>
          <p:nvPr>
            <p:ph type="sldNum" sz="quarter" idx="7"/>
          </p:nvPr>
        </p:nvSpPr>
        <p:spPr/>
        <p:txBody>
          <a:bodyPr/>
          <a:lstStyle/>
          <a:p>
            <a:pPr marL="114935">
              <a:lnSpc>
                <a:spcPts val="1240"/>
              </a:lnSpc>
            </a:pPr>
            <a:fld id="{81D60167-4931-47E6-BA6A-407CBD079E47}" type="slidenum">
              <a:rPr lang="en-US" spc="-50" smtClean="0"/>
              <a:t>1</a:t>
            </a:fld>
            <a:endParaRPr lang="en-US"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6E6B-2634-453E-BC7C-3F1735E5792B}"/>
              </a:ext>
            </a:extLst>
          </p:cNvPr>
          <p:cNvSpPr>
            <a:spLocks noGrp="1"/>
          </p:cNvSpPr>
          <p:nvPr>
            <p:ph type="title"/>
          </p:nvPr>
        </p:nvSpPr>
        <p:spPr>
          <a:xfrm>
            <a:off x="2022017" y="402222"/>
            <a:ext cx="4887168" cy="553998"/>
          </a:xfrm>
        </p:spPr>
        <p:txBody>
          <a:bodyPr/>
          <a:lstStyle/>
          <a:p>
            <a:r>
              <a:rPr lang="en-US" dirty="0"/>
              <a:t>Continue…</a:t>
            </a:r>
          </a:p>
        </p:txBody>
      </p:sp>
      <p:sp>
        <p:nvSpPr>
          <p:cNvPr id="4" name="Slide Number Placeholder 3">
            <a:extLst>
              <a:ext uri="{FF2B5EF4-FFF2-40B4-BE49-F238E27FC236}">
                <a16:creationId xmlns:a16="http://schemas.microsoft.com/office/drawing/2014/main" id="{10502CEF-0FBD-4197-8B8E-E47DD6E71FD6}"/>
              </a:ext>
            </a:extLst>
          </p:cNvPr>
          <p:cNvSpPr>
            <a:spLocks noGrp="1"/>
          </p:cNvSpPr>
          <p:nvPr>
            <p:ph type="sldNum" sz="quarter" idx="7"/>
          </p:nvPr>
        </p:nvSpPr>
        <p:spPr/>
        <p:txBody>
          <a:bodyPr/>
          <a:lstStyle/>
          <a:p>
            <a:pPr marL="114935">
              <a:lnSpc>
                <a:spcPts val="1240"/>
              </a:lnSpc>
            </a:pPr>
            <a:fld id="{81D60167-4931-47E6-BA6A-407CBD079E47}" type="slidenum">
              <a:rPr lang="en-US" spc="-50" smtClean="0"/>
              <a:t>10</a:t>
            </a:fld>
            <a:endParaRPr lang="en-US" spc="-50" dirty="0"/>
          </a:p>
        </p:txBody>
      </p:sp>
      <p:pic>
        <p:nvPicPr>
          <p:cNvPr id="6" name="Picture 5">
            <a:extLst>
              <a:ext uri="{FF2B5EF4-FFF2-40B4-BE49-F238E27FC236}">
                <a16:creationId xmlns:a16="http://schemas.microsoft.com/office/drawing/2014/main" id="{98CF5E5F-188A-4627-9F40-0DA2CEA2B085}"/>
              </a:ext>
            </a:extLst>
          </p:cNvPr>
          <p:cNvPicPr>
            <a:picLocks noChangeAspect="1"/>
          </p:cNvPicPr>
          <p:nvPr/>
        </p:nvPicPr>
        <p:blipFill>
          <a:blip r:embed="rId2"/>
          <a:stretch>
            <a:fillRect/>
          </a:stretch>
        </p:blipFill>
        <p:spPr>
          <a:xfrm>
            <a:off x="1219200" y="1524000"/>
            <a:ext cx="6492803" cy="2301439"/>
          </a:xfrm>
          <a:prstGeom prst="rect">
            <a:avLst/>
          </a:prstGeom>
        </p:spPr>
      </p:pic>
      <p:pic>
        <p:nvPicPr>
          <p:cNvPr id="8" name="Picture 7">
            <a:extLst>
              <a:ext uri="{FF2B5EF4-FFF2-40B4-BE49-F238E27FC236}">
                <a16:creationId xmlns:a16="http://schemas.microsoft.com/office/drawing/2014/main" id="{531E178E-5008-4D21-9AEF-AF3E39AA44D8}"/>
              </a:ext>
            </a:extLst>
          </p:cNvPr>
          <p:cNvPicPr>
            <a:picLocks noChangeAspect="1"/>
          </p:cNvPicPr>
          <p:nvPr/>
        </p:nvPicPr>
        <p:blipFill>
          <a:blip r:embed="rId3"/>
          <a:stretch>
            <a:fillRect/>
          </a:stretch>
        </p:blipFill>
        <p:spPr>
          <a:xfrm>
            <a:off x="1363701" y="4200063"/>
            <a:ext cx="6416596" cy="2255715"/>
          </a:xfrm>
          <a:prstGeom prst="rect">
            <a:avLst/>
          </a:prstGeom>
        </p:spPr>
      </p:pic>
    </p:spTree>
    <p:extLst>
      <p:ext uri="{BB962C8B-B14F-4D97-AF65-F5344CB8AC3E}">
        <p14:creationId xmlns:p14="http://schemas.microsoft.com/office/powerpoint/2010/main" val="328439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6177" rIns="0" bIns="0" rtlCol="0">
            <a:spAutoFit/>
          </a:bodyPr>
          <a:lstStyle/>
          <a:p>
            <a:pPr marL="1146810">
              <a:lnSpc>
                <a:spcPct val="100000"/>
              </a:lnSpc>
              <a:spcBef>
                <a:spcPts val="100"/>
              </a:spcBef>
            </a:pPr>
            <a:r>
              <a:rPr dirty="0"/>
              <a:t>Binary</a:t>
            </a:r>
            <a:r>
              <a:rPr spc="-30" dirty="0"/>
              <a:t> </a:t>
            </a:r>
            <a:r>
              <a:rPr spc="-10" dirty="0"/>
              <a:t>Search</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04165" marR="5080" indent="-292100" algn="just">
              <a:lnSpc>
                <a:spcPct val="100000"/>
              </a:lnSpc>
              <a:spcBef>
                <a:spcPts val="100"/>
              </a:spcBef>
              <a:buFont typeface="Microsoft Sans Serif"/>
              <a:buChar char="•"/>
              <a:tabLst>
                <a:tab pos="305435" algn="l"/>
              </a:tabLst>
            </a:pPr>
            <a:r>
              <a:rPr dirty="0"/>
              <a:t>It</a:t>
            </a:r>
            <a:r>
              <a:rPr spc="150" dirty="0"/>
              <a:t> </a:t>
            </a:r>
            <a:r>
              <a:rPr dirty="0"/>
              <a:t>is</a:t>
            </a:r>
            <a:r>
              <a:rPr spc="150" dirty="0"/>
              <a:t> </a:t>
            </a:r>
            <a:r>
              <a:rPr dirty="0"/>
              <a:t>useful</a:t>
            </a:r>
            <a:r>
              <a:rPr spc="150" dirty="0"/>
              <a:t> </a:t>
            </a:r>
            <a:r>
              <a:rPr dirty="0"/>
              <a:t>for</a:t>
            </a:r>
            <a:r>
              <a:rPr spc="155" dirty="0"/>
              <a:t> </a:t>
            </a:r>
            <a:r>
              <a:rPr dirty="0"/>
              <a:t>the</a:t>
            </a:r>
            <a:r>
              <a:rPr spc="150" dirty="0"/>
              <a:t> </a:t>
            </a:r>
            <a:r>
              <a:rPr dirty="0"/>
              <a:t>large</a:t>
            </a:r>
            <a:r>
              <a:rPr spc="150" dirty="0"/>
              <a:t> </a:t>
            </a:r>
            <a:r>
              <a:rPr dirty="0"/>
              <a:t>sorted</a:t>
            </a:r>
            <a:r>
              <a:rPr spc="150" dirty="0"/>
              <a:t> </a:t>
            </a:r>
            <a:r>
              <a:rPr dirty="0"/>
              <a:t>arrays.</a:t>
            </a:r>
            <a:r>
              <a:rPr spc="155" dirty="0"/>
              <a:t> </a:t>
            </a:r>
            <a:r>
              <a:rPr dirty="0"/>
              <a:t>The</a:t>
            </a:r>
            <a:r>
              <a:rPr spc="150" dirty="0"/>
              <a:t> </a:t>
            </a:r>
            <a:r>
              <a:rPr dirty="0"/>
              <a:t>binary</a:t>
            </a:r>
            <a:r>
              <a:rPr spc="150" dirty="0"/>
              <a:t> </a:t>
            </a:r>
            <a:r>
              <a:rPr spc="-10" dirty="0"/>
              <a:t>search 	</a:t>
            </a:r>
            <a:r>
              <a:rPr dirty="0"/>
              <a:t>algorithm</a:t>
            </a:r>
            <a:r>
              <a:rPr spc="204" dirty="0"/>
              <a:t>  </a:t>
            </a:r>
            <a:r>
              <a:rPr dirty="0">
                <a:solidFill>
                  <a:srgbClr val="FF0000"/>
                </a:solidFill>
              </a:rPr>
              <a:t>can</a:t>
            </a:r>
            <a:r>
              <a:rPr spc="204" dirty="0">
                <a:solidFill>
                  <a:srgbClr val="FF0000"/>
                </a:solidFill>
              </a:rPr>
              <a:t>  </a:t>
            </a:r>
            <a:r>
              <a:rPr dirty="0">
                <a:solidFill>
                  <a:srgbClr val="FF0000"/>
                </a:solidFill>
              </a:rPr>
              <a:t>only</a:t>
            </a:r>
            <a:r>
              <a:rPr spc="200" dirty="0">
                <a:solidFill>
                  <a:srgbClr val="FF0000"/>
                </a:solidFill>
              </a:rPr>
              <a:t>  </a:t>
            </a:r>
            <a:r>
              <a:rPr dirty="0">
                <a:solidFill>
                  <a:srgbClr val="FF0000"/>
                </a:solidFill>
              </a:rPr>
              <a:t>be</a:t>
            </a:r>
            <a:r>
              <a:rPr spc="200" dirty="0">
                <a:solidFill>
                  <a:srgbClr val="FF0000"/>
                </a:solidFill>
              </a:rPr>
              <a:t>  </a:t>
            </a:r>
            <a:r>
              <a:rPr dirty="0">
                <a:solidFill>
                  <a:srgbClr val="FF0000"/>
                </a:solidFill>
              </a:rPr>
              <a:t>used</a:t>
            </a:r>
            <a:r>
              <a:rPr spc="204" dirty="0">
                <a:solidFill>
                  <a:srgbClr val="FF0000"/>
                </a:solidFill>
              </a:rPr>
              <a:t>  </a:t>
            </a:r>
            <a:r>
              <a:rPr dirty="0">
                <a:solidFill>
                  <a:srgbClr val="FF0000"/>
                </a:solidFill>
              </a:rPr>
              <a:t>with</a:t>
            </a:r>
            <a:r>
              <a:rPr spc="200" dirty="0">
                <a:solidFill>
                  <a:srgbClr val="FF0000"/>
                </a:solidFill>
              </a:rPr>
              <a:t>  </a:t>
            </a:r>
            <a:r>
              <a:rPr dirty="0">
                <a:solidFill>
                  <a:srgbClr val="FF0000"/>
                </a:solidFill>
              </a:rPr>
              <a:t>sorted</a:t>
            </a:r>
            <a:r>
              <a:rPr spc="204" dirty="0">
                <a:solidFill>
                  <a:srgbClr val="FF0000"/>
                </a:solidFill>
              </a:rPr>
              <a:t>  </a:t>
            </a:r>
            <a:r>
              <a:rPr dirty="0">
                <a:solidFill>
                  <a:srgbClr val="FF0000"/>
                </a:solidFill>
              </a:rPr>
              <a:t>array</a:t>
            </a:r>
            <a:r>
              <a:rPr spc="210" dirty="0">
                <a:solidFill>
                  <a:srgbClr val="FF0000"/>
                </a:solidFill>
              </a:rPr>
              <a:t>  </a:t>
            </a:r>
            <a:r>
              <a:rPr spc="-25" dirty="0"/>
              <a:t>and 	</a:t>
            </a:r>
            <a:r>
              <a:rPr dirty="0"/>
              <a:t>eliminates</a:t>
            </a:r>
            <a:r>
              <a:rPr spc="420" dirty="0"/>
              <a:t> </a:t>
            </a:r>
            <a:r>
              <a:rPr dirty="0"/>
              <a:t>one</a:t>
            </a:r>
            <a:r>
              <a:rPr spc="430" dirty="0"/>
              <a:t> </a:t>
            </a:r>
            <a:r>
              <a:rPr dirty="0"/>
              <a:t>half</a:t>
            </a:r>
            <a:r>
              <a:rPr spc="434" dirty="0"/>
              <a:t> </a:t>
            </a:r>
            <a:r>
              <a:rPr dirty="0"/>
              <a:t>of</a:t>
            </a:r>
            <a:r>
              <a:rPr spc="430" dirty="0"/>
              <a:t> </a:t>
            </a:r>
            <a:r>
              <a:rPr dirty="0"/>
              <a:t>the</a:t>
            </a:r>
            <a:r>
              <a:rPr spc="430" dirty="0"/>
              <a:t> </a:t>
            </a:r>
            <a:r>
              <a:rPr dirty="0"/>
              <a:t>elements</a:t>
            </a:r>
            <a:r>
              <a:rPr spc="434" dirty="0"/>
              <a:t> </a:t>
            </a:r>
            <a:r>
              <a:rPr dirty="0"/>
              <a:t>in</a:t>
            </a:r>
            <a:r>
              <a:rPr spc="430" dirty="0"/>
              <a:t> </a:t>
            </a:r>
            <a:r>
              <a:rPr dirty="0"/>
              <a:t>the</a:t>
            </a:r>
            <a:r>
              <a:rPr spc="430" dirty="0"/>
              <a:t> </a:t>
            </a:r>
            <a:r>
              <a:rPr dirty="0"/>
              <a:t>array</a:t>
            </a:r>
            <a:r>
              <a:rPr spc="434" dirty="0"/>
              <a:t> </a:t>
            </a:r>
            <a:r>
              <a:rPr spc="-10" dirty="0"/>
              <a:t>being 	</a:t>
            </a:r>
            <a:r>
              <a:rPr dirty="0"/>
              <a:t>searched</a:t>
            </a:r>
            <a:r>
              <a:rPr spc="-50" dirty="0"/>
              <a:t> </a:t>
            </a:r>
            <a:r>
              <a:rPr dirty="0"/>
              <a:t>after</a:t>
            </a:r>
            <a:r>
              <a:rPr spc="-45" dirty="0"/>
              <a:t> </a:t>
            </a:r>
            <a:r>
              <a:rPr dirty="0"/>
              <a:t>each</a:t>
            </a:r>
            <a:r>
              <a:rPr spc="-45" dirty="0"/>
              <a:t> </a:t>
            </a:r>
            <a:r>
              <a:rPr spc="-10" dirty="0"/>
              <a:t>comparison.</a:t>
            </a:r>
          </a:p>
        </p:txBody>
      </p:sp>
      <p:sp>
        <p:nvSpPr>
          <p:cNvPr id="6" name="Slide Number Placeholder 5">
            <a:extLst>
              <a:ext uri="{FF2B5EF4-FFF2-40B4-BE49-F238E27FC236}">
                <a16:creationId xmlns:a16="http://schemas.microsoft.com/office/drawing/2014/main" id="{F71D8FAA-8628-4A71-8F53-D0169193B025}"/>
              </a:ext>
            </a:extLst>
          </p:cNvPr>
          <p:cNvSpPr>
            <a:spLocks noGrp="1"/>
          </p:cNvSpPr>
          <p:nvPr>
            <p:ph type="sldNum" sz="quarter" idx="7"/>
          </p:nvPr>
        </p:nvSpPr>
        <p:spPr/>
        <p:txBody>
          <a:bodyPr/>
          <a:lstStyle/>
          <a:p>
            <a:pPr marL="114935">
              <a:lnSpc>
                <a:spcPts val="1240"/>
              </a:lnSpc>
            </a:pPr>
            <a:fld id="{81D60167-4931-47E6-BA6A-407CBD079E47}" type="slidenum">
              <a:rPr lang="en-US" spc="-50" smtClean="0"/>
              <a:t>11</a:t>
            </a:fld>
            <a:endParaRPr lang="en-US" spc="-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9757" y="1231391"/>
            <a:ext cx="1576705" cy="421640"/>
          </a:xfrm>
          <a:prstGeom prst="rect">
            <a:avLst/>
          </a:prstGeom>
        </p:spPr>
        <p:txBody>
          <a:bodyPr vert="horz" wrap="square" lIns="0" tIns="12700" rIns="0" bIns="0" rtlCol="0">
            <a:spAutoFit/>
          </a:bodyPr>
          <a:lstStyle/>
          <a:p>
            <a:pPr marL="305435" indent="-292735">
              <a:lnSpc>
                <a:spcPct val="100000"/>
              </a:lnSpc>
              <a:spcBef>
                <a:spcPts val="100"/>
              </a:spcBef>
              <a:buFont typeface="Arial"/>
              <a:buChar char="•"/>
              <a:tabLst>
                <a:tab pos="305435" algn="l"/>
              </a:tabLst>
            </a:pPr>
            <a:r>
              <a:rPr sz="2600" b="1" spc="-10" dirty="0">
                <a:latin typeface="Calibri"/>
                <a:cs typeface="Calibri"/>
              </a:rPr>
              <a:t>Example:</a:t>
            </a:r>
            <a:endParaRPr sz="2600">
              <a:latin typeface="Calibri"/>
              <a:cs typeface="Calibri"/>
            </a:endParaRPr>
          </a:p>
        </p:txBody>
      </p:sp>
      <p:pic>
        <p:nvPicPr>
          <p:cNvPr id="3" name="object 3"/>
          <p:cNvPicPr/>
          <p:nvPr/>
        </p:nvPicPr>
        <p:blipFill>
          <a:blip r:embed="rId2" cstate="print"/>
          <a:stretch>
            <a:fillRect/>
          </a:stretch>
        </p:blipFill>
        <p:spPr>
          <a:xfrm>
            <a:off x="609600" y="1676400"/>
            <a:ext cx="8110536" cy="4866321"/>
          </a:xfrm>
          <a:prstGeom prst="rect">
            <a:avLst/>
          </a:prstGeom>
        </p:spPr>
      </p:pic>
      <p:sp>
        <p:nvSpPr>
          <p:cNvPr id="4" name="object 4"/>
          <p:cNvSpPr txBox="1">
            <a:spLocks noGrp="1"/>
          </p:cNvSpPr>
          <p:nvPr>
            <p:ph type="title"/>
          </p:nvPr>
        </p:nvSpPr>
        <p:spPr>
          <a:prstGeom prst="rect">
            <a:avLst/>
          </a:prstGeom>
        </p:spPr>
        <p:txBody>
          <a:bodyPr vert="horz" wrap="square" lIns="0" tIns="296177" rIns="0" bIns="0" rtlCol="0">
            <a:spAutoFit/>
          </a:bodyPr>
          <a:lstStyle/>
          <a:p>
            <a:pPr marL="1146810">
              <a:lnSpc>
                <a:spcPct val="100000"/>
              </a:lnSpc>
              <a:spcBef>
                <a:spcPts val="100"/>
              </a:spcBef>
            </a:pPr>
            <a:r>
              <a:rPr dirty="0"/>
              <a:t>Binary</a:t>
            </a:r>
            <a:r>
              <a:rPr spc="-30" dirty="0"/>
              <a:t> </a:t>
            </a:r>
            <a:r>
              <a:rPr spc="-10" dirty="0"/>
              <a:t>Search</a:t>
            </a:r>
          </a:p>
        </p:txBody>
      </p:sp>
      <p:sp>
        <p:nvSpPr>
          <p:cNvPr id="7" name="Slide Number Placeholder 6">
            <a:extLst>
              <a:ext uri="{FF2B5EF4-FFF2-40B4-BE49-F238E27FC236}">
                <a16:creationId xmlns:a16="http://schemas.microsoft.com/office/drawing/2014/main" id="{CC1CB12A-70B5-43A5-A235-B07B3FA892E1}"/>
              </a:ext>
            </a:extLst>
          </p:cNvPr>
          <p:cNvSpPr>
            <a:spLocks noGrp="1"/>
          </p:cNvSpPr>
          <p:nvPr>
            <p:ph type="sldNum" sz="quarter" idx="7"/>
          </p:nvPr>
        </p:nvSpPr>
        <p:spPr>
          <a:xfrm>
            <a:off x="8408491" y="6466776"/>
            <a:ext cx="464045" cy="99314"/>
          </a:xfrm>
        </p:spPr>
        <p:txBody>
          <a:bodyPr/>
          <a:lstStyle/>
          <a:p>
            <a:pPr marL="114935">
              <a:lnSpc>
                <a:spcPts val="1240"/>
              </a:lnSpc>
            </a:pPr>
            <a:fld id="{81D60167-4931-47E6-BA6A-407CBD079E47}" type="slidenum">
              <a:rPr lang="en-US" spc="-50" smtClean="0"/>
              <a:t>12</a:t>
            </a:fld>
            <a:endParaRPr lang="en-US" spc="-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48987"/>
            <a:ext cx="8461375" cy="685292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993333"/>
                </a:solidFill>
                <a:latin typeface="Courier New"/>
                <a:cs typeface="Courier New"/>
              </a:rPr>
              <a:t>int</a:t>
            </a:r>
            <a:r>
              <a:rPr sz="1600" spc="-85" dirty="0">
                <a:solidFill>
                  <a:srgbClr val="993333"/>
                </a:solidFill>
                <a:latin typeface="Courier New"/>
                <a:cs typeface="Courier New"/>
              </a:rPr>
              <a:t> </a:t>
            </a:r>
            <a:r>
              <a:rPr sz="1600" spc="-10" dirty="0">
                <a:solidFill>
                  <a:srgbClr val="222222"/>
                </a:solidFill>
                <a:latin typeface="Courier New"/>
                <a:cs typeface="Courier New"/>
              </a:rPr>
              <a:t>main</a:t>
            </a:r>
            <a:r>
              <a:rPr sz="1600" spc="-10" dirty="0">
                <a:solidFill>
                  <a:srgbClr val="009900"/>
                </a:solidFill>
                <a:latin typeface="Courier New"/>
                <a:cs typeface="Courier New"/>
              </a:rPr>
              <a:t>()</a:t>
            </a:r>
            <a:endParaRPr sz="1600" dirty="0">
              <a:latin typeface="Courier New"/>
              <a:cs typeface="Courier New"/>
            </a:endParaRPr>
          </a:p>
          <a:p>
            <a:pPr marL="12700">
              <a:lnSpc>
                <a:spcPct val="100000"/>
              </a:lnSpc>
            </a:pPr>
            <a:r>
              <a:rPr sz="1600" spc="-50" dirty="0">
                <a:solidFill>
                  <a:srgbClr val="009900"/>
                </a:solidFill>
                <a:latin typeface="Courier New"/>
                <a:cs typeface="Courier New"/>
              </a:rPr>
              <a:t>{</a:t>
            </a:r>
            <a:endParaRPr sz="1600" dirty="0">
              <a:latin typeface="Courier New"/>
              <a:cs typeface="Courier New"/>
            </a:endParaRPr>
          </a:p>
          <a:p>
            <a:pPr marL="252729" marR="1569085">
              <a:lnSpc>
                <a:spcPct val="100000"/>
              </a:lnSpc>
            </a:pPr>
            <a:r>
              <a:rPr sz="1600" dirty="0">
                <a:solidFill>
                  <a:srgbClr val="993333"/>
                </a:solidFill>
                <a:latin typeface="Courier New"/>
                <a:cs typeface="Courier New"/>
              </a:rPr>
              <a:t>int</a:t>
            </a:r>
            <a:r>
              <a:rPr sz="1600" spc="-165" dirty="0">
                <a:solidFill>
                  <a:srgbClr val="993333"/>
                </a:solidFill>
                <a:latin typeface="Courier New"/>
                <a:cs typeface="Courier New"/>
              </a:rPr>
              <a:t> </a:t>
            </a:r>
            <a:r>
              <a:rPr sz="1600" dirty="0">
                <a:solidFill>
                  <a:srgbClr val="222222"/>
                </a:solidFill>
                <a:latin typeface="Courier New"/>
                <a:cs typeface="Courier New"/>
              </a:rPr>
              <a:t>c</a:t>
            </a:r>
            <a:r>
              <a:rPr sz="1600" dirty="0">
                <a:solidFill>
                  <a:srgbClr val="339933"/>
                </a:solidFill>
                <a:latin typeface="Courier New"/>
                <a:cs typeface="Courier New"/>
              </a:rPr>
              <a:t>,</a:t>
            </a:r>
            <a:r>
              <a:rPr sz="1600" spc="-140" dirty="0">
                <a:solidFill>
                  <a:srgbClr val="339933"/>
                </a:solidFill>
                <a:latin typeface="Courier New"/>
                <a:cs typeface="Courier New"/>
              </a:rPr>
              <a:t> </a:t>
            </a:r>
            <a:r>
              <a:rPr sz="1600" dirty="0">
                <a:solidFill>
                  <a:srgbClr val="222222"/>
                </a:solidFill>
                <a:latin typeface="Courier New"/>
                <a:cs typeface="Courier New"/>
              </a:rPr>
              <a:t>first</a:t>
            </a:r>
            <a:r>
              <a:rPr sz="1600" dirty="0">
                <a:solidFill>
                  <a:srgbClr val="339933"/>
                </a:solidFill>
                <a:latin typeface="Courier New"/>
                <a:cs typeface="Courier New"/>
              </a:rPr>
              <a:t>,</a:t>
            </a:r>
            <a:r>
              <a:rPr sz="1600" spc="-140" dirty="0">
                <a:solidFill>
                  <a:srgbClr val="339933"/>
                </a:solidFill>
                <a:latin typeface="Courier New"/>
                <a:cs typeface="Courier New"/>
              </a:rPr>
              <a:t> </a:t>
            </a:r>
            <a:r>
              <a:rPr sz="1600" dirty="0">
                <a:solidFill>
                  <a:srgbClr val="222222"/>
                </a:solidFill>
                <a:latin typeface="Courier New"/>
                <a:cs typeface="Courier New"/>
              </a:rPr>
              <a:t>last</a:t>
            </a:r>
            <a:r>
              <a:rPr sz="1600" dirty="0">
                <a:solidFill>
                  <a:srgbClr val="339933"/>
                </a:solidFill>
                <a:latin typeface="Courier New"/>
                <a:cs typeface="Courier New"/>
              </a:rPr>
              <a:t>,</a:t>
            </a:r>
            <a:r>
              <a:rPr sz="1600" spc="-140" dirty="0">
                <a:solidFill>
                  <a:srgbClr val="339933"/>
                </a:solidFill>
                <a:latin typeface="Courier New"/>
                <a:cs typeface="Courier New"/>
              </a:rPr>
              <a:t> </a:t>
            </a:r>
            <a:r>
              <a:rPr sz="1600" dirty="0">
                <a:solidFill>
                  <a:srgbClr val="222222"/>
                </a:solidFill>
                <a:latin typeface="Courier New"/>
                <a:cs typeface="Courier New"/>
              </a:rPr>
              <a:t>middle</a:t>
            </a:r>
            <a:r>
              <a:rPr sz="1600" dirty="0">
                <a:solidFill>
                  <a:srgbClr val="339933"/>
                </a:solidFill>
                <a:latin typeface="Courier New"/>
                <a:cs typeface="Courier New"/>
              </a:rPr>
              <a:t>,</a:t>
            </a:r>
            <a:r>
              <a:rPr sz="1600" spc="-140" dirty="0">
                <a:solidFill>
                  <a:srgbClr val="339933"/>
                </a:solidFill>
                <a:latin typeface="Courier New"/>
                <a:cs typeface="Courier New"/>
              </a:rPr>
              <a:t> </a:t>
            </a:r>
            <a:r>
              <a:rPr sz="1600" dirty="0">
                <a:solidFill>
                  <a:srgbClr val="222222"/>
                </a:solidFill>
                <a:latin typeface="Courier New"/>
                <a:cs typeface="Courier New"/>
              </a:rPr>
              <a:t>n</a:t>
            </a:r>
            <a:r>
              <a:rPr sz="1600" dirty="0">
                <a:solidFill>
                  <a:srgbClr val="339933"/>
                </a:solidFill>
                <a:latin typeface="Courier New"/>
                <a:cs typeface="Courier New"/>
              </a:rPr>
              <a:t>,</a:t>
            </a:r>
            <a:r>
              <a:rPr sz="1600" spc="-140" dirty="0">
                <a:solidFill>
                  <a:srgbClr val="339933"/>
                </a:solidFill>
                <a:latin typeface="Courier New"/>
                <a:cs typeface="Courier New"/>
              </a:rPr>
              <a:t> </a:t>
            </a:r>
            <a:r>
              <a:rPr sz="1600" dirty="0">
                <a:solidFill>
                  <a:srgbClr val="222222"/>
                </a:solidFill>
                <a:latin typeface="Courier New"/>
                <a:cs typeface="Courier New"/>
              </a:rPr>
              <a:t>search</a:t>
            </a:r>
            <a:r>
              <a:rPr sz="1600" dirty="0">
                <a:solidFill>
                  <a:srgbClr val="339933"/>
                </a:solidFill>
                <a:latin typeface="Courier New"/>
                <a:cs typeface="Courier New"/>
              </a:rPr>
              <a:t>,</a:t>
            </a:r>
            <a:r>
              <a:rPr sz="1600" spc="-140" dirty="0">
                <a:solidFill>
                  <a:srgbClr val="339933"/>
                </a:solidFill>
                <a:latin typeface="Courier New"/>
                <a:cs typeface="Courier New"/>
              </a:rPr>
              <a:t> </a:t>
            </a:r>
            <a:r>
              <a:rPr sz="1600" spc="-10" dirty="0">
                <a:solidFill>
                  <a:srgbClr val="222222"/>
                </a:solidFill>
                <a:latin typeface="Courier New"/>
                <a:cs typeface="Courier New"/>
              </a:rPr>
              <a:t>array</a:t>
            </a:r>
            <a:r>
              <a:rPr sz="1600" spc="-10" dirty="0">
                <a:solidFill>
                  <a:srgbClr val="009900"/>
                </a:solidFill>
                <a:latin typeface="Courier New"/>
                <a:cs typeface="Courier New"/>
              </a:rPr>
              <a:t>[</a:t>
            </a:r>
            <a:r>
              <a:rPr sz="1600" spc="-10" dirty="0">
                <a:solidFill>
                  <a:srgbClr val="0000DD"/>
                </a:solidFill>
                <a:latin typeface="Courier New"/>
                <a:cs typeface="Courier New"/>
              </a:rPr>
              <a:t>100</a:t>
            </a:r>
            <a:r>
              <a:rPr sz="1600" spc="-10" dirty="0">
                <a:solidFill>
                  <a:srgbClr val="009900"/>
                </a:solidFill>
                <a:latin typeface="Courier New"/>
                <a:cs typeface="Courier New"/>
              </a:rPr>
              <a:t>]</a:t>
            </a:r>
            <a:r>
              <a:rPr sz="1600" spc="-10" dirty="0">
                <a:solidFill>
                  <a:srgbClr val="339933"/>
                </a:solidFill>
                <a:latin typeface="Courier New"/>
                <a:cs typeface="Courier New"/>
              </a:rPr>
              <a:t>; </a:t>
            </a:r>
            <a:r>
              <a:rPr sz="1600" spc="-10" dirty="0">
                <a:solidFill>
                  <a:srgbClr val="000066"/>
                </a:solidFill>
                <a:latin typeface="Courier New"/>
                <a:cs typeface="Courier New"/>
              </a:rPr>
              <a:t>printf</a:t>
            </a:r>
            <a:r>
              <a:rPr sz="1600" spc="-10" dirty="0">
                <a:solidFill>
                  <a:srgbClr val="009900"/>
                </a:solidFill>
                <a:latin typeface="Courier New"/>
                <a:cs typeface="Courier New"/>
              </a:rPr>
              <a:t>(</a:t>
            </a:r>
            <a:r>
              <a:rPr sz="1600" spc="-10" dirty="0">
                <a:solidFill>
                  <a:srgbClr val="FF0000"/>
                </a:solidFill>
                <a:latin typeface="Courier New"/>
                <a:cs typeface="Courier New"/>
              </a:rPr>
              <a:t>"Enter</a:t>
            </a:r>
            <a:r>
              <a:rPr sz="1600" spc="-95" dirty="0">
                <a:solidFill>
                  <a:srgbClr val="FF0000"/>
                </a:solidFill>
                <a:latin typeface="Courier New"/>
                <a:cs typeface="Courier New"/>
              </a:rPr>
              <a:t> </a:t>
            </a:r>
            <a:r>
              <a:rPr sz="1600" dirty="0">
                <a:solidFill>
                  <a:srgbClr val="FF0000"/>
                </a:solidFill>
                <a:latin typeface="Courier New"/>
                <a:cs typeface="Courier New"/>
              </a:rPr>
              <a:t>number</a:t>
            </a:r>
            <a:r>
              <a:rPr sz="1600" spc="-90" dirty="0">
                <a:solidFill>
                  <a:srgbClr val="FF0000"/>
                </a:solidFill>
                <a:latin typeface="Courier New"/>
                <a:cs typeface="Courier New"/>
              </a:rPr>
              <a:t> </a:t>
            </a:r>
            <a:r>
              <a:rPr sz="1600" dirty="0">
                <a:solidFill>
                  <a:srgbClr val="FF0000"/>
                </a:solidFill>
                <a:latin typeface="Courier New"/>
                <a:cs typeface="Courier New"/>
              </a:rPr>
              <a:t>of</a:t>
            </a:r>
            <a:r>
              <a:rPr sz="1600" spc="-90" dirty="0">
                <a:solidFill>
                  <a:srgbClr val="FF0000"/>
                </a:solidFill>
                <a:latin typeface="Courier New"/>
                <a:cs typeface="Courier New"/>
              </a:rPr>
              <a:t> </a:t>
            </a:r>
            <a:r>
              <a:rPr sz="1600" spc="-10" dirty="0">
                <a:solidFill>
                  <a:srgbClr val="FF0000"/>
                </a:solidFill>
                <a:latin typeface="Courier New"/>
                <a:cs typeface="Courier New"/>
              </a:rPr>
              <a:t>elements</a:t>
            </a:r>
            <a:r>
              <a:rPr sz="1600" b="1" spc="-10" dirty="0">
                <a:solidFill>
                  <a:srgbClr val="000099"/>
                </a:solidFill>
                <a:latin typeface="Courier New"/>
                <a:cs typeface="Courier New"/>
              </a:rPr>
              <a:t>\n</a:t>
            </a:r>
            <a:r>
              <a:rPr sz="1600" spc="-10" dirty="0">
                <a:solidFill>
                  <a:srgbClr val="FF0000"/>
                </a:solidFill>
                <a:latin typeface="Courier New"/>
                <a:cs typeface="Courier New"/>
              </a:rPr>
              <a:t>"</a:t>
            </a:r>
            <a:r>
              <a:rPr sz="1600" spc="-10" dirty="0">
                <a:solidFill>
                  <a:srgbClr val="009900"/>
                </a:solidFill>
                <a:latin typeface="Courier New"/>
                <a:cs typeface="Courier New"/>
              </a:rPr>
              <a:t>)</a:t>
            </a:r>
            <a:r>
              <a:rPr sz="1600" spc="-10" dirty="0">
                <a:solidFill>
                  <a:srgbClr val="339933"/>
                </a:solidFill>
                <a:latin typeface="Courier New"/>
                <a:cs typeface="Courier New"/>
              </a:rPr>
              <a:t>;</a:t>
            </a:r>
            <a:endParaRPr sz="1600" dirty="0">
              <a:latin typeface="Courier New"/>
              <a:cs typeface="Courier New"/>
            </a:endParaRPr>
          </a:p>
          <a:p>
            <a:pPr marL="252729">
              <a:lnSpc>
                <a:spcPct val="100000"/>
              </a:lnSpc>
            </a:pPr>
            <a:r>
              <a:rPr sz="1600" spc="-10" dirty="0">
                <a:solidFill>
                  <a:srgbClr val="000066"/>
                </a:solidFill>
                <a:latin typeface="Courier New"/>
                <a:cs typeface="Courier New"/>
              </a:rPr>
              <a:t>scanf</a:t>
            </a:r>
            <a:r>
              <a:rPr sz="1600" spc="-10" dirty="0">
                <a:solidFill>
                  <a:srgbClr val="009900"/>
                </a:solidFill>
                <a:latin typeface="Courier New"/>
                <a:cs typeface="Courier New"/>
              </a:rPr>
              <a:t>(</a:t>
            </a:r>
            <a:r>
              <a:rPr sz="1600" spc="-10" dirty="0">
                <a:solidFill>
                  <a:srgbClr val="FF0000"/>
                </a:solidFill>
                <a:latin typeface="Courier New"/>
                <a:cs typeface="Courier New"/>
              </a:rPr>
              <a:t>"%d"</a:t>
            </a:r>
            <a:r>
              <a:rPr sz="1600" spc="-10" dirty="0">
                <a:solidFill>
                  <a:srgbClr val="339933"/>
                </a:solidFill>
                <a:latin typeface="Courier New"/>
                <a:cs typeface="Courier New"/>
              </a:rPr>
              <a:t>,</a:t>
            </a:r>
            <a:r>
              <a:rPr sz="1600" spc="-215" dirty="0">
                <a:solidFill>
                  <a:srgbClr val="339933"/>
                </a:solidFill>
                <a:latin typeface="Courier New"/>
                <a:cs typeface="Courier New"/>
              </a:rPr>
              <a:t> </a:t>
            </a:r>
            <a:r>
              <a:rPr sz="1600" spc="-20" dirty="0">
                <a:solidFill>
                  <a:srgbClr val="339933"/>
                </a:solidFill>
                <a:latin typeface="Courier New"/>
                <a:cs typeface="Courier New"/>
              </a:rPr>
              <a:t>&amp;</a:t>
            </a:r>
            <a:r>
              <a:rPr sz="1600" spc="-20" dirty="0">
                <a:solidFill>
                  <a:srgbClr val="222222"/>
                </a:solidFill>
                <a:latin typeface="Courier New"/>
                <a:cs typeface="Courier New"/>
              </a:rPr>
              <a:t>n</a:t>
            </a:r>
            <a:r>
              <a:rPr sz="1600" spc="-20" dirty="0">
                <a:solidFill>
                  <a:srgbClr val="009900"/>
                </a:solidFill>
                <a:latin typeface="Courier New"/>
                <a:cs typeface="Courier New"/>
              </a:rPr>
              <a:t>)</a:t>
            </a:r>
            <a:r>
              <a:rPr sz="1600" spc="-20" dirty="0">
                <a:solidFill>
                  <a:srgbClr val="339933"/>
                </a:solidFill>
                <a:latin typeface="Courier New"/>
                <a:cs typeface="Courier New"/>
              </a:rPr>
              <a:t>;</a:t>
            </a:r>
            <a:endParaRPr sz="1600" dirty="0">
              <a:latin typeface="Courier New"/>
              <a:cs typeface="Courier New"/>
            </a:endParaRPr>
          </a:p>
          <a:p>
            <a:pPr marL="252729" marR="3605529">
              <a:lnSpc>
                <a:spcPct val="100000"/>
              </a:lnSpc>
            </a:pPr>
            <a:r>
              <a:rPr sz="1600" spc="-10" dirty="0">
                <a:solidFill>
                  <a:srgbClr val="000066"/>
                </a:solidFill>
                <a:latin typeface="Courier New"/>
                <a:cs typeface="Courier New"/>
              </a:rPr>
              <a:t>printf</a:t>
            </a:r>
            <a:r>
              <a:rPr sz="1600" spc="-10" dirty="0">
                <a:solidFill>
                  <a:srgbClr val="009900"/>
                </a:solidFill>
                <a:latin typeface="Courier New"/>
                <a:cs typeface="Courier New"/>
              </a:rPr>
              <a:t>(</a:t>
            </a:r>
            <a:r>
              <a:rPr sz="1600" spc="-10" dirty="0">
                <a:solidFill>
                  <a:srgbClr val="FF0000"/>
                </a:solidFill>
                <a:latin typeface="Courier New"/>
                <a:cs typeface="Courier New"/>
              </a:rPr>
              <a:t>"Enter</a:t>
            </a:r>
            <a:r>
              <a:rPr sz="1600" spc="-114" dirty="0">
                <a:solidFill>
                  <a:srgbClr val="FF0000"/>
                </a:solidFill>
                <a:latin typeface="Courier New"/>
                <a:cs typeface="Courier New"/>
              </a:rPr>
              <a:t> </a:t>
            </a:r>
            <a:r>
              <a:rPr sz="1600" dirty="0">
                <a:solidFill>
                  <a:srgbClr val="FF0000"/>
                </a:solidFill>
                <a:latin typeface="Courier New"/>
                <a:cs typeface="Courier New"/>
              </a:rPr>
              <a:t>%d</a:t>
            </a:r>
            <a:r>
              <a:rPr sz="1600" spc="-110" dirty="0">
                <a:solidFill>
                  <a:srgbClr val="FF0000"/>
                </a:solidFill>
                <a:latin typeface="Courier New"/>
                <a:cs typeface="Courier New"/>
              </a:rPr>
              <a:t> </a:t>
            </a:r>
            <a:r>
              <a:rPr sz="1600" spc="-25" dirty="0">
                <a:solidFill>
                  <a:srgbClr val="FF0000"/>
                </a:solidFill>
                <a:latin typeface="Courier New"/>
                <a:cs typeface="Courier New"/>
              </a:rPr>
              <a:t>integers</a:t>
            </a:r>
            <a:r>
              <a:rPr sz="1600" b="1" spc="-25" dirty="0">
                <a:solidFill>
                  <a:srgbClr val="000099"/>
                </a:solidFill>
                <a:latin typeface="Courier New"/>
                <a:cs typeface="Courier New"/>
              </a:rPr>
              <a:t>\n</a:t>
            </a:r>
            <a:r>
              <a:rPr sz="1600" spc="-25" dirty="0">
                <a:solidFill>
                  <a:srgbClr val="FF0000"/>
                </a:solidFill>
                <a:latin typeface="Courier New"/>
                <a:cs typeface="Courier New"/>
              </a:rPr>
              <a:t>"</a:t>
            </a:r>
            <a:r>
              <a:rPr sz="1600" spc="-25" dirty="0">
                <a:solidFill>
                  <a:srgbClr val="339933"/>
                </a:solidFill>
                <a:latin typeface="Courier New"/>
                <a:cs typeface="Courier New"/>
              </a:rPr>
              <a:t>,</a:t>
            </a:r>
            <a:r>
              <a:rPr sz="1600" spc="-125" dirty="0">
                <a:solidFill>
                  <a:srgbClr val="339933"/>
                </a:solidFill>
                <a:latin typeface="Courier New"/>
                <a:cs typeface="Courier New"/>
              </a:rPr>
              <a:t> </a:t>
            </a:r>
            <a:r>
              <a:rPr sz="1600" spc="-25" dirty="0">
                <a:solidFill>
                  <a:srgbClr val="222222"/>
                </a:solidFill>
                <a:latin typeface="Courier New"/>
                <a:cs typeface="Courier New"/>
              </a:rPr>
              <a:t>n</a:t>
            </a:r>
            <a:r>
              <a:rPr sz="1600" spc="-25" dirty="0">
                <a:solidFill>
                  <a:srgbClr val="009900"/>
                </a:solidFill>
                <a:latin typeface="Courier New"/>
                <a:cs typeface="Courier New"/>
              </a:rPr>
              <a:t>)</a:t>
            </a:r>
            <a:r>
              <a:rPr sz="1600" spc="-25" dirty="0">
                <a:solidFill>
                  <a:srgbClr val="339933"/>
                </a:solidFill>
                <a:latin typeface="Courier New"/>
                <a:cs typeface="Courier New"/>
              </a:rPr>
              <a:t>; </a:t>
            </a:r>
            <a:r>
              <a:rPr sz="1600" dirty="0">
                <a:solidFill>
                  <a:srgbClr val="B1B100"/>
                </a:solidFill>
                <a:latin typeface="Courier New"/>
                <a:cs typeface="Courier New"/>
              </a:rPr>
              <a:t>for</a:t>
            </a:r>
            <a:r>
              <a:rPr sz="1600" spc="-90" dirty="0">
                <a:solidFill>
                  <a:srgbClr val="B1B100"/>
                </a:solidFill>
                <a:latin typeface="Courier New"/>
                <a:cs typeface="Courier New"/>
              </a:rPr>
              <a:t> </a:t>
            </a:r>
            <a:r>
              <a:rPr sz="1600" dirty="0">
                <a:solidFill>
                  <a:srgbClr val="009900"/>
                </a:solidFill>
                <a:latin typeface="Courier New"/>
                <a:cs typeface="Courier New"/>
              </a:rPr>
              <a:t>(</a:t>
            </a:r>
            <a:r>
              <a:rPr sz="1600" dirty="0">
                <a:solidFill>
                  <a:srgbClr val="222222"/>
                </a:solidFill>
                <a:latin typeface="Courier New"/>
                <a:cs typeface="Courier New"/>
              </a:rPr>
              <a:t>c</a:t>
            </a:r>
            <a:r>
              <a:rPr sz="1600" spc="-55" dirty="0">
                <a:solidFill>
                  <a:srgbClr val="222222"/>
                </a:solidFill>
                <a:latin typeface="Courier New"/>
                <a:cs typeface="Courier New"/>
              </a:rPr>
              <a:t> </a:t>
            </a:r>
            <a:r>
              <a:rPr sz="1600" dirty="0">
                <a:solidFill>
                  <a:srgbClr val="339933"/>
                </a:solidFill>
                <a:latin typeface="Courier New"/>
                <a:cs typeface="Courier New"/>
              </a:rPr>
              <a:t>=</a:t>
            </a:r>
            <a:r>
              <a:rPr sz="1600" spc="-55" dirty="0">
                <a:solidFill>
                  <a:srgbClr val="339933"/>
                </a:solidFill>
                <a:latin typeface="Courier New"/>
                <a:cs typeface="Courier New"/>
              </a:rPr>
              <a:t> </a:t>
            </a:r>
            <a:r>
              <a:rPr sz="1600" dirty="0">
                <a:solidFill>
                  <a:srgbClr val="0000DD"/>
                </a:solidFill>
                <a:latin typeface="Courier New"/>
                <a:cs typeface="Courier New"/>
              </a:rPr>
              <a:t>0</a:t>
            </a:r>
            <a:r>
              <a:rPr sz="1600" dirty="0">
                <a:solidFill>
                  <a:srgbClr val="339933"/>
                </a:solidFill>
                <a:latin typeface="Courier New"/>
                <a:cs typeface="Courier New"/>
              </a:rPr>
              <a:t>;</a:t>
            </a:r>
            <a:r>
              <a:rPr sz="1600" spc="-50" dirty="0">
                <a:solidFill>
                  <a:srgbClr val="339933"/>
                </a:solidFill>
                <a:latin typeface="Courier New"/>
                <a:cs typeface="Courier New"/>
              </a:rPr>
              <a:t> </a:t>
            </a:r>
            <a:r>
              <a:rPr sz="1600" dirty="0">
                <a:solidFill>
                  <a:srgbClr val="222222"/>
                </a:solidFill>
                <a:latin typeface="Courier New"/>
                <a:cs typeface="Courier New"/>
              </a:rPr>
              <a:t>c</a:t>
            </a:r>
            <a:r>
              <a:rPr sz="1600" spc="-70" dirty="0">
                <a:solidFill>
                  <a:srgbClr val="222222"/>
                </a:solidFill>
                <a:latin typeface="Courier New"/>
                <a:cs typeface="Courier New"/>
              </a:rPr>
              <a:t> </a:t>
            </a:r>
            <a:r>
              <a:rPr sz="1600" dirty="0">
                <a:solidFill>
                  <a:srgbClr val="339933"/>
                </a:solidFill>
                <a:latin typeface="Courier New"/>
                <a:cs typeface="Courier New"/>
              </a:rPr>
              <a:t>&lt;</a:t>
            </a:r>
            <a:r>
              <a:rPr sz="1600" spc="-45" dirty="0">
                <a:solidFill>
                  <a:srgbClr val="339933"/>
                </a:solidFill>
                <a:latin typeface="Courier New"/>
                <a:cs typeface="Courier New"/>
              </a:rPr>
              <a:t> </a:t>
            </a:r>
            <a:r>
              <a:rPr sz="1600" dirty="0">
                <a:solidFill>
                  <a:srgbClr val="222222"/>
                </a:solidFill>
                <a:latin typeface="Courier New"/>
                <a:cs typeface="Courier New"/>
              </a:rPr>
              <a:t>n</a:t>
            </a:r>
            <a:r>
              <a:rPr sz="1600" dirty="0">
                <a:solidFill>
                  <a:srgbClr val="339933"/>
                </a:solidFill>
                <a:latin typeface="Courier New"/>
                <a:cs typeface="Courier New"/>
              </a:rPr>
              <a:t>;</a:t>
            </a:r>
            <a:r>
              <a:rPr sz="1600" spc="-50" dirty="0">
                <a:solidFill>
                  <a:srgbClr val="339933"/>
                </a:solidFill>
                <a:latin typeface="Courier New"/>
                <a:cs typeface="Courier New"/>
              </a:rPr>
              <a:t> </a:t>
            </a:r>
            <a:r>
              <a:rPr sz="1600" spc="-20" dirty="0">
                <a:solidFill>
                  <a:srgbClr val="222222"/>
                </a:solidFill>
                <a:latin typeface="Courier New"/>
                <a:cs typeface="Courier New"/>
              </a:rPr>
              <a:t>c</a:t>
            </a:r>
            <a:r>
              <a:rPr sz="1600" spc="-20" dirty="0">
                <a:solidFill>
                  <a:srgbClr val="339933"/>
                </a:solidFill>
                <a:latin typeface="Courier New"/>
                <a:cs typeface="Courier New"/>
              </a:rPr>
              <a:t>++</a:t>
            </a:r>
            <a:r>
              <a:rPr sz="1600" spc="-20" dirty="0">
                <a:solidFill>
                  <a:srgbClr val="009900"/>
                </a:solidFill>
                <a:latin typeface="Courier New"/>
                <a:cs typeface="Courier New"/>
              </a:rPr>
              <a:t>)</a:t>
            </a:r>
            <a:endParaRPr sz="1600" dirty="0">
              <a:latin typeface="Courier New"/>
              <a:cs typeface="Courier New"/>
            </a:endParaRPr>
          </a:p>
          <a:p>
            <a:pPr marL="252729" marR="3725545" indent="240029">
              <a:lnSpc>
                <a:spcPct val="100000"/>
              </a:lnSpc>
            </a:pPr>
            <a:r>
              <a:rPr sz="1600" spc="-10" dirty="0">
                <a:solidFill>
                  <a:srgbClr val="000066"/>
                </a:solidFill>
                <a:latin typeface="Courier New"/>
                <a:cs typeface="Courier New"/>
              </a:rPr>
              <a:t>scanf</a:t>
            </a:r>
            <a:r>
              <a:rPr sz="1600" spc="-10" dirty="0">
                <a:solidFill>
                  <a:srgbClr val="009900"/>
                </a:solidFill>
                <a:latin typeface="Courier New"/>
                <a:cs typeface="Courier New"/>
              </a:rPr>
              <a:t>(</a:t>
            </a:r>
            <a:r>
              <a:rPr sz="1600" spc="-10" dirty="0">
                <a:solidFill>
                  <a:srgbClr val="FF0000"/>
                </a:solidFill>
                <a:latin typeface="Courier New"/>
                <a:cs typeface="Courier New"/>
              </a:rPr>
              <a:t>"%d"</a:t>
            </a:r>
            <a:r>
              <a:rPr sz="1600" spc="-10" dirty="0">
                <a:solidFill>
                  <a:srgbClr val="339933"/>
                </a:solidFill>
                <a:latin typeface="Courier New"/>
                <a:cs typeface="Courier New"/>
              </a:rPr>
              <a:t>,</a:t>
            </a:r>
            <a:r>
              <a:rPr sz="1600" spc="-215" dirty="0">
                <a:solidFill>
                  <a:srgbClr val="339933"/>
                </a:solidFill>
                <a:latin typeface="Courier New"/>
                <a:cs typeface="Courier New"/>
              </a:rPr>
              <a:t> </a:t>
            </a:r>
            <a:r>
              <a:rPr sz="1600" spc="-10" dirty="0">
                <a:solidFill>
                  <a:srgbClr val="339933"/>
                </a:solidFill>
                <a:latin typeface="Courier New"/>
                <a:cs typeface="Courier New"/>
              </a:rPr>
              <a:t>&amp;</a:t>
            </a:r>
            <a:r>
              <a:rPr sz="1600" spc="-10" dirty="0">
                <a:solidFill>
                  <a:srgbClr val="222222"/>
                </a:solidFill>
                <a:latin typeface="Courier New"/>
                <a:cs typeface="Courier New"/>
              </a:rPr>
              <a:t>array</a:t>
            </a:r>
            <a:r>
              <a:rPr sz="1600" spc="-10" dirty="0">
                <a:solidFill>
                  <a:srgbClr val="009900"/>
                </a:solidFill>
                <a:latin typeface="Courier New"/>
                <a:cs typeface="Courier New"/>
              </a:rPr>
              <a:t>[</a:t>
            </a:r>
            <a:r>
              <a:rPr sz="1600" spc="-10" dirty="0">
                <a:solidFill>
                  <a:srgbClr val="222222"/>
                </a:solidFill>
                <a:latin typeface="Courier New"/>
                <a:cs typeface="Courier New"/>
              </a:rPr>
              <a:t>c</a:t>
            </a:r>
            <a:r>
              <a:rPr sz="1600" spc="-10" dirty="0">
                <a:solidFill>
                  <a:srgbClr val="009900"/>
                </a:solidFill>
                <a:latin typeface="Courier New"/>
                <a:cs typeface="Courier New"/>
              </a:rPr>
              <a:t>])</a:t>
            </a:r>
            <a:r>
              <a:rPr sz="1600" spc="-10" dirty="0">
                <a:solidFill>
                  <a:srgbClr val="339933"/>
                </a:solidFill>
                <a:latin typeface="Courier New"/>
                <a:cs typeface="Courier New"/>
              </a:rPr>
              <a:t>; </a:t>
            </a:r>
            <a:r>
              <a:rPr sz="1600" spc="-10" dirty="0">
                <a:solidFill>
                  <a:srgbClr val="000066"/>
                </a:solidFill>
                <a:latin typeface="Courier New"/>
                <a:cs typeface="Courier New"/>
              </a:rPr>
              <a:t>printf</a:t>
            </a:r>
            <a:r>
              <a:rPr sz="1600" spc="-10" dirty="0">
                <a:solidFill>
                  <a:srgbClr val="009900"/>
                </a:solidFill>
                <a:latin typeface="Courier New"/>
                <a:cs typeface="Courier New"/>
              </a:rPr>
              <a:t>(</a:t>
            </a:r>
            <a:r>
              <a:rPr sz="1600" spc="-10" dirty="0">
                <a:solidFill>
                  <a:srgbClr val="FF0000"/>
                </a:solidFill>
                <a:latin typeface="Courier New"/>
                <a:cs typeface="Courier New"/>
              </a:rPr>
              <a:t>"Enter</a:t>
            </a:r>
            <a:r>
              <a:rPr sz="1600" spc="-90" dirty="0">
                <a:solidFill>
                  <a:srgbClr val="FF0000"/>
                </a:solidFill>
                <a:latin typeface="Courier New"/>
                <a:cs typeface="Courier New"/>
              </a:rPr>
              <a:t> </a:t>
            </a:r>
            <a:r>
              <a:rPr sz="1600" dirty="0">
                <a:solidFill>
                  <a:srgbClr val="FF0000"/>
                </a:solidFill>
                <a:latin typeface="Courier New"/>
                <a:cs typeface="Courier New"/>
              </a:rPr>
              <a:t>value</a:t>
            </a:r>
            <a:r>
              <a:rPr sz="1600" spc="-85" dirty="0">
                <a:solidFill>
                  <a:srgbClr val="FF0000"/>
                </a:solidFill>
                <a:latin typeface="Courier New"/>
                <a:cs typeface="Courier New"/>
              </a:rPr>
              <a:t> </a:t>
            </a:r>
            <a:r>
              <a:rPr sz="1600" dirty="0">
                <a:solidFill>
                  <a:srgbClr val="FF0000"/>
                </a:solidFill>
                <a:latin typeface="Courier New"/>
                <a:cs typeface="Courier New"/>
              </a:rPr>
              <a:t>to</a:t>
            </a:r>
            <a:r>
              <a:rPr sz="1600" spc="-85" dirty="0">
                <a:solidFill>
                  <a:srgbClr val="FF0000"/>
                </a:solidFill>
                <a:latin typeface="Courier New"/>
                <a:cs typeface="Courier New"/>
              </a:rPr>
              <a:t> </a:t>
            </a:r>
            <a:r>
              <a:rPr sz="1600" spc="-25" dirty="0">
                <a:solidFill>
                  <a:srgbClr val="FF0000"/>
                </a:solidFill>
                <a:latin typeface="Courier New"/>
                <a:cs typeface="Courier New"/>
              </a:rPr>
              <a:t>find</a:t>
            </a:r>
            <a:r>
              <a:rPr sz="1600" b="1" spc="-25" dirty="0">
                <a:solidFill>
                  <a:srgbClr val="000099"/>
                </a:solidFill>
                <a:latin typeface="Courier New"/>
                <a:cs typeface="Courier New"/>
              </a:rPr>
              <a:t>\n</a:t>
            </a:r>
            <a:r>
              <a:rPr sz="1600" spc="-25" dirty="0">
                <a:solidFill>
                  <a:srgbClr val="FF0000"/>
                </a:solidFill>
                <a:latin typeface="Courier New"/>
                <a:cs typeface="Courier New"/>
              </a:rPr>
              <a:t>"</a:t>
            </a:r>
            <a:r>
              <a:rPr sz="1600" spc="-25" dirty="0">
                <a:solidFill>
                  <a:srgbClr val="009900"/>
                </a:solidFill>
                <a:latin typeface="Courier New"/>
                <a:cs typeface="Courier New"/>
              </a:rPr>
              <a:t>)</a:t>
            </a:r>
            <a:r>
              <a:rPr sz="1600" spc="-25" dirty="0">
                <a:solidFill>
                  <a:srgbClr val="339933"/>
                </a:solidFill>
                <a:latin typeface="Courier New"/>
                <a:cs typeface="Courier New"/>
              </a:rPr>
              <a:t>; </a:t>
            </a:r>
            <a:r>
              <a:rPr sz="1600" spc="-10" dirty="0">
                <a:solidFill>
                  <a:srgbClr val="000066"/>
                </a:solidFill>
                <a:latin typeface="Courier New"/>
                <a:cs typeface="Courier New"/>
              </a:rPr>
              <a:t>scanf</a:t>
            </a:r>
            <a:r>
              <a:rPr sz="1600" spc="-10" dirty="0">
                <a:solidFill>
                  <a:srgbClr val="009900"/>
                </a:solidFill>
                <a:latin typeface="Courier New"/>
                <a:cs typeface="Courier New"/>
              </a:rPr>
              <a:t>(</a:t>
            </a:r>
            <a:r>
              <a:rPr sz="1600" spc="-10" dirty="0">
                <a:solidFill>
                  <a:srgbClr val="FF0000"/>
                </a:solidFill>
                <a:latin typeface="Courier New"/>
                <a:cs typeface="Courier New"/>
              </a:rPr>
              <a:t>"%d"</a:t>
            </a:r>
            <a:r>
              <a:rPr sz="1600" spc="-10" dirty="0">
                <a:solidFill>
                  <a:srgbClr val="339933"/>
                </a:solidFill>
                <a:latin typeface="Courier New"/>
                <a:cs typeface="Courier New"/>
              </a:rPr>
              <a:t>,</a:t>
            </a:r>
            <a:r>
              <a:rPr sz="1600" spc="-215" dirty="0">
                <a:solidFill>
                  <a:srgbClr val="339933"/>
                </a:solidFill>
                <a:latin typeface="Courier New"/>
                <a:cs typeface="Courier New"/>
              </a:rPr>
              <a:t> </a:t>
            </a:r>
            <a:r>
              <a:rPr sz="1600" spc="-10" dirty="0">
                <a:solidFill>
                  <a:srgbClr val="339933"/>
                </a:solidFill>
                <a:latin typeface="Courier New"/>
                <a:cs typeface="Courier New"/>
              </a:rPr>
              <a:t>&amp;</a:t>
            </a:r>
            <a:r>
              <a:rPr sz="1600" spc="-10" dirty="0">
                <a:solidFill>
                  <a:srgbClr val="222222"/>
                </a:solidFill>
                <a:latin typeface="Courier New"/>
                <a:cs typeface="Courier New"/>
              </a:rPr>
              <a:t>search</a:t>
            </a:r>
            <a:r>
              <a:rPr sz="1600" spc="-10" dirty="0">
                <a:solidFill>
                  <a:srgbClr val="009900"/>
                </a:solidFill>
                <a:latin typeface="Courier New"/>
                <a:cs typeface="Courier New"/>
              </a:rPr>
              <a:t>)</a:t>
            </a:r>
            <a:r>
              <a:rPr sz="1600" spc="-10" dirty="0">
                <a:solidFill>
                  <a:srgbClr val="339933"/>
                </a:solidFill>
                <a:latin typeface="Courier New"/>
                <a:cs typeface="Courier New"/>
              </a:rPr>
              <a:t>;</a:t>
            </a:r>
            <a:endParaRPr sz="1600" dirty="0">
              <a:latin typeface="Courier New"/>
              <a:cs typeface="Courier New"/>
            </a:endParaRPr>
          </a:p>
          <a:p>
            <a:pPr marL="256540" marR="6010275">
              <a:lnSpc>
                <a:spcPct val="100000"/>
              </a:lnSpc>
            </a:pPr>
            <a:r>
              <a:rPr sz="1600" dirty="0">
                <a:solidFill>
                  <a:srgbClr val="222222"/>
                </a:solidFill>
                <a:latin typeface="Courier New"/>
                <a:cs typeface="Courier New"/>
              </a:rPr>
              <a:t>first</a:t>
            </a:r>
            <a:r>
              <a:rPr sz="1600" spc="-160" dirty="0">
                <a:solidFill>
                  <a:srgbClr val="222222"/>
                </a:solidFill>
                <a:latin typeface="Courier New"/>
                <a:cs typeface="Courier New"/>
              </a:rPr>
              <a:t> </a:t>
            </a:r>
            <a:r>
              <a:rPr sz="1600" dirty="0">
                <a:solidFill>
                  <a:srgbClr val="339933"/>
                </a:solidFill>
                <a:latin typeface="Courier New"/>
                <a:cs typeface="Courier New"/>
              </a:rPr>
              <a:t>=</a:t>
            </a:r>
            <a:r>
              <a:rPr sz="1600" spc="-70" dirty="0">
                <a:solidFill>
                  <a:srgbClr val="339933"/>
                </a:solidFill>
                <a:latin typeface="Courier New"/>
                <a:cs typeface="Courier New"/>
              </a:rPr>
              <a:t> </a:t>
            </a:r>
            <a:r>
              <a:rPr sz="1600" spc="-25" dirty="0">
                <a:solidFill>
                  <a:srgbClr val="0000DD"/>
                </a:solidFill>
                <a:latin typeface="Courier New"/>
                <a:cs typeface="Courier New"/>
              </a:rPr>
              <a:t>0</a:t>
            </a:r>
            <a:r>
              <a:rPr sz="1600" spc="-25" dirty="0">
                <a:solidFill>
                  <a:srgbClr val="339933"/>
                </a:solidFill>
                <a:latin typeface="Courier New"/>
                <a:cs typeface="Courier New"/>
              </a:rPr>
              <a:t>; </a:t>
            </a:r>
            <a:r>
              <a:rPr sz="1600" dirty="0">
                <a:solidFill>
                  <a:srgbClr val="222222"/>
                </a:solidFill>
                <a:latin typeface="Courier New"/>
                <a:cs typeface="Courier New"/>
              </a:rPr>
              <a:t>last</a:t>
            </a:r>
            <a:r>
              <a:rPr sz="1600" spc="-125" dirty="0">
                <a:solidFill>
                  <a:srgbClr val="222222"/>
                </a:solidFill>
                <a:latin typeface="Courier New"/>
                <a:cs typeface="Courier New"/>
              </a:rPr>
              <a:t> </a:t>
            </a:r>
            <a:r>
              <a:rPr sz="1600" dirty="0">
                <a:solidFill>
                  <a:srgbClr val="339933"/>
                </a:solidFill>
                <a:latin typeface="Courier New"/>
                <a:cs typeface="Courier New"/>
              </a:rPr>
              <a:t>=</a:t>
            </a:r>
            <a:r>
              <a:rPr sz="1600" spc="-45" dirty="0">
                <a:solidFill>
                  <a:srgbClr val="339933"/>
                </a:solidFill>
                <a:latin typeface="Courier New"/>
                <a:cs typeface="Courier New"/>
              </a:rPr>
              <a:t> </a:t>
            </a:r>
            <a:r>
              <a:rPr sz="1600" dirty="0">
                <a:solidFill>
                  <a:srgbClr val="222222"/>
                </a:solidFill>
                <a:latin typeface="Courier New"/>
                <a:cs typeface="Courier New"/>
              </a:rPr>
              <a:t>n</a:t>
            </a:r>
            <a:r>
              <a:rPr sz="1600" spc="-65" dirty="0">
                <a:solidFill>
                  <a:srgbClr val="222222"/>
                </a:solidFill>
                <a:latin typeface="Courier New"/>
                <a:cs typeface="Courier New"/>
              </a:rPr>
              <a:t> </a:t>
            </a:r>
            <a:r>
              <a:rPr sz="1600" dirty="0">
                <a:solidFill>
                  <a:srgbClr val="339933"/>
                </a:solidFill>
                <a:latin typeface="Courier New"/>
                <a:cs typeface="Courier New"/>
              </a:rPr>
              <a:t>-</a:t>
            </a:r>
            <a:r>
              <a:rPr sz="1600" spc="-50" dirty="0">
                <a:solidFill>
                  <a:srgbClr val="339933"/>
                </a:solidFill>
                <a:latin typeface="Courier New"/>
                <a:cs typeface="Courier New"/>
              </a:rPr>
              <a:t> </a:t>
            </a:r>
            <a:r>
              <a:rPr sz="1600" spc="-25" dirty="0">
                <a:solidFill>
                  <a:srgbClr val="0000DD"/>
                </a:solidFill>
                <a:latin typeface="Courier New"/>
                <a:cs typeface="Courier New"/>
              </a:rPr>
              <a:t>1</a:t>
            </a:r>
            <a:r>
              <a:rPr sz="1600" spc="-25" dirty="0">
                <a:solidFill>
                  <a:srgbClr val="339933"/>
                </a:solidFill>
                <a:latin typeface="Courier New"/>
                <a:cs typeface="Courier New"/>
              </a:rPr>
              <a:t>;</a:t>
            </a:r>
            <a:endParaRPr sz="1600" dirty="0">
              <a:latin typeface="Courier New"/>
              <a:cs typeface="Courier New"/>
            </a:endParaRPr>
          </a:p>
          <a:p>
            <a:pPr marL="252729" marR="4690110" indent="3175">
              <a:lnSpc>
                <a:spcPct val="100000"/>
              </a:lnSpc>
            </a:pPr>
            <a:r>
              <a:rPr sz="1600" dirty="0">
                <a:solidFill>
                  <a:srgbClr val="222222"/>
                </a:solidFill>
                <a:latin typeface="Courier New"/>
                <a:cs typeface="Courier New"/>
              </a:rPr>
              <a:t>middle</a:t>
            </a:r>
            <a:r>
              <a:rPr sz="1600" spc="-180" dirty="0">
                <a:solidFill>
                  <a:srgbClr val="222222"/>
                </a:solidFill>
                <a:latin typeface="Courier New"/>
                <a:cs typeface="Courier New"/>
              </a:rPr>
              <a:t> </a:t>
            </a:r>
            <a:r>
              <a:rPr sz="1600" dirty="0">
                <a:solidFill>
                  <a:srgbClr val="339933"/>
                </a:solidFill>
                <a:latin typeface="Courier New"/>
                <a:cs typeface="Courier New"/>
              </a:rPr>
              <a:t>=</a:t>
            </a:r>
            <a:r>
              <a:rPr sz="1600" spc="-80" dirty="0">
                <a:solidFill>
                  <a:srgbClr val="339933"/>
                </a:solidFill>
                <a:latin typeface="Courier New"/>
                <a:cs typeface="Courier New"/>
              </a:rPr>
              <a:t> </a:t>
            </a:r>
            <a:r>
              <a:rPr sz="1600" spc="-20" dirty="0">
                <a:solidFill>
                  <a:srgbClr val="009900"/>
                </a:solidFill>
                <a:latin typeface="Courier New"/>
                <a:cs typeface="Courier New"/>
              </a:rPr>
              <a:t>(</a:t>
            </a:r>
            <a:r>
              <a:rPr sz="1600" spc="-20" dirty="0">
                <a:solidFill>
                  <a:srgbClr val="222222"/>
                </a:solidFill>
                <a:latin typeface="Courier New"/>
                <a:cs typeface="Courier New"/>
              </a:rPr>
              <a:t>first</a:t>
            </a:r>
            <a:r>
              <a:rPr sz="1600" spc="-20" dirty="0">
                <a:solidFill>
                  <a:srgbClr val="339933"/>
                </a:solidFill>
                <a:latin typeface="Courier New"/>
                <a:cs typeface="Courier New"/>
              </a:rPr>
              <a:t>+</a:t>
            </a:r>
            <a:r>
              <a:rPr sz="1600" spc="-20" dirty="0">
                <a:solidFill>
                  <a:srgbClr val="222222"/>
                </a:solidFill>
                <a:latin typeface="Courier New"/>
                <a:cs typeface="Courier New"/>
              </a:rPr>
              <a:t>last</a:t>
            </a:r>
            <a:r>
              <a:rPr sz="1600" spc="-20" dirty="0">
                <a:solidFill>
                  <a:srgbClr val="009900"/>
                </a:solidFill>
                <a:latin typeface="Courier New"/>
                <a:cs typeface="Courier New"/>
              </a:rPr>
              <a:t>)</a:t>
            </a:r>
            <a:r>
              <a:rPr sz="1600" spc="-20" dirty="0">
                <a:solidFill>
                  <a:srgbClr val="339933"/>
                </a:solidFill>
                <a:latin typeface="Courier New"/>
                <a:cs typeface="Courier New"/>
              </a:rPr>
              <a:t>/</a:t>
            </a:r>
            <a:r>
              <a:rPr sz="1600" spc="-20" dirty="0">
                <a:solidFill>
                  <a:srgbClr val="0000DD"/>
                </a:solidFill>
                <a:latin typeface="Courier New"/>
                <a:cs typeface="Courier New"/>
              </a:rPr>
              <a:t>2</a:t>
            </a:r>
            <a:r>
              <a:rPr sz="1600" spc="-20" dirty="0">
                <a:solidFill>
                  <a:srgbClr val="339933"/>
                </a:solidFill>
                <a:latin typeface="Courier New"/>
                <a:cs typeface="Courier New"/>
              </a:rPr>
              <a:t>; </a:t>
            </a:r>
            <a:r>
              <a:rPr sz="1600" dirty="0">
                <a:solidFill>
                  <a:srgbClr val="B1B100"/>
                </a:solidFill>
                <a:latin typeface="Courier New"/>
                <a:cs typeface="Courier New"/>
              </a:rPr>
              <a:t>while</a:t>
            </a:r>
            <a:r>
              <a:rPr sz="1600" spc="-170" dirty="0">
                <a:solidFill>
                  <a:srgbClr val="B1B100"/>
                </a:solidFill>
                <a:latin typeface="Courier New"/>
                <a:cs typeface="Courier New"/>
              </a:rPr>
              <a:t> </a:t>
            </a:r>
            <a:r>
              <a:rPr sz="1600" dirty="0">
                <a:solidFill>
                  <a:srgbClr val="009900"/>
                </a:solidFill>
                <a:latin typeface="Courier New"/>
                <a:cs typeface="Courier New"/>
              </a:rPr>
              <a:t>(</a:t>
            </a:r>
            <a:r>
              <a:rPr sz="1600" dirty="0">
                <a:solidFill>
                  <a:srgbClr val="222222"/>
                </a:solidFill>
                <a:latin typeface="Courier New"/>
                <a:cs typeface="Courier New"/>
              </a:rPr>
              <a:t>first</a:t>
            </a:r>
            <a:r>
              <a:rPr sz="1600" spc="-170" dirty="0">
                <a:solidFill>
                  <a:srgbClr val="222222"/>
                </a:solidFill>
                <a:latin typeface="Courier New"/>
                <a:cs typeface="Courier New"/>
              </a:rPr>
              <a:t> </a:t>
            </a:r>
            <a:r>
              <a:rPr sz="1600" dirty="0">
                <a:solidFill>
                  <a:srgbClr val="339933"/>
                </a:solidFill>
                <a:latin typeface="Courier New"/>
                <a:cs typeface="Courier New"/>
              </a:rPr>
              <a:t>&lt;=</a:t>
            </a:r>
            <a:r>
              <a:rPr sz="1600" spc="-110" dirty="0">
                <a:solidFill>
                  <a:srgbClr val="339933"/>
                </a:solidFill>
                <a:latin typeface="Courier New"/>
                <a:cs typeface="Courier New"/>
              </a:rPr>
              <a:t> </a:t>
            </a:r>
            <a:r>
              <a:rPr sz="1600" dirty="0">
                <a:solidFill>
                  <a:srgbClr val="222222"/>
                </a:solidFill>
                <a:latin typeface="Courier New"/>
                <a:cs typeface="Courier New"/>
              </a:rPr>
              <a:t>last</a:t>
            </a:r>
            <a:r>
              <a:rPr sz="1600" dirty="0">
                <a:solidFill>
                  <a:srgbClr val="009900"/>
                </a:solidFill>
                <a:latin typeface="Courier New"/>
                <a:cs typeface="Courier New"/>
              </a:rPr>
              <a:t>)</a:t>
            </a:r>
            <a:r>
              <a:rPr sz="1600" spc="-114" dirty="0">
                <a:solidFill>
                  <a:srgbClr val="009900"/>
                </a:solidFill>
                <a:latin typeface="Courier New"/>
                <a:cs typeface="Courier New"/>
              </a:rPr>
              <a:t> </a:t>
            </a:r>
            <a:r>
              <a:rPr sz="1600" spc="-50" dirty="0">
                <a:solidFill>
                  <a:srgbClr val="009900"/>
                </a:solidFill>
                <a:latin typeface="Courier New"/>
                <a:cs typeface="Courier New"/>
              </a:rPr>
              <a:t>{</a:t>
            </a:r>
            <a:endParaRPr sz="1600" dirty="0">
              <a:latin typeface="Courier New"/>
              <a:cs typeface="Courier New"/>
            </a:endParaRPr>
          </a:p>
          <a:p>
            <a:pPr marL="744220" marR="4089400" indent="-251460">
              <a:lnSpc>
                <a:spcPct val="100000"/>
              </a:lnSpc>
            </a:pPr>
            <a:r>
              <a:rPr sz="1600" dirty="0">
                <a:solidFill>
                  <a:srgbClr val="B1B100"/>
                </a:solidFill>
                <a:latin typeface="Courier New"/>
                <a:cs typeface="Courier New"/>
              </a:rPr>
              <a:t>if</a:t>
            </a:r>
            <a:r>
              <a:rPr sz="1600" spc="-90" dirty="0">
                <a:solidFill>
                  <a:srgbClr val="B1B100"/>
                </a:solidFill>
                <a:latin typeface="Courier New"/>
                <a:cs typeface="Courier New"/>
              </a:rPr>
              <a:t> </a:t>
            </a:r>
            <a:r>
              <a:rPr sz="1600" spc="-20" dirty="0">
                <a:solidFill>
                  <a:srgbClr val="009900"/>
                </a:solidFill>
                <a:latin typeface="Courier New"/>
                <a:cs typeface="Courier New"/>
              </a:rPr>
              <a:t>(</a:t>
            </a:r>
            <a:r>
              <a:rPr sz="1600" spc="-20" dirty="0">
                <a:solidFill>
                  <a:srgbClr val="222222"/>
                </a:solidFill>
                <a:latin typeface="Courier New"/>
                <a:cs typeface="Courier New"/>
              </a:rPr>
              <a:t>array</a:t>
            </a:r>
            <a:r>
              <a:rPr sz="1600" spc="-20" dirty="0">
                <a:solidFill>
                  <a:srgbClr val="009900"/>
                </a:solidFill>
                <a:latin typeface="Courier New"/>
                <a:cs typeface="Courier New"/>
              </a:rPr>
              <a:t>[</a:t>
            </a:r>
            <a:r>
              <a:rPr sz="1600" spc="-20" dirty="0">
                <a:solidFill>
                  <a:srgbClr val="222222"/>
                </a:solidFill>
                <a:latin typeface="Courier New"/>
                <a:cs typeface="Courier New"/>
              </a:rPr>
              <a:t>middle</a:t>
            </a:r>
            <a:r>
              <a:rPr sz="1600" spc="-20" dirty="0">
                <a:solidFill>
                  <a:srgbClr val="009900"/>
                </a:solidFill>
                <a:latin typeface="Courier New"/>
                <a:cs typeface="Courier New"/>
              </a:rPr>
              <a:t>]</a:t>
            </a:r>
            <a:r>
              <a:rPr sz="1600" spc="-75" dirty="0">
                <a:solidFill>
                  <a:srgbClr val="009900"/>
                </a:solidFill>
                <a:latin typeface="Courier New"/>
                <a:cs typeface="Courier New"/>
              </a:rPr>
              <a:t> </a:t>
            </a:r>
            <a:r>
              <a:rPr sz="1600" dirty="0">
                <a:solidFill>
                  <a:srgbClr val="339933"/>
                </a:solidFill>
                <a:latin typeface="Courier New"/>
                <a:cs typeface="Courier New"/>
              </a:rPr>
              <a:t>&lt;</a:t>
            </a:r>
            <a:r>
              <a:rPr sz="1600" spc="-60" dirty="0">
                <a:solidFill>
                  <a:srgbClr val="339933"/>
                </a:solidFill>
                <a:latin typeface="Courier New"/>
                <a:cs typeface="Courier New"/>
              </a:rPr>
              <a:t> </a:t>
            </a:r>
            <a:r>
              <a:rPr sz="1600" spc="-10" dirty="0">
                <a:solidFill>
                  <a:srgbClr val="222222"/>
                </a:solidFill>
                <a:latin typeface="Courier New"/>
                <a:cs typeface="Courier New"/>
              </a:rPr>
              <a:t>search</a:t>
            </a:r>
            <a:r>
              <a:rPr sz="1600" spc="-10" dirty="0">
                <a:solidFill>
                  <a:srgbClr val="009900"/>
                </a:solidFill>
                <a:latin typeface="Courier New"/>
                <a:cs typeface="Courier New"/>
              </a:rPr>
              <a:t>) </a:t>
            </a:r>
            <a:r>
              <a:rPr sz="1600" spc="-10" dirty="0">
                <a:solidFill>
                  <a:srgbClr val="222222"/>
                </a:solidFill>
                <a:latin typeface="Courier New"/>
                <a:cs typeface="Courier New"/>
              </a:rPr>
              <a:t>first</a:t>
            </a:r>
            <a:r>
              <a:rPr sz="1600" spc="-210" dirty="0">
                <a:solidFill>
                  <a:srgbClr val="222222"/>
                </a:solidFill>
                <a:latin typeface="Courier New"/>
                <a:cs typeface="Courier New"/>
              </a:rPr>
              <a:t> </a:t>
            </a:r>
            <a:r>
              <a:rPr sz="1600" dirty="0">
                <a:solidFill>
                  <a:srgbClr val="339933"/>
                </a:solidFill>
                <a:latin typeface="Courier New"/>
                <a:cs typeface="Courier New"/>
              </a:rPr>
              <a:t>=</a:t>
            </a:r>
            <a:r>
              <a:rPr sz="1600" spc="-50" dirty="0">
                <a:solidFill>
                  <a:srgbClr val="339933"/>
                </a:solidFill>
                <a:latin typeface="Courier New"/>
                <a:cs typeface="Courier New"/>
              </a:rPr>
              <a:t> </a:t>
            </a:r>
            <a:r>
              <a:rPr sz="1600" dirty="0">
                <a:solidFill>
                  <a:srgbClr val="222222"/>
                </a:solidFill>
                <a:latin typeface="Courier New"/>
                <a:cs typeface="Courier New"/>
              </a:rPr>
              <a:t>middle</a:t>
            </a:r>
            <a:r>
              <a:rPr sz="1600" spc="-150" dirty="0">
                <a:solidFill>
                  <a:srgbClr val="222222"/>
                </a:solidFill>
                <a:latin typeface="Courier New"/>
                <a:cs typeface="Courier New"/>
              </a:rPr>
              <a:t> </a:t>
            </a:r>
            <a:r>
              <a:rPr sz="1600" dirty="0">
                <a:solidFill>
                  <a:srgbClr val="339933"/>
                </a:solidFill>
                <a:latin typeface="Courier New"/>
                <a:cs typeface="Courier New"/>
              </a:rPr>
              <a:t>+</a:t>
            </a:r>
            <a:r>
              <a:rPr sz="1600" spc="-65" dirty="0">
                <a:solidFill>
                  <a:srgbClr val="339933"/>
                </a:solidFill>
                <a:latin typeface="Courier New"/>
                <a:cs typeface="Courier New"/>
              </a:rPr>
              <a:t> </a:t>
            </a:r>
            <a:r>
              <a:rPr sz="1600" spc="-25" dirty="0">
                <a:solidFill>
                  <a:srgbClr val="0000DD"/>
                </a:solidFill>
                <a:latin typeface="Courier New"/>
                <a:cs typeface="Courier New"/>
              </a:rPr>
              <a:t>1</a:t>
            </a:r>
            <a:r>
              <a:rPr sz="1600" spc="-25" dirty="0">
                <a:solidFill>
                  <a:srgbClr val="339933"/>
                </a:solidFill>
                <a:latin typeface="Courier New"/>
                <a:cs typeface="Courier New"/>
              </a:rPr>
              <a:t>;</a:t>
            </a:r>
            <a:endParaRPr sz="1600" dirty="0">
              <a:latin typeface="Courier New"/>
              <a:cs typeface="Courier New"/>
            </a:endParaRPr>
          </a:p>
          <a:p>
            <a:pPr marL="492759">
              <a:lnSpc>
                <a:spcPct val="100000"/>
              </a:lnSpc>
            </a:pPr>
            <a:r>
              <a:rPr sz="1600" dirty="0">
                <a:solidFill>
                  <a:srgbClr val="B1B100"/>
                </a:solidFill>
                <a:latin typeface="Courier New"/>
                <a:cs typeface="Courier New"/>
              </a:rPr>
              <a:t>else</a:t>
            </a:r>
            <a:r>
              <a:rPr sz="1600" spc="-155" dirty="0">
                <a:solidFill>
                  <a:srgbClr val="B1B100"/>
                </a:solidFill>
                <a:latin typeface="Courier New"/>
                <a:cs typeface="Courier New"/>
              </a:rPr>
              <a:t> </a:t>
            </a:r>
            <a:r>
              <a:rPr sz="1600" dirty="0">
                <a:solidFill>
                  <a:srgbClr val="B1B100"/>
                </a:solidFill>
                <a:latin typeface="Courier New"/>
                <a:cs typeface="Courier New"/>
              </a:rPr>
              <a:t>if</a:t>
            </a:r>
            <a:r>
              <a:rPr sz="1600" spc="-120" dirty="0">
                <a:solidFill>
                  <a:srgbClr val="B1B100"/>
                </a:solidFill>
                <a:latin typeface="Courier New"/>
                <a:cs typeface="Courier New"/>
              </a:rPr>
              <a:t> </a:t>
            </a:r>
            <a:r>
              <a:rPr sz="1600" spc="-20" dirty="0">
                <a:solidFill>
                  <a:srgbClr val="009900"/>
                </a:solidFill>
                <a:latin typeface="Courier New"/>
                <a:cs typeface="Courier New"/>
              </a:rPr>
              <a:t>(</a:t>
            </a:r>
            <a:r>
              <a:rPr sz="1600" spc="-20" dirty="0">
                <a:solidFill>
                  <a:srgbClr val="222222"/>
                </a:solidFill>
                <a:latin typeface="Courier New"/>
                <a:cs typeface="Courier New"/>
              </a:rPr>
              <a:t>array</a:t>
            </a:r>
            <a:r>
              <a:rPr sz="1600" spc="-20" dirty="0">
                <a:solidFill>
                  <a:srgbClr val="009900"/>
                </a:solidFill>
                <a:latin typeface="Courier New"/>
                <a:cs typeface="Courier New"/>
              </a:rPr>
              <a:t>[</a:t>
            </a:r>
            <a:r>
              <a:rPr sz="1600" spc="-20" dirty="0">
                <a:solidFill>
                  <a:srgbClr val="222222"/>
                </a:solidFill>
                <a:latin typeface="Courier New"/>
                <a:cs typeface="Courier New"/>
              </a:rPr>
              <a:t>middle</a:t>
            </a:r>
            <a:r>
              <a:rPr sz="1600" spc="-20" dirty="0">
                <a:solidFill>
                  <a:srgbClr val="009900"/>
                </a:solidFill>
                <a:latin typeface="Courier New"/>
                <a:cs typeface="Courier New"/>
              </a:rPr>
              <a:t>]</a:t>
            </a:r>
            <a:r>
              <a:rPr sz="1600" spc="-110" dirty="0">
                <a:solidFill>
                  <a:srgbClr val="009900"/>
                </a:solidFill>
                <a:latin typeface="Courier New"/>
                <a:cs typeface="Courier New"/>
              </a:rPr>
              <a:t> </a:t>
            </a:r>
            <a:r>
              <a:rPr sz="1600" dirty="0">
                <a:solidFill>
                  <a:srgbClr val="339933"/>
                </a:solidFill>
                <a:latin typeface="Courier New"/>
                <a:cs typeface="Courier New"/>
              </a:rPr>
              <a:t>==</a:t>
            </a:r>
            <a:r>
              <a:rPr sz="1600" spc="-110" dirty="0">
                <a:solidFill>
                  <a:srgbClr val="339933"/>
                </a:solidFill>
                <a:latin typeface="Courier New"/>
                <a:cs typeface="Courier New"/>
              </a:rPr>
              <a:t> </a:t>
            </a:r>
            <a:r>
              <a:rPr sz="1600" dirty="0">
                <a:solidFill>
                  <a:srgbClr val="222222"/>
                </a:solidFill>
                <a:latin typeface="Courier New"/>
                <a:cs typeface="Courier New"/>
              </a:rPr>
              <a:t>search</a:t>
            </a:r>
            <a:r>
              <a:rPr sz="1600" dirty="0">
                <a:solidFill>
                  <a:srgbClr val="009900"/>
                </a:solidFill>
                <a:latin typeface="Courier New"/>
                <a:cs typeface="Courier New"/>
              </a:rPr>
              <a:t>)</a:t>
            </a:r>
            <a:r>
              <a:rPr sz="1600" spc="-110" dirty="0">
                <a:solidFill>
                  <a:srgbClr val="009900"/>
                </a:solidFill>
                <a:latin typeface="Courier New"/>
                <a:cs typeface="Courier New"/>
              </a:rPr>
              <a:t> </a:t>
            </a:r>
            <a:r>
              <a:rPr sz="1600" spc="-50" dirty="0">
                <a:solidFill>
                  <a:srgbClr val="009900"/>
                </a:solidFill>
                <a:latin typeface="Courier New"/>
                <a:cs typeface="Courier New"/>
              </a:rPr>
              <a:t>{</a:t>
            </a:r>
            <a:endParaRPr sz="1600" dirty="0">
              <a:latin typeface="Courier New"/>
              <a:cs typeface="Courier New"/>
            </a:endParaRPr>
          </a:p>
          <a:p>
            <a:pPr marL="732790">
              <a:lnSpc>
                <a:spcPct val="100000"/>
              </a:lnSpc>
            </a:pPr>
            <a:r>
              <a:rPr sz="1600" spc="-10" dirty="0">
                <a:solidFill>
                  <a:srgbClr val="000066"/>
                </a:solidFill>
                <a:latin typeface="Courier New"/>
                <a:cs typeface="Courier New"/>
              </a:rPr>
              <a:t>printf</a:t>
            </a:r>
            <a:r>
              <a:rPr sz="1600" spc="-10" dirty="0">
                <a:solidFill>
                  <a:srgbClr val="009900"/>
                </a:solidFill>
                <a:latin typeface="Courier New"/>
                <a:cs typeface="Courier New"/>
              </a:rPr>
              <a:t>(</a:t>
            </a:r>
            <a:r>
              <a:rPr sz="1600" spc="-10" dirty="0">
                <a:solidFill>
                  <a:srgbClr val="FF0000"/>
                </a:solidFill>
                <a:latin typeface="Courier New"/>
                <a:cs typeface="Courier New"/>
              </a:rPr>
              <a:t>"%d</a:t>
            </a:r>
            <a:r>
              <a:rPr sz="1600" spc="-125" dirty="0">
                <a:solidFill>
                  <a:srgbClr val="FF0000"/>
                </a:solidFill>
                <a:latin typeface="Courier New"/>
                <a:cs typeface="Courier New"/>
              </a:rPr>
              <a:t> </a:t>
            </a:r>
            <a:r>
              <a:rPr sz="1600" dirty="0">
                <a:solidFill>
                  <a:srgbClr val="FF0000"/>
                </a:solidFill>
                <a:latin typeface="Courier New"/>
                <a:cs typeface="Courier New"/>
              </a:rPr>
              <a:t>found</a:t>
            </a:r>
            <a:r>
              <a:rPr sz="1600" spc="-120" dirty="0">
                <a:solidFill>
                  <a:srgbClr val="FF0000"/>
                </a:solidFill>
                <a:latin typeface="Courier New"/>
                <a:cs typeface="Courier New"/>
              </a:rPr>
              <a:t> </a:t>
            </a:r>
            <a:r>
              <a:rPr sz="1600" dirty="0">
                <a:solidFill>
                  <a:srgbClr val="FF0000"/>
                </a:solidFill>
                <a:latin typeface="Courier New"/>
                <a:cs typeface="Courier New"/>
              </a:rPr>
              <a:t>at</a:t>
            </a:r>
            <a:r>
              <a:rPr sz="1600" spc="-125" dirty="0">
                <a:solidFill>
                  <a:srgbClr val="FF0000"/>
                </a:solidFill>
                <a:latin typeface="Courier New"/>
                <a:cs typeface="Courier New"/>
              </a:rPr>
              <a:t> </a:t>
            </a:r>
            <a:r>
              <a:rPr sz="1600" dirty="0">
                <a:solidFill>
                  <a:srgbClr val="FF0000"/>
                </a:solidFill>
                <a:latin typeface="Courier New"/>
                <a:cs typeface="Courier New"/>
              </a:rPr>
              <a:t>location</a:t>
            </a:r>
            <a:r>
              <a:rPr sz="1600" spc="-120" dirty="0">
                <a:solidFill>
                  <a:srgbClr val="FF0000"/>
                </a:solidFill>
                <a:latin typeface="Courier New"/>
                <a:cs typeface="Courier New"/>
              </a:rPr>
              <a:t> </a:t>
            </a:r>
            <a:r>
              <a:rPr sz="1600" spc="-45" dirty="0">
                <a:solidFill>
                  <a:srgbClr val="FF0000"/>
                </a:solidFill>
                <a:latin typeface="Courier New"/>
                <a:cs typeface="Courier New"/>
              </a:rPr>
              <a:t>%d.</a:t>
            </a:r>
            <a:r>
              <a:rPr sz="1600" b="1" spc="-45" dirty="0">
                <a:solidFill>
                  <a:srgbClr val="000099"/>
                </a:solidFill>
                <a:latin typeface="Courier New"/>
                <a:cs typeface="Courier New"/>
              </a:rPr>
              <a:t>\n</a:t>
            </a:r>
            <a:r>
              <a:rPr sz="1600" spc="-45" dirty="0">
                <a:solidFill>
                  <a:srgbClr val="FF0000"/>
                </a:solidFill>
                <a:latin typeface="Courier New"/>
                <a:cs typeface="Courier New"/>
              </a:rPr>
              <a:t>"</a:t>
            </a:r>
            <a:r>
              <a:rPr sz="1600" spc="-45" dirty="0">
                <a:solidFill>
                  <a:srgbClr val="339933"/>
                </a:solidFill>
                <a:latin typeface="Courier New"/>
                <a:cs typeface="Courier New"/>
              </a:rPr>
              <a:t>,</a:t>
            </a:r>
            <a:r>
              <a:rPr sz="1600" spc="-135" dirty="0">
                <a:solidFill>
                  <a:srgbClr val="339933"/>
                </a:solidFill>
                <a:latin typeface="Courier New"/>
                <a:cs typeface="Courier New"/>
              </a:rPr>
              <a:t> </a:t>
            </a:r>
            <a:r>
              <a:rPr sz="1600" dirty="0">
                <a:solidFill>
                  <a:srgbClr val="222222"/>
                </a:solidFill>
                <a:latin typeface="Courier New"/>
                <a:cs typeface="Courier New"/>
              </a:rPr>
              <a:t>search</a:t>
            </a:r>
            <a:r>
              <a:rPr sz="1600" dirty="0">
                <a:solidFill>
                  <a:srgbClr val="339933"/>
                </a:solidFill>
                <a:latin typeface="Courier New"/>
                <a:cs typeface="Courier New"/>
              </a:rPr>
              <a:t>,</a:t>
            </a:r>
            <a:r>
              <a:rPr sz="1600" spc="-140" dirty="0">
                <a:solidFill>
                  <a:srgbClr val="339933"/>
                </a:solidFill>
                <a:latin typeface="Courier New"/>
                <a:cs typeface="Courier New"/>
              </a:rPr>
              <a:t> </a:t>
            </a:r>
            <a:r>
              <a:rPr sz="1600" spc="-10" dirty="0">
                <a:solidFill>
                  <a:srgbClr val="222222"/>
                </a:solidFill>
                <a:latin typeface="Courier New"/>
                <a:cs typeface="Courier New"/>
              </a:rPr>
              <a:t>middle</a:t>
            </a:r>
            <a:r>
              <a:rPr sz="1600" spc="-10" dirty="0">
                <a:solidFill>
                  <a:srgbClr val="339933"/>
                </a:solidFill>
                <a:latin typeface="Courier New"/>
                <a:cs typeface="Courier New"/>
              </a:rPr>
              <a:t>+</a:t>
            </a:r>
            <a:r>
              <a:rPr sz="1600" spc="-10" dirty="0">
                <a:solidFill>
                  <a:srgbClr val="0000DD"/>
                </a:solidFill>
                <a:latin typeface="Courier New"/>
                <a:cs typeface="Courier New"/>
              </a:rPr>
              <a:t>1</a:t>
            </a:r>
            <a:r>
              <a:rPr sz="1600" spc="-10" dirty="0">
                <a:solidFill>
                  <a:srgbClr val="009900"/>
                </a:solidFill>
                <a:latin typeface="Courier New"/>
                <a:cs typeface="Courier New"/>
              </a:rPr>
              <a:t>)</a:t>
            </a:r>
            <a:r>
              <a:rPr sz="1600" spc="-10" dirty="0">
                <a:solidFill>
                  <a:srgbClr val="339933"/>
                </a:solidFill>
                <a:latin typeface="Courier New"/>
                <a:cs typeface="Courier New"/>
              </a:rPr>
              <a:t>;</a:t>
            </a:r>
            <a:endParaRPr sz="1600" dirty="0">
              <a:latin typeface="Courier New"/>
              <a:cs typeface="Courier New"/>
            </a:endParaRPr>
          </a:p>
          <a:p>
            <a:pPr marL="732790">
              <a:lnSpc>
                <a:spcPct val="100000"/>
              </a:lnSpc>
            </a:pPr>
            <a:r>
              <a:rPr sz="1600" b="1" spc="-10" dirty="0">
                <a:latin typeface="Courier New"/>
                <a:cs typeface="Courier New"/>
              </a:rPr>
              <a:t>break</a:t>
            </a:r>
            <a:r>
              <a:rPr sz="1600" spc="-10" dirty="0">
                <a:solidFill>
                  <a:srgbClr val="339933"/>
                </a:solidFill>
                <a:latin typeface="Courier New"/>
                <a:cs typeface="Courier New"/>
              </a:rPr>
              <a:t>;</a:t>
            </a:r>
            <a:endParaRPr sz="1600" dirty="0">
              <a:latin typeface="Courier New"/>
              <a:cs typeface="Courier New"/>
            </a:endParaRPr>
          </a:p>
          <a:p>
            <a:pPr marL="492759">
              <a:lnSpc>
                <a:spcPct val="100000"/>
              </a:lnSpc>
            </a:pPr>
            <a:r>
              <a:rPr sz="1600" spc="-50" dirty="0">
                <a:solidFill>
                  <a:srgbClr val="009900"/>
                </a:solidFill>
                <a:latin typeface="Courier New"/>
                <a:cs typeface="Courier New"/>
              </a:rPr>
              <a:t>}</a:t>
            </a:r>
            <a:endParaRPr sz="1600" dirty="0">
              <a:latin typeface="Courier New"/>
              <a:cs typeface="Courier New"/>
            </a:endParaRPr>
          </a:p>
          <a:p>
            <a:pPr marL="492759">
              <a:lnSpc>
                <a:spcPct val="100000"/>
              </a:lnSpc>
            </a:pPr>
            <a:r>
              <a:rPr sz="1600" spc="-20" dirty="0">
                <a:solidFill>
                  <a:srgbClr val="B1B100"/>
                </a:solidFill>
                <a:latin typeface="Courier New"/>
                <a:cs typeface="Courier New"/>
              </a:rPr>
              <a:t>else</a:t>
            </a:r>
            <a:endParaRPr sz="1600" dirty="0">
              <a:latin typeface="Courier New"/>
              <a:cs typeface="Courier New"/>
            </a:endParaRPr>
          </a:p>
          <a:p>
            <a:pPr marL="500380" marR="4209415" indent="243840">
              <a:lnSpc>
                <a:spcPct val="100000"/>
              </a:lnSpc>
            </a:pPr>
            <a:r>
              <a:rPr sz="1600" dirty="0">
                <a:solidFill>
                  <a:srgbClr val="222222"/>
                </a:solidFill>
                <a:latin typeface="Courier New"/>
                <a:cs typeface="Courier New"/>
              </a:rPr>
              <a:t>last</a:t>
            </a:r>
            <a:r>
              <a:rPr sz="1600" spc="-204" dirty="0">
                <a:solidFill>
                  <a:srgbClr val="222222"/>
                </a:solidFill>
                <a:latin typeface="Courier New"/>
                <a:cs typeface="Courier New"/>
              </a:rPr>
              <a:t> </a:t>
            </a:r>
            <a:r>
              <a:rPr sz="1600" dirty="0">
                <a:solidFill>
                  <a:srgbClr val="339933"/>
                </a:solidFill>
                <a:latin typeface="Courier New"/>
                <a:cs typeface="Courier New"/>
              </a:rPr>
              <a:t>=</a:t>
            </a:r>
            <a:r>
              <a:rPr sz="1600" spc="-60" dirty="0">
                <a:solidFill>
                  <a:srgbClr val="339933"/>
                </a:solidFill>
                <a:latin typeface="Courier New"/>
                <a:cs typeface="Courier New"/>
              </a:rPr>
              <a:t> </a:t>
            </a:r>
            <a:r>
              <a:rPr sz="1600" dirty="0">
                <a:solidFill>
                  <a:srgbClr val="222222"/>
                </a:solidFill>
                <a:latin typeface="Courier New"/>
                <a:cs typeface="Courier New"/>
              </a:rPr>
              <a:t>middle</a:t>
            </a:r>
            <a:r>
              <a:rPr sz="1600" spc="-155" dirty="0">
                <a:solidFill>
                  <a:srgbClr val="222222"/>
                </a:solidFill>
                <a:latin typeface="Courier New"/>
                <a:cs typeface="Courier New"/>
              </a:rPr>
              <a:t> </a:t>
            </a:r>
            <a:r>
              <a:rPr sz="1600" dirty="0">
                <a:solidFill>
                  <a:srgbClr val="339933"/>
                </a:solidFill>
                <a:latin typeface="Courier New"/>
                <a:cs typeface="Courier New"/>
              </a:rPr>
              <a:t>-</a:t>
            </a:r>
            <a:r>
              <a:rPr sz="1600" spc="-75" dirty="0">
                <a:solidFill>
                  <a:srgbClr val="339933"/>
                </a:solidFill>
                <a:latin typeface="Courier New"/>
                <a:cs typeface="Courier New"/>
              </a:rPr>
              <a:t> </a:t>
            </a:r>
            <a:r>
              <a:rPr sz="1600" spc="-25" dirty="0">
                <a:solidFill>
                  <a:srgbClr val="0000DD"/>
                </a:solidFill>
                <a:latin typeface="Courier New"/>
                <a:cs typeface="Courier New"/>
              </a:rPr>
              <a:t>1</a:t>
            </a:r>
            <a:r>
              <a:rPr sz="1600" spc="-25" dirty="0">
                <a:solidFill>
                  <a:srgbClr val="339933"/>
                </a:solidFill>
                <a:latin typeface="Courier New"/>
                <a:cs typeface="Courier New"/>
              </a:rPr>
              <a:t>; </a:t>
            </a:r>
            <a:r>
              <a:rPr sz="1600" spc="-10" dirty="0">
                <a:solidFill>
                  <a:srgbClr val="222222"/>
                </a:solidFill>
                <a:latin typeface="Courier New"/>
                <a:cs typeface="Courier New"/>
              </a:rPr>
              <a:t>middle</a:t>
            </a:r>
            <a:r>
              <a:rPr sz="1600" spc="-200" dirty="0">
                <a:solidFill>
                  <a:srgbClr val="222222"/>
                </a:solidFill>
                <a:latin typeface="Courier New"/>
                <a:cs typeface="Courier New"/>
              </a:rPr>
              <a:t> </a:t>
            </a:r>
            <a:r>
              <a:rPr sz="1600" dirty="0">
                <a:solidFill>
                  <a:srgbClr val="339933"/>
                </a:solidFill>
                <a:latin typeface="Courier New"/>
                <a:cs typeface="Courier New"/>
              </a:rPr>
              <a:t>=</a:t>
            </a:r>
            <a:r>
              <a:rPr sz="1600" spc="-65" dirty="0">
                <a:solidFill>
                  <a:srgbClr val="339933"/>
                </a:solidFill>
                <a:latin typeface="Courier New"/>
                <a:cs typeface="Courier New"/>
              </a:rPr>
              <a:t> </a:t>
            </a:r>
            <a:r>
              <a:rPr sz="1600" dirty="0">
                <a:solidFill>
                  <a:srgbClr val="009900"/>
                </a:solidFill>
                <a:latin typeface="Courier New"/>
                <a:cs typeface="Courier New"/>
              </a:rPr>
              <a:t>(</a:t>
            </a:r>
            <a:r>
              <a:rPr sz="1600" dirty="0">
                <a:solidFill>
                  <a:srgbClr val="222222"/>
                </a:solidFill>
                <a:latin typeface="Courier New"/>
                <a:cs typeface="Courier New"/>
              </a:rPr>
              <a:t>first</a:t>
            </a:r>
            <a:r>
              <a:rPr sz="1600" spc="-120" dirty="0">
                <a:solidFill>
                  <a:srgbClr val="222222"/>
                </a:solidFill>
                <a:latin typeface="Courier New"/>
                <a:cs typeface="Courier New"/>
              </a:rPr>
              <a:t> </a:t>
            </a:r>
            <a:r>
              <a:rPr sz="1600" dirty="0">
                <a:solidFill>
                  <a:srgbClr val="339933"/>
                </a:solidFill>
                <a:latin typeface="Courier New"/>
                <a:cs typeface="Courier New"/>
              </a:rPr>
              <a:t>+</a:t>
            </a:r>
            <a:r>
              <a:rPr sz="1600" spc="-55" dirty="0">
                <a:solidFill>
                  <a:srgbClr val="339933"/>
                </a:solidFill>
                <a:latin typeface="Courier New"/>
                <a:cs typeface="Courier New"/>
              </a:rPr>
              <a:t> </a:t>
            </a:r>
            <a:r>
              <a:rPr sz="1600" spc="-10" dirty="0">
                <a:solidFill>
                  <a:srgbClr val="222222"/>
                </a:solidFill>
                <a:latin typeface="Courier New"/>
                <a:cs typeface="Courier New"/>
              </a:rPr>
              <a:t>last</a:t>
            </a:r>
            <a:r>
              <a:rPr sz="1600" spc="-10" dirty="0">
                <a:solidFill>
                  <a:srgbClr val="009900"/>
                </a:solidFill>
                <a:latin typeface="Courier New"/>
                <a:cs typeface="Courier New"/>
              </a:rPr>
              <a:t>)</a:t>
            </a:r>
            <a:r>
              <a:rPr sz="1600" spc="-10" dirty="0">
                <a:solidFill>
                  <a:srgbClr val="339933"/>
                </a:solidFill>
                <a:latin typeface="Courier New"/>
                <a:cs typeface="Courier New"/>
              </a:rPr>
              <a:t>/</a:t>
            </a:r>
            <a:r>
              <a:rPr sz="1600" spc="-10" dirty="0">
                <a:solidFill>
                  <a:srgbClr val="0000DD"/>
                </a:solidFill>
                <a:latin typeface="Courier New"/>
                <a:cs typeface="Courier New"/>
              </a:rPr>
              <a:t>2</a:t>
            </a:r>
            <a:r>
              <a:rPr sz="1600" spc="-10" dirty="0">
                <a:solidFill>
                  <a:srgbClr val="339933"/>
                </a:solidFill>
                <a:latin typeface="Courier New"/>
                <a:cs typeface="Courier New"/>
              </a:rPr>
              <a:t>;</a:t>
            </a:r>
            <a:endParaRPr sz="1600" dirty="0">
              <a:latin typeface="Courier New"/>
              <a:cs typeface="Courier New"/>
            </a:endParaRPr>
          </a:p>
          <a:p>
            <a:pPr marL="252729">
              <a:lnSpc>
                <a:spcPct val="100000"/>
              </a:lnSpc>
            </a:pPr>
            <a:r>
              <a:rPr sz="1600" spc="-50" dirty="0">
                <a:solidFill>
                  <a:srgbClr val="009900"/>
                </a:solidFill>
                <a:latin typeface="Courier New"/>
                <a:cs typeface="Courier New"/>
              </a:rPr>
              <a:t>}</a:t>
            </a:r>
            <a:endParaRPr sz="1600" dirty="0">
              <a:latin typeface="Courier New"/>
              <a:cs typeface="Courier New"/>
            </a:endParaRPr>
          </a:p>
          <a:p>
            <a:pPr marL="252729">
              <a:lnSpc>
                <a:spcPct val="100000"/>
              </a:lnSpc>
            </a:pPr>
            <a:r>
              <a:rPr sz="1600" dirty="0">
                <a:solidFill>
                  <a:srgbClr val="B1B100"/>
                </a:solidFill>
                <a:latin typeface="Courier New"/>
                <a:cs typeface="Courier New"/>
              </a:rPr>
              <a:t>if</a:t>
            </a:r>
            <a:r>
              <a:rPr sz="1600" spc="-90" dirty="0">
                <a:solidFill>
                  <a:srgbClr val="B1B100"/>
                </a:solidFill>
                <a:latin typeface="Courier New"/>
                <a:cs typeface="Courier New"/>
              </a:rPr>
              <a:t> </a:t>
            </a:r>
            <a:r>
              <a:rPr sz="1600" dirty="0">
                <a:solidFill>
                  <a:srgbClr val="009900"/>
                </a:solidFill>
                <a:latin typeface="Courier New"/>
                <a:cs typeface="Courier New"/>
              </a:rPr>
              <a:t>(</a:t>
            </a:r>
            <a:r>
              <a:rPr sz="1600" dirty="0">
                <a:solidFill>
                  <a:srgbClr val="222222"/>
                </a:solidFill>
                <a:latin typeface="Courier New"/>
                <a:cs typeface="Courier New"/>
              </a:rPr>
              <a:t>first</a:t>
            </a:r>
            <a:r>
              <a:rPr sz="1600" spc="-130" dirty="0">
                <a:solidFill>
                  <a:srgbClr val="222222"/>
                </a:solidFill>
                <a:latin typeface="Courier New"/>
                <a:cs typeface="Courier New"/>
              </a:rPr>
              <a:t> </a:t>
            </a:r>
            <a:r>
              <a:rPr sz="1600" dirty="0">
                <a:solidFill>
                  <a:srgbClr val="339933"/>
                </a:solidFill>
                <a:latin typeface="Courier New"/>
                <a:cs typeface="Courier New"/>
              </a:rPr>
              <a:t>&gt;</a:t>
            </a:r>
            <a:r>
              <a:rPr sz="1600" spc="-65" dirty="0">
                <a:solidFill>
                  <a:srgbClr val="339933"/>
                </a:solidFill>
                <a:latin typeface="Courier New"/>
                <a:cs typeface="Courier New"/>
              </a:rPr>
              <a:t> </a:t>
            </a:r>
            <a:r>
              <a:rPr sz="1600" spc="-20" dirty="0">
                <a:solidFill>
                  <a:srgbClr val="222222"/>
                </a:solidFill>
                <a:latin typeface="Courier New"/>
                <a:cs typeface="Courier New"/>
              </a:rPr>
              <a:t>last</a:t>
            </a:r>
            <a:r>
              <a:rPr sz="1600" spc="-20" dirty="0">
                <a:solidFill>
                  <a:srgbClr val="009900"/>
                </a:solidFill>
                <a:latin typeface="Courier New"/>
                <a:cs typeface="Courier New"/>
              </a:rPr>
              <a:t>)</a:t>
            </a:r>
            <a:endParaRPr sz="1600" dirty="0">
              <a:latin typeface="Courier New"/>
              <a:cs typeface="Courier New"/>
            </a:endParaRPr>
          </a:p>
          <a:p>
            <a:pPr marL="252729" marR="5080" indent="240029">
              <a:lnSpc>
                <a:spcPct val="100000"/>
              </a:lnSpc>
            </a:pPr>
            <a:r>
              <a:rPr sz="1600" spc="-10" dirty="0">
                <a:solidFill>
                  <a:srgbClr val="000066"/>
                </a:solidFill>
                <a:latin typeface="Courier New"/>
                <a:cs typeface="Courier New"/>
              </a:rPr>
              <a:t>printf</a:t>
            </a:r>
            <a:r>
              <a:rPr sz="1600" spc="-10" dirty="0">
                <a:solidFill>
                  <a:srgbClr val="009900"/>
                </a:solidFill>
                <a:latin typeface="Courier New"/>
                <a:cs typeface="Courier New"/>
              </a:rPr>
              <a:t>(</a:t>
            </a:r>
            <a:r>
              <a:rPr sz="1600" spc="-10" dirty="0">
                <a:solidFill>
                  <a:srgbClr val="FF0000"/>
                </a:solidFill>
                <a:latin typeface="Courier New"/>
                <a:cs typeface="Courier New"/>
              </a:rPr>
              <a:t>"Not</a:t>
            </a:r>
            <a:r>
              <a:rPr sz="1600" spc="-85" dirty="0">
                <a:solidFill>
                  <a:srgbClr val="FF0000"/>
                </a:solidFill>
                <a:latin typeface="Courier New"/>
                <a:cs typeface="Courier New"/>
              </a:rPr>
              <a:t> </a:t>
            </a:r>
            <a:r>
              <a:rPr sz="1600" dirty="0">
                <a:solidFill>
                  <a:srgbClr val="FF0000"/>
                </a:solidFill>
                <a:latin typeface="Courier New"/>
                <a:cs typeface="Courier New"/>
              </a:rPr>
              <a:t>found!</a:t>
            </a:r>
            <a:r>
              <a:rPr sz="1600" spc="-80" dirty="0">
                <a:solidFill>
                  <a:srgbClr val="FF0000"/>
                </a:solidFill>
                <a:latin typeface="Courier New"/>
                <a:cs typeface="Courier New"/>
              </a:rPr>
              <a:t> </a:t>
            </a:r>
            <a:r>
              <a:rPr sz="1600" dirty="0">
                <a:solidFill>
                  <a:srgbClr val="FF0000"/>
                </a:solidFill>
                <a:latin typeface="Courier New"/>
                <a:cs typeface="Courier New"/>
              </a:rPr>
              <a:t>%d</a:t>
            </a:r>
            <a:r>
              <a:rPr sz="1600" spc="-80" dirty="0">
                <a:solidFill>
                  <a:srgbClr val="FF0000"/>
                </a:solidFill>
                <a:latin typeface="Courier New"/>
                <a:cs typeface="Courier New"/>
              </a:rPr>
              <a:t> </a:t>
            </a:r>
            <a:r>
              <a:rPr sz="1600" dirty="0">
                <a:solidFill>
                  <a:srgbClr val="FF0000"/>
                </a:solidFill>
                <a:latin typeface="Courier New"/>
                <a:cs typeface="Courier New"/>
              </a:rPr>
              <a:t>isn't</a:t>
            </a:r>
            <a:r>
              <a:rPr sz="1600" spc="-80" dirty="0">
                <a:solidFill>
                  <a:srgbClr val="FF0000"/>
                </a:solidFill>
                <a:latin typeface="Courier New"/>
                <a:cs typeface="Courier New"/>
              </a:rPr>
              <a:t> </a:t>
            </a:r>
            <a:r>
              <a:rPr sz="1600" dirty="0">
                <a:solidFill>
                  <a:srgbClr val="FF0000"/>
                </a:solidFill>
                <a:latin typeface="Courier New"/>
                <a:cs typeface="Courier New"/>
              </a:rPr>
              <a:t>present</a:t>
            </a:r>
            <a:r>
              <a:rPr sz="1600" spc="-85" dirty="0">
                <a:solidFill>
                  <a:srgbClr val="FF0000"/>
                </a:solidFill>
                <a:latin typeface="Courier New"/>
                <a:cs typeface="Courier New"/>
              </a:rPr>
              <a:t> </a:t>
            </a:r>
            <a:r>
              <a:rPr sz="1600" dirty="0">
                <a:solidFill>
                  <a:srgbClr val="FF0000"/>
                </a:solidFill>
                <a:latin typeface="Courier New"/>
                <a:cs typeface="Courier New"/>
              </a:rPr>
              <a:t>in</a:t>
            </a:r>
            <a:r>
              <a:rPr sz="1600" spc="-80" dirty="0">
                <a:solidFill>
                  <a:srgbClr val="FF0000"/>
                </a:solidFill>
                <a:latin typeface="Courier New"/>
                <a:cs typeface="Courier New"/>
              </a:rPr>
              <a:t> </a:t>
            </a:r>
            <a:r>
              <a:rPr sz="1600" dirty="0">
                <a:solidFill>
                  <a:srgbClr val="FF0000"/>
                </a:solidFill>
                <a:latin typeface="Courier New"/>
                <a:cs typeface="Courier New"/>
              </a:rPr>
              <a:t>the</a:t>
            </a:r>
            <a:r>
              <a:rPr sz="1600" spc="-80" dirty="0">
                <a:solidFill>
                  <a:srgbClr val="FF0000"/>
                </a:solidFill>
                <a:latin typeface="Courier New"/>
                <a:cs typeface="Courier New"/>
              </a:rPr>
              <a:t> </a:t>
            </a:r>
            <a:r>
              <a:rPr sz="1600" dirty="0">
                <a:solidFill>
                  <a:srgbClr val="FF0000"/>
                </a:solidFill>
                <a:latin typeface="Courier New"/>
                <a:cs typeface="Courier New"/>
              </a:rPr>
              <a:t>list</a:t>
            </a:r>
            <a:r>
              <a:rPr sz="1600" spc="-610" dirty="0">
                <a:solidFill>
                  <a:srgbClr val="FF0000"/>
                </a:solidFill>
                <a:latin typeface="Courier New"/>
                <a:cs typeface="Courier New"/>
              </a:rPr>
              <a:t>.</a:t>
            </a:r>
            <a:r>
              <a:rPr sz="1600" b="1" dirty="0">
                <a:solidFill>
                  <a:srgbClr val="000099"/>
                </a:solidFill>
                <a:latin typeface="Courier New"/>
                <a:cs typeface="Courier New"/>
              </a:rPr>
              <a:t>\n</a:t>
            </a:r>
            <a:r>
              <a:rPr sz="1600" spc="-10" dirty="0">
                <a:solidFill>
                  <a:srgbClr val="FF0000"/>
                </a:solidFill>
                <a:latin typeface="Courier New"/>
                <a:cs typeface="Courier New"/>
              </a:rPr>
              <a:t>"</a:t>
            </a:r>
            <a:r>
              <a:rPr sz="1600" spc="10" dirty="0">
                <a:solidFill>
                  <a:srgbClr val="339933"/>
                </a:solidFill>
                <a:latin typeface="Courier New"/>
                <a:cs typeface="Courier New"/>
              </a:rPr>
              <a:t>,</a:t>
            </a:r>
            <a:r>
              <a:rPr sz="1600" spc="-95" dirty="0">
                <a:solidFill>
                  <a:srgbClr val="339933"/>
                </a:solidFill>
                <a:latin typeface="Courier New"/>
                <a:cs typeface="Courier New"/>
              </a:rPr>
              <a:t> </a:t>
            </a:r>
            <a:r>
              <a:rPr sz="1600" spc="-10" dirty="0">
                <a:solidFill>
                  <a:srgbClr val="222222"/>
                </a:solidFill>
                <a:latin typeface="Courier New"/>
                <a:cs typeface="Courier New"/>
              </a:rPr>
              <a:t>search</a:t>
            </a:r>
            <a:r>
              <a:rPr sz="1600" spc="-10" dirty="0">
                <a:solidFill>
                  <a:srgbClr val="009900"/>
                </a:solidFill>
                <a:latin typeface="Courier New"/>
                <a:cs typeface="Courier New"/>
              </a:rPr>
              <a:t>)</a:t>
            </a:r>
            <a:r>
              <a:rPr sz="1600" spc="-10" dirty="0">
                <a:solidFill>
                  <a:srgbClr val="339933"/>
                </a:solidFill>
                <a:latin typeface="Courier New"/>
                <a:cs typeface="Courier New"/>
              </a:rPr>
              <a:t>; </a:t>
            </a:r>
            <a:r>
              <a:rPr sz="1600" dirty="0">
                <a:solidFill>
                  <a:srgbClr val="B1B100"/>
                </a:solidFill>
                <a:latin typeface="Courier New"/>
                <a:cs typeface="Courier New"/>
              </a:rPr>
              <a:t>return</a:t>
            </a:r>
            <a:r>
              <a:rPr sz="1600" spc="-190" dirty="0">
                <a:solidFill>
                  <a:srgbClr val="B1B100"/>
                </a:solidFill>
                <a:latin typeface="Courier New"/>
                <a:cs typeface="Courier New"/>
              </a:rPr>
              <a:t> </a:t>
            </a:r>
            <a:r>
              <a:rPr sz="1600" spc="-25" dirty="0">
                <a:solidFill>
                  <a:srgbClr val="0000DD"/>
                </a:solidFill>
                <a:latin typeface="Courier New"/>
                <a:cs typeface="Courier New"/>
              </a:rPr>
              <a:t>0</a:t>
            </a:r>
            <a:r>
              <a:rPr sz="1600" spc="-25" dirty="0">
                <a:solidFill>
                  <a:srgbClr val="339933"/>
                </a:solidFill>
                <a:latin typeface="Courier New"/>
                <a:cs typeface="Courier New"/>
              </a:rPr>
              <a:t>;</a:t>
            </a:r>
            <a:endParaRPr sz="1600" dirty="0">
              <a:latin typeface="Courier New"/>
              <a:cs typeface="Courier New"/>
            </a:endParaRPr>
          </a:p>
          <a:p>
            <a:pPr marL="12700">
              <a:lnSpc>
                <a:spcPct val="100000"/>
              </a:lnSpc>
            </a:pPr>
            <a:r>
              <a:rPr sz="1600" spc="-50" dirty="0">
                <a:solidFill>
                  <a:srgbClr val="009900"/>
                </a:solidFill>
                <a:latin typeface="Courier New"/>
                <a:cs typeface="Courier New"/>
              </a:rPr>
              <a:t>}</a:t>
            </a:r>
            <a:endParaRPr sz="1600" dirty="0">
              <a:latin typeface="Courier New"/>
              <a:cs typeface="Courier New"/>
            </a:endParaRPr>
          </a:p>
        </p:txBody>
      </p:sp>
      <p:sp>
        <p:nvSpPr>
          <p:cNvPr id="4" name="Slide Number Placeholder 3">
            <a:extLst>
              <a:ext uri="{FF2B5EF4-FFF2-40B4-BE49-F238E27FC236}">
                <a16:creationId xmlns:a16="http://schemas.microsoft.com/office/drawing/2014/main" id="{BDF63C50-3F14-4C13-BADC-14B501A9B4B0}"/>
              </a:ext>
            </a:extLst>
          </p:cNvPr>
          <p:cNvSpPr>
            <a:spLocks noGrp="1"/>
          </p:cNvSpPr>
          <p:nvPr>
            <p:ph type="sldNum" sz="quarter" idx="7"/>
          </p:nvPr>
        </p:nvSpPr>
        <p:spPr>
          <a:xfrm>
            <a:off x="8408491" y="6466776"/>
            <a:ext cx="506909" cy="162624"/>
          </a:xfrm>
        </p:spPr>
        <p:txBody>
          <a:bodyPr/>
          <a:lstStyle/>
          <a:p>
            <a:pPr marL="114935">
              <a:lnSpc>
                <a:spcPts val="1240"/>
              </a:lnSpc>
            </a:pPr>
            <a:fld id="{81D60167-4931-47E6-BA6A-407CBD079E47}" type="slidenum">
              <a:rPr lang="en-US" spc="-50" smtClean="0"/>
              <a:t>13</a:t>
            </a:fld>
            <a:endParaRPr lang="en-US" spc="-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02235"/>
            <a:ext cx="7848600" cy="6450965"/>
          </a:xfrm>
          <a:custGeom>
            <a:avLst/>
            <a:gdLst/>
            <a:ahLst/>
            <a:cxnLst/>
            <a:rect l="l" t="t" r="r" b="b"/>
            <a:pathLst>
              <a:path w="7848600" h="6450965">
                <a:moveTo>
                  <a:pt x="0" y="0"/>
                </a:moveTo>
                <a:lnTo>
                  <a:pt x="7848600" y="0"/>
                </a:lnTo>
                <a:lnTo>
                  <a:pt x="7848600" y="6450804"/>
                </a:lnTo>
                <a:lnTo>
                  <a:pt x="0" y="6450804"/>
                </a:lnTo>
                <a:lnTo>
                  <a:pt x="0" y="0"/>
                </a:lnTo>
                <a:close/>
              </a:path>
            </a:pathLst>
          </a:custGeom>
          <a:ln w="9524">
            <a:solidFill>
              <a:srgbClr val="4F81BD"/>
            </a:solidFill>
          </a:ln>
        </p:spPr>
        <p:txBody>
          <a:bodyPr wrap="square" lIns="0" tIns="0" rIns="0" bIns="0" rtlCol="0"/>
          <a:lstStyle/>
          <a:p>
            <a:endParaRPr/>
          </a:p>
        </p:txBody>
      </p:sp>
      <p:sp>
        <p:nvSpPr>
          <p:cNvPr id="3" name="object 3"/>
          <p:cNvSpPr txBox="1"/>
          <p:nvPr/>
        </p:nvSpPr>
        <p:spPr>
          <a:xfrm>
            <a:off x="796113" y="257169"/>
            <a:ext cx="6671488" cy="5826467"/>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t>
            </a:r>
            <a:r>
              <a:rPr sz="1800" spc="-30" dirty="0">
                <a:latin typeface="Times New Roman"/>
                <a:cs typeface="Times New Roman"/>
              </a:rPr>
              <a:t> </a:t>
            </a:r>
            <a:r>
              <a:rPr sz="1800" dirty="0">
                <a:latin typeface="Times New Roman"/>
                <a:cs typeface="Times New Roman"/>
              </a:rPr>
              <a:t>Binary</a:t>
            </a:r>
            <a:r>
              <a:rPr sz="1800" spc="-25" dirty="0">
                <a:latin typeface="Times New Roman"/>
                <a:cs typeface="Times New Roman"/>
              </a:rPr>
              <a:t> </a:t>
            </a:r>
            <a:r>
              <a:rPr sz="1800" dirty="0">
                <a:latin typeface="Times New Roman"/>
                <a:cs typeface="Times New Roman"/>
              </a:rPr>
              <a:t>Search</a:t>
            </a:r>
            <a:r>
              <a:rPr sz="1800" spc="-25" dirty="0">
                <a:latin typeface="Times New Roman"/>
                <a:cs typeface="Times New Roman"/>
              </a:rPr>
              <a:t> </a:t>
            </a:r>
            <a:r>
              <a:rPr sz="1800" dirty="0">
                <a:latin typeface="Times New Roman"/>
                <a:cs typeface="Times New Roman"/>
              </a:rPr>
              <a:t>in</a:t>
            </a:r>
            <a:r>
              <a:rPr sz="1800" spc="-20" dirty="0">
                <a:latin typeface="Times New Roman"/>
                <a:cs typeface="Times New Roman"/>
              </a:rPr>
              <a:t> </a:t>
            </a:r>
            <a:r>
              <a:rPr sz="1800" dirty="0">
                <a:latin typeface="Times New Roman"/>
                <a:cs typeface="Times New Roman"/>
              </a:rPr>
              <a:t>C</a:t>
            </a:r>
            <a:r>
              <a:rPr sz="1800" spc="-30" dirty="0">
                <a:latin typeface="Times New Roman"/>
                <a:cs typeface="Times New Roman"/>
              </a:rPr>
              <a:t> </a:t>
            </a:r>
            <a:r>
              <a:rPr sz="1800" dirty="0">
                <a:latin typeface="Times New Roman"/>
                <a:cs typeface="Times New Roman"/>
              </a:rPr>
              <a:t>using</a:t>
            </a:r>
            <a:r>
              <a:rPr sz="1800" spc="-25" dirty="0">
                <a:latin typeface="Times New Roman"/>
                <a:cs typeface="Times New Roman"/>
              </a:rPr>
              <a:t> </a:t>
            </a:r>
            <a:r>
              <a:rPr sz="1800" dirty="0">
                <a:latin typeface="Times New Roman"/>
                <a:cs typeface="Times New Roman"/>
              </a:rPr>
              <a:t>user</a:t>
            </a:r>
            <a:r>
              <a:rPr sz="1800" spc="-20" dirty="0">
                <a:latin typeface="Times New Roman"/>
                <a:cs typeface="Times New Roman"/>
              </a:rPr>
              <a:t> </a:t>
            </a:r>
            <a:r>
              <a:rPr sz="1800" dirty="0">
                <a:latin typeface="Times New Roman"/>
                <a:cs typeface="Times New Roman"/>
              </a:rPr>
              <a:t>defined</a:t>
            </a:r>
            <a:r>
              <a:rPr sz="1800" spc="-25" dirty="0">
                <a:latin typeface="Times New Roman"/>
                <a:cs typeface="Times New Roman"/>
              </a:rPr>
              <a:t> </a:t>
            </a:r>
            <a:r>
              <a:rPr sz="1800" spc="-10" dirty="0">
                <a:latin typeface="Times New Roman"/>
                <a:cs typeface="Times New Roman"/>
              </a:rPr>
              <a:t>function</a:t>
            </a:r>
            <a:endParaRPr sz="1800" dirty="0">
              <a:latin typeface="Times New Roman"/>
              <a:cs typeface="Times New Roman"/>
            </a:endParaRPr>
          </a:p>
          <a:p>
            <a:pPr marL="12700">
              <a:lnSpc>
                <a:spcPct val="100000"/>
              </a:lnSpc>
              <a:spcBef>
                <a:spcPts val="1440"/>
              </a:spcBef>
            </a:pPr>
            <a:r>
              <a:rPr sz="1800" dirty="0">
                <a:latin typeface="Times New Roman"/>
                <a:cs typeface="Times New Roman"/>
              </a:rPr>
              <a:t>#include</a:t>
            </a:r>
            <a:r>
              <a:rPr sz="1800" spc="-105" dirty="0">
                <a:latin typeface="Times New Roman"/>
                <a:cs typeface="Times New Roman"/>
              </a:rPr>
              <a:t> </a:t>
            </a:r>
            <a:r>
              <a:rPr sz="1800" spc="-10" dirty="0">
                <a:latin typeface="Times New Roman"/>
                <a:cs typeface="Times New Roman"/>
              </a:rPr>
              <a:t>&lt;stdio.h&gt;</a:t>
            </a:r>
            <a:endParaRPr sz="1800" dirty="0">
              <a:latin typeface="Times New Roman"/>
              <a:cs typeface="Times New Roman"/>
            </a:endParaRPr>
          </a:p>
          <a:p>
            <a:pPr marL="127000" marR="5080" indent="-114300">
              <a:lnSpc>
                <a:spcPct val="166700"/>
              </a:lnSpc>
            </a:pPr>
            <a:r>
              <a:rPr sz="1800" dirty="0">
                <a:latin typeface="Times New Roman"/>
                <a:cs typeface="Times New Roman"/>
              </a:rPr>
              <a:t>int</a:t>
            </a:r>
            <a:r>
              <a:rPr sz="1800" spc="-30" dirty="0">
                <a:latin typeface="Times New Roman"/>
                <a:cs typeface="Times New Roman"/>
              </a:rPr>
              <a:t> </a:t>
            </a:r>
            <a:r>
              <a:rPr sz="1800" b="1" dirty="0">
                <a:latin typeface="Times New Roman"/>
                <a:cs typeface="Times New Roman"/>
              </a:rPr>
              <a:t>binarySearch</a:t>
            </a:r>
            <a:r>
              <a:rPr sz="1800" dirty="0">
                <a:latin typeface="Times New Roman"/>
                <a:cs typeface="Times New Roman"/>
              </a:rPr>
              <a:t>(int</a:t>
            </a:r>
            <a:r>
              <a:rPr sz="1800" spc="-30" dirty="0">
                <a:latin typeface="Times New Roman"/>
                <a:cs typeface="Times New Roman"/>
              </a:rPr>
              <a:t> </a:t>
            </a:r>
            <a:r>
              <a:rPr sz="1800" dirty="0">
                <a:latin typeface="Times New Roman"/>
                <a:cs typeface="Times New Roman"/>
              </a:rPr>
              <a:t>array[],</a:t>
            </a:r>
            <a:r>
              <a:rPr sz="1800" spc="-25" dirty="0">
                <a:latin typeface="Times New Roman"/>
                <a:cs typeface="Times New Roman"/>
              </a:rPr>
              <a:t> </a:t>
            </a:r>
            <a:r>
              <a:rPr sz="1800" dirty="0">
                <a:latin typeface="Times New Roman"/>
                <a:cs typeface="Times New Roman"/>
              </a:rPr>
              <a:t>int</a:t>
            </a:r>
            <a:r>
              <a:rPr sz="1800" spc="-30" dirty="0">
                <a:latin typeface="Times New Roman"/>
                <a:cs typeface="Times New Roman"/>
              </a:rPr>
              <a:t> </a:t>
            </a:r>
            <a:r>
              <a:rPr sz="1800" dirty="0">
                <a:latin typeface="Times New Roman"/>
                <a:cs typeface="Times New Roman"/>
              </a:rPr>
              <a:t>x,</a:t>
            </a:r>
            <a:r>
              <a:rPr sz="1800" spc="-25" dirty="0">
                <a:latin typeface="Times New Roman"/>
                <a:cs typeface="Times New Roman"/>
              </a:rPr>
              <a:t> </a:t>
            </a:r>
            <a:r>
              <a:rPr sz="1800" dirty="0">
                <a:latin typeface="Times New Roman"/>
                <a:cs typeface="Times New Roman"/>
              </a:rPr>
              <a:t>int</a:t>
            </a:r>
            <a:r>
              <a:rPr sz="1800" spc="-30" dirty="0">
                <a:latin typeface="Times New Roman"/>
                <a:cs typeface="Times New Roman"/>
              </a:rPr>
              <a:t> </a:t>
            </a:r>
            <a:r>
              <a:rPr sz="1800" dirty="0">
                <a:latin typeface="Times New Roman"/>
                <a:cs typeface="Times New Roman"/>
              </a:rPr>
              <a:t>low,</a:t>
            </a:r>
            <a:r>
              <a:rPr sz="1800" spc="-25" dirty="0">
                <a:latin typeface="Times New Roman"/>
                <a:cs typeface="Times New Roman"/>
              </a:rPr>
              <a:t> </a:t>
            </a:r>
            <a:r>
              <a:rPr sz="1800" dirty="0">
                <a:latin typeface="Times New Roman"/>
                <a:cs typeface="Times New Roman"/>
              </a:rPr>
              <a:t>int</a:t>
            </a:r>
            <a:r>
              <a:rPr sz="1800" spc="-30" dirty="0">
                <a:latin typeface="Times New Roman"/>
                <a:cs typeface="Times New Roman"/>
              </a:rPr>
              <a:t> </a:t>
            </a:r>
            <a:r>
              <a:rPr sz="1800" dirty="0">
                <a:latin typeface="Times New Roman"/>
                <a:cs typeface="Times New Roman"/>
              </a:rPr>
              <a:t>high)</a:t>
            </a:r>
            <a:r>
              <a:rPr sz="1800" spc="-25" dirty="0">
                <a:latin typeface="Times New Roman"/>
                <a:cs typeface="Times New Roman"/>
              </a:rPr>
              <a:t> </a:t>
            </a:r>
            <a:r>
              <a:rPr sz="1800" spc="-50" dirty="0">
                <a:latin typeface="Times New Roman"/>
                <a:cs typeface="Times New Roman"/>
              </a:rPr>
              <a:t>{ </a:t>
            </a:r>
            <a:r>
              <a:rPr sz="1800" dirty="0">
                <a:latin typeface="Times New Roman"/>
                <a:cs typeface="Times New Roman"/>
              </a:rPr>
              <a:t>while</a:t>
            </a:r>
            <a:r>
              <a:rPr sz="1800" spc="-45" dirty="0">
                <a:latin typeface="Times New Roman"/>
                <a:cs typeface="Times New Roman"/>
              </a:rPr>
              <a:t> </a:t>
            </a:r>
            <a:r>
              <a:rPr sz="1800" dirty="0">
                <a:latin typeface="Times New Roman"/>
                <a:cs typeface="Times New Roman"/>
              </a:rPr>
              <a:t>(low</a:t>
            </a:r>
            <a:r>
              <a:rPr sz="1800" spc="-45" dirty="0">
                <a:latin typeface="Times New Roman"/>
                <a:cs typeface="Times New Roman"/>
              </a:rPr>
              <a:t> </a:t>
            </a:r>
            <a:r>
              <a:rPr sz="1800" dirty="0">
                <a:latin typeface="Times New Roman"/>
                <a:cs typeface="Times New Roman"/>
              </a:rPr>
              <a:t>&lt;=</a:t>
            </a:r>
            <a:r>
              <a:rPr sz="1800" spc="-40" dirty="0">
                <a:latin typeface="Times New Roman"/>
                <a:cs typeface="Times New Roman"/>
              </a:rPr>
              <a:t> </a:t>
            </a:r>
            <a:r>
              <a:rPr sz="1800" dirty="0">
                <a:latin typeface="Times New Roman"/>
                <a:cs typeface="Times New Roman"/>
              </a:rPr>
              <a:t>high)</a:t>
            </a:r>
            <a:r>
              <a:rPr sz="1800" spc="-40" dirty="0">
                <a:latin typeface="Times New Roman"/>
                <a:cs typeface="Times New Roman"/>
              </a:rPr>
              <a:t> </a:t>
            </a:r>
            <a:r>
              <a:rPr sz="1800" spc="-50" dirty="0">
                <a:latin typeface="Times New Roman"/>
                <a:cs typeface="Times New Roman"/>
              </a:rPr>
              <a:t>{</a:t>
            </a:r>
            <a:endParaRPr sz="1800" dirty="0">
              <a:latin typeface="Times New Roman"/>
              <a:cs typeface="Times New Roman"/>
            </a:endParaRPr>
          </a:p>
          <a:p>
            <a:pPr marL="241300">
              <a:lnSpc>
                <a:spcPts val="1800"/>
              </a:lnSpc>
            </a:pPr>
            <a:r>
              <a:rPr sz="1800" dirty="0">
                <a:latin typeface="Times New Roman"/>
                <a:cs typeface="Times New Roman"/>
              </a:rPr>
              <a:t>int</a:t>
            </a:r>
            <a:r>
              <a:rPr sz="1800" spc="-20" dirty="0">
                <a:latin typeface="Times New Roman"/>
                <a:cs typeface="Times New Roman"/>
              </a:rPr>
              <a:t> </a:t>
            </a:r>
            <a:r>
              <a:rPr sz="1800" dirty="0">
                <a:latin typeface="Times New Roman"/>
                <a:cs typeface="Times New Roman"/>
              </a:rPr>
              <a:t>mid</a:t>
            </a:r>
            <a:r>
              <a:rPr sz="1800" spc="-1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low</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(high</a:t>
            </a:r>
            <a:r>
              <a:rPr sz="1800" spc="-1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low)</a:t>
            </a:r>
            <a:r>
              <a:rPr sz="1800" spc="-1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25" dirty="0">
                <a:latin typeface="Times New Roman"/>
                <a:cs typeface="Times New Roman"/>
              </a:rPr>
              <a:t>2;</a:t>
            </a:r>
            <a:endParaRPr sz="1800" dirty="0">
              <a:latin typeface="Times New Roman"/>
              <a:cs typeface="Times New Roman"/>
            </a:endParaRPr>
          </a:p>
          <a:p>
            <a:pPr marL="355600" marR="2921635" indent="-114300">
              <a:lnSpc>
                <a:spcPts val="1800"/>
              </a:lnSpc>
              <a:spcBef>
                <a:spcPts val="1800"/>
              </a:spcBef>
            </a:pPr>
            <a:r>
              <a:rPr sz="1800" dirty="0">
                <a:latin typeface="Times New Roman"/>
                <a:cs typeface="Times New Roman"/>
              </a:rPr>
              <a:t>if</a:t>
            </a:r>
            <a:r>
              <a:rPr sz="1800" spc="-35" dirty="0">
                <a:latin typeface="Times New Roman"/>
                <a:cs typeface="Times New Roman"/>
              </a:rPr>
              <a:t> </a:t>
            </a:r>
            <a:r>
              <a:rPr sz="1800" dirty="0">
                <a:latin typeface="Times New Roman"/>
                <a:cs typeface="Times New Roman"/>
              </a:rPr>
              <a:t>(array[mid]</a:t>
            </a:r>
            <a:r>
              <a:rPr sz="1800" spc="-35" dirty="0">
                <a:latin typeface="Times New Roman"/>
                <a:cs typeface="Times New Roman"/>
              </a:rPr>
              <a:t> </a:t>
            </a:r>
            <a:r>
              <a:rPr sz="1800" dirty="0">
                <a:latin typeface="Times New Roman"/>
                <a:cs typeface="Times New Roman"/>
              </a:rPr>
              <a:t>==</a:t>
            </a:r>
            <a:r>
              <a:rPr sz="1800" spc="-35" dirty="0">
                <a:latin typeface="Times New Roman"/>
                <a:cs typeface="Times New Roman"/>
              </a:rPr>
              <a:t> </a:t>
            </a:r>
            <a:r>
              <a:rPr sz="1800" spc="-25" dirty="0">
                <a:latin typeface="Times New Roman"/>
                <a:cs typeface="Times New Roman"/>
              </a:rPr>
              <a:t>x) </a:t>
            </a:r>
            <a:r>
              <a:rPr sz="1800" dirty="0">
                <a:latin typeface="Times New Roman"/>
                <a:cs typeface="Times New Roman"/>
              </a:rPr>
              <a:t>return</a:t>
            </a:r>
            <a:r>
              <a:rPr sz="1800" spc="-45" dirty="0">
                <a:latin typeface="Times New Roman"/>
                <a:cs typeface="Times New Roman"/>
              </a:rPr>
              <a:t> </a:t>
            </a:r>
            <a:r>
              <a:rPr sz="1800" spc="-20" dirty="0">
                <a:latin typeface="Times New Roman"/>
                <a:cs typeface="Times New Roman"/>
              </a:rPr>
              <a:t>mid;</a:t>
            </a:r>
            <a:endParaRPr sz="1800" dirty="0">
              <a:latin typeface="Times New Roman"/>
              <a:cs typeface="Times New Roman"/>
            </a:endParaRPr>
          </a:p>
          <a:p>
            <a:pPr marL="355600" marR="3050540" indent="-114300">
              <a:lnSpc>
                <a:spcPts val="1800"/>
              </a:lnSpc>
              <a:spcBef>
                <a:spcPts val="1800"/>
              </a:spcBef>
            </a:pPr>
            <a:r>
              <a:rPr sz="1800" dirty="0">
                <a:latin typeface="Times New Roman"/>
                <a:cs typeface="Times New Roman"/>
              </a:rPr>
              <a:t>if</a:t>
            </a:r>
            <a:r>
              <a:rPr sz="1800" spc="-35" dirty="0">
                <a:latin typeface="Times New Roman"/>
                <a:cs typeface="Times New Roman"/>
              </a:rPr>
              <a:t> </a:t>
            </a:r>
            <a:r>
              <a:rPr sz="1800" dirty="0">
                <a:latin typeface="Times New Roman"/>
                <a:cs typeface="Times New Roman"/>
              </a:rPr>
              <a:t>(array[mid]</a:t>
            </a:r>
            <a:r>
              <a:rPr sz="1800" spc="-30" dirty="0">
                <a:latin typeface="Times New Roman"/>
                <a:cs typeface="Times New Roman"/>
              </a:rPr>
              <a:t> </a:t>
            </a:r>
            <a:r>
              <a:rPr sz="1800" dirty="0">
                <a:latin typeface="Times New Roman"/>
                <a:cs typeface="Times New Roman"/>
              </a:rPr>
              <a:t>&lt;</a:t>
            </a:r>
            <a:r>
              <a:rPr sz="1800" spc="-35" dirty="0">
                <a:latin typeface="Times New Roman"/>
                <a:cs typeface="Times New Roman"/>
              </a:rPr>
              <a:t> </a:t>
            </a:r>
            <a:r>
              <a:rPr sz="1800" spc="-25" dirty="0">
                <a:latin typeface="Times New Roman"/>
                <a:cs typeface="Times New Roman"/>
              </a:rPr>
              <a:t>x) </a:t>
            </a:r>
            <a:r>
              <a:rPr sz="1800" dirty="0">
                <a:latin typeface="Times New Roman"/>
                <a:cs typeface="Times New Roman"/>
              </a:rPr>
              <a:t>low</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mid</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25" dirty="0">
                <a:latin typeface="Times New Roman"/>
                <a:cs typeface="Times New Roman"/>
              </a:rPr>
              <a:t>1;</a:t>
            </a:r>
            <a:endParaRPr sz="1800" dirty="0">
              <a:latin typeface="Times New Roman"/>
              <a:cs typeface="Times New Roman"/>
            </a:endParaRPr>
          </a:p>
          <a:p>
            <a:pPr marL="241300">
              <a:lnSpc>
                <a:spcPts val="1980"/>
              </a:lnSpc>
              <a:spcBef>
                <a:spcPts val="1440"/>
              </a:spcBef>
            </a:pPr>
            <a:r>
              <a:rPr sz="1800" spc="-20" dirty="0">
                <a:latin typeface="Times New Roman"/>
                <a:cs typeface="Times New Roman"/>
              </a:rPr>
              <a:t>else</a:t>
            </a:r>
            <a:endParaRPr sz="1800" dirty="0">
              <a:latin typeface="Times New Roman"/>
              <a:cs typeface="Times New Roman"/>
            </a:endParaRPr>
          </a:p>
          <a:p>
            <a:pPr marL="355600">
              <a:lnSpc>
                <a:spcPts val="1800"/>
              </a:lnSpc>
            </a:pPr>
            <a:r>
              <a:rPr sz="1800" dirty="0">
                <a:latin typeface="Times New Roman"/>
                <a:cs typeface="Times New Roman"/>
              </a:rPr>
              <a:t>high</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mid -</a:t>
            </a:r>
            <a:r>
              <a:rPr sz="1800" spc="-5" dirty="0">
                <a:latin typeface="Times New Roman"/>
                <a:cs typeface="Times New Roman"/>
              </a:rPr>
              <a:t> </a:t>
            </a:r>
            <a:r>
              <a:rPr sz="1800" spc="-25" dirty="0">
                <a:latin typeface="Times New Roman"/>
                <a:cs typeface="Times New Roman"/>
              </a:rPr>
              <a:t>1;</a:t>
            </a:r>
            <a:endParaRPr sz="1800" dirty="0">
              <a:latin typeface="Times New Roman"/>
              <a:cs typeface="Times New Roman"/>
            </a:endParaRPr>
          </a:p>
          <a:p>
            <a:pPr marL="127000">
              <a:lnSpc>
                <a:spcPts val="1980"/>
              </a:lnSpc>
            </a:pPr>
            <a:r>
              <a:rPr sz="1800" spc="-50" dirty="0">
                <a:latin typeface="Times New Roman"/>
                <a:cs typeface="Times New Roman"/>
              </a:rPr>
              <a:t>}</a:t>
            </a:r>
            <a:endParaRPr sz="1800" dirty="0">
              <a:latin typeface="Times New Roman"/>
              <a:cs typeface="Times New Roman"/>
            </a:endParaRPr>
          </a:p>
          <a:p>
            <a:pPr marL="127000">
              <a:lnSpc>
                <a:spcPts val="1980"/>
              </a:lnSpc>
              <a:spcBef>
                <a:spcPts val="1440"/>
              </a:spcBef>
            </a:pPr>
            <a:r>
              <a:rPr sz="1800" dirty="0">
                <a:latin typeface="Times New Roman"/>
                <a:cs typeface="Times New Roman"/>
              </a:rPr>
              <a:t>return</a:t>
            </a:r>
            <a:r>
              <a:rPr sz="1800" spc="-35" dirty="0">
                <a:latin typeface="Times New Roman"/>
                <a:cs typeface="Times New Roman"/>
              </a:rPr>
              <a:t> </a:t>
            </a:r>
            <a:r>
              <a:rPr sz="1800" spc="-20" dirty="0">
                <a:latin typeface="Times New Roman"/>
                <a:cs typeface="Times New Roman"/>
              </a:rPr>
              <a:t>-</a:t>
            </a:r>
            <a:r>
              <a:rPr sz="1800" spc="-25" dirty="0">
                <a:latin typeface="Times New Roman"/>
                <a:cs typeface="Times New Roman"/>
              </a:rPr>
              <a:t>1;</a:t>
            </a:r>
            <a:endParaRPr sz="1800" dirty="0">
              <a:latin typeface="Times New Roman"/>
              <a:cs typeface="Times New Roman"/>
            </a:endParaRPr>
          </a:p>
          <a:p>
            <a:pPr marL="12700">
              <a:lnSpc>
                <a:spcPts val="1980"/>
              </a:lnSpc>
            </a:pPr>
            <a:r>
              <a:rPr sz="1800" spc="-50" dirty="0">
                <a:latin typeface="Times New Roman"/>
                <a:cs typeface="Times New Roman"/>
              </a:rPr>
              <a:t>}</a:t>
            </a:r>
            <a:endParaRPr sz="1800" dirty="0">
              <a:latin typeface="Times New Roman"/>
              <a:cs typeface="Times New Roman"/>
            </a:endParaRPr>
          </a:p>
          <a:p>
            <a:pPr marL="12700">
              <a:lnSpc>
                <a:spcPts val="1980"/>
              </a:lnSpc>
              <a:spcBef>
                <a:spcPts val="1440"/>
              </a:spcBef>
            </a:pPr>
            <a:r>
              <a:rPr sz="1800" dirty="0">
                <a:latin typeface="Times New Roman"/>
                <a:cs typeface="Times New Roman"/>
              </a:rPr>
              <a:t>int</a:t>
            </a:r>
            <a:r>
              <a:rPr sz="1800" spc="-5" dirty="0">
                <a:latin typeface="Times New Roman"/>
                <a:cs typeface="Times New Roman"/>
              </a:rPr>
              <a:t> </a:t>
            </a:r>
            <a:r>
              <a:rPr sz="1800" b="1" dirty="0">
                <a:latin typeface="Times New Roman"/>
                <a:cs typeface="Times New Roman"/>
              </a:rPr>
              <a:t>main(void)</a:t>
            </a:r>
            <a:r>
              <a:rPr sz="1800" b="1" spc="-5" dirty="0">
                <a:latin typeface="Times New Roman"/>
                <a:cs typeface="Times New Roman"/>
              </a:rPr>
              <a:t> </a:t>
            </a:r>
            <a:r>
              <a:rPr sz="1800" spc="-50" dirty="0">
                <a:latin typeface="Times New Roman"/>
                <a:cs typeface="Times New Roman"/>
              </a:rPr>
              <a:t>{</a:t>
            </a:r>
            <a:endParaRPr sz="1800" dirty="0">
              <a:latin typeface="Times New Roman"/>
              <a:cs typeface="Times New Roman"/>
            </a:endParaRPr>
          </a:p>
          <a:p>
            <a:pPr marL="127000">
              <a:lnSpc>
                <a:spcPts val="1800"/>
              </a:lnSpc>
            </a:pPr>
            <a:r>
              <a:rPr sz="1800" dirty="0">
                <a:latin typeface="Times New Roman"/>
                <a:cs typeface="Times New Roman"/>
              </a:rPr>
              <a:t>int</a:t>
            </a:r>
            <a:r>
              <a:rPr sz="1800" spc="-15" dirty="0">
                <a:latin typeface="Times New Roman"/>
                <a:cs typeface="Times New Roman"/>
              </a:rPr>
              <a:t> </a:t>
            </a:r>
            <a:r>
              <a:rPr sz="1800" dirty="0">
                <a:latin typeface="Times New Roman"/>
                <a:cs typeface="Times New Roman"/>
              </a:rPr>
              <a:t>array[]</a:t>
            </a:r>
            <a:r>
              <a:rPr sz="1800" spc="-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{3,</a:t>
            </a:r>
            <a:r>
              <a:rPr sz="1800" spc="-10" dirty="0">
                <a:latin typeface="Times New Roman"/>
                <a:cs typeface="Times New Roman"/>
              </a:rPr>
              <a:t> </a:t>
            </a:r>
            <a:r>
              <a:rPr sz="1800" dirty="0">
                <a:latin typeface="Times New Roman"/>
                <a:cs typeface="Times New Roman"/>
              </a:rPr>
              <a:t>4,</a:t>
            </a:r>
            <a:r>
              <a:rPr sz="1800" spc="-5" dirty="0">
                <a:latin typeface="Times New Roman"/>
                <a:cs typeface="Times New Roman"/>
              </a:rPr>
              <a:t> </a:t>
            </a:r>
            <a:r>
              <a:rPr sz="1800" dirty="0">
                <a:latin typeface="Times New Roman"/>
                <a:cs typeface="Times New Roman"/>
              </a:rPr>
              <a:t>5,</a:t>
            </a:r>
            <a:r>
              <a:rPr sz="1800" spc="-5" dirty="0">
                <a:latin typeface="Times New Roman"/>
                <a:cs typeface="Times New Roman"/>
              </a:rPr>
              <a:t> </a:t>
            </a:r>
            <a:r>
              <a:rPr sz="1800" dirty="0">
                <a:latin typeface="Times New Roman"/>
                <a:cs typeface="Times New Roman"/>
              </a:rPr>
              <a:t>6,</a:t>
            </a:r>
            <a:r>
              <a:rPr sz="1800" spc="-10" dirty="0">
                <a:latin typeface="Times New Roman"/>
                <a:cs typeface="Times New Roman"/>
              </a:rPr>
              <a:t> </a:t>
            </a:r>
            <a:r>
              <a:rPr sz="1800" dirty="0">
                <a:latin typeface="Times New Roman"/>
                <a:cs typeface="Times New Roman"/>
              </a:rPr>
              <a:t>7,</a:t>
            </a:r>
            <a:r>
              <a:rPr sz="1800" spc="-5" dirty="0">
                <a:latin typeface="Times New Roman"/>
                <a:cs typeface="Times New Roman"/>
              </a:rPr>
              <a:t> </a:t>
            </a:r>
            <a:r>
              <a:rPr sz="1800" dirty="0">
                <a:latin typeface="Times New Roman"/>
                <a:cs typeface="Times New Roman"/>
              </a:rPr>
              <a:t>8,</a:t>
            </a:r>
            <a:r>
              <a:rPr sz="1800" spc="-5" dirty="0">
                <a:latin typeface="Times New Roman"/>
                <a:cs typeface="Times New Roman"/>
              </a:rPr>
              <a:t> </a:t>
            </a:r>
            <a:r>
              <a:rPr sz="1800" spc="-25" dirty="0">
                <a:latin typeface="Times New Roman"/>
                <a:cs typeface="Times New Roman"/>
              </a:rPr>
              <a:t>9};</a:t>
            </a:r>
            <a:endParaRPr sz="1800" dirty="0">
              <a:latin typeface="Times New Roman"/>
              <a:cs typeface="Times New Roman"/>
            </a:endParaRPr>
          </a:p>
          <a:p>
            <a:pPr marL="127000" marR="1353820">
              <a:lnSpc>
                <a:spcPts val="1800"/>
              </a:lnSpc>
              <a:spcBef>
                <a:spcPts val="180"/>
              </a:spcBef>
            </a:pPr>
            <a:r>
              <a:rPr sz="1800" dirty="0">
                <a:latin typeface="Times New Roman"/>
                <a:cs typeface="Times New Roman"/>
              </a:rPr>
              <a:t>int</a:t>
            </a:r>
            <a:r>
              <a:rPr sz="1800" spc="-30" dirty="0">
                <a:latin typeface="Times New Roman"/>
                <a:cs typeface="Times New Roman"/>
              </a:rPr>
              <a:t> </a:t>
            </a:r>
            <a:r>
              <a:rPr sz="1800" dirty="0">
                <a:latin typeface="Times New Roman"/>
                <a:cs typeface="Times New Roman"/>
              </a:rPr>
              <a:t>n</a:t>
            </a:r>
            <a:r>
              <a:rPr sz="1800" spc="-20"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sizeof(array)</a:t>
            </a:r>
            <a:r>
              <a:rPr sz="1800" spc="-20"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spc="-10" dirty="0">
                <a:latin typeface="Times New Roman"/>
                <a:cs typeface="Times New Roman"/>
              </a:rPr>
              <a:t>sizeof(array[0]); </a:t>
            </a:r>
            <a:r>
              <a:rPr sz="1800" dirty="0">
                <a:latin typeface="Times New Roman"/>
                <a:cs typeface="Times New Roman"/>
              </a:rPr>
              <a:t>int</a:t>
            </a:r>
            <a:r>
              <a:rPr sz="1800" spc="-20" dirty="0">
                <a:latin typeface="Times New Roman"/>
                <a:cs typeface="Times New Roman"/>
              </a:rPr>
              <a:t> </a:t>
            </a:r>
            <a:r>
              <a:rPr sz="1800" dirty="0">
                <a:latin typeface="Times New Roman"/>
                <a:cs typeface="Times New Roman"/>
              </a:rPr>
              <a:t>x</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25" dirty="0">
                <a:latin typeface="Times New Roman"/>
                <a:cs typeface="Times New Roman"/>
              </a:rPr>
              <a:t>4;</a:t>
            </a:r>
            <a:endParaRPr sz="1800" dirty="0">
              <a:latin typeface="Times New Roman"/>
              <a:cs typeface="Times New Roman"/>
            </a:endParaRPr>
          </a:p>
          <a:p>
            <a:pPr marL="127000" marR="919480">
              <a:lnSpc>
                <a:spcPts val="1800"/>
              </a:lnSpc>
            </a:pPr>
            <a:r>
              <a:rPr sz="1800" dirty="0">
                <a:latin typeface="Times New Roman"/>
                <a:cs typeface="Times New Roman"/>
              </a:rPr>
              <a:t>int</a:t>
            </a:r>
            <a:r>
              <a:rPr sz="1800" spc="-10" dirty="0">
                <a:latin typeface="Times New Roman"/>
                <a:cs typeface="Times New Roman"/>
              </a:rPr>
              <a:t> </a:t>
            </a:r>
            <a:r>
              <a:rPr sz="1800" dirty="0">
                <a:latin typeface="Times New Roman"/>
                <a:cs typeface="Times New Roman"/>
              </a:rPr>
              <a:t>result</a:t>
            </a:r>
            <a:r>
              <a:rPr sz="1800" spc="-10" dirty="0">
                <a:latin typeface="Times New Roman"/>
                <a:cs typeface="Times New Roman"/>
              </a:rPr>
              <a:t> </a:t>
            </a:r>
            <a:r>
              <a:rPr sz="1800" dirty="0">
                <a:latin typeface="Times New Roman"/>
                <a:cs typeface="Times New Roman"/>
              </a:rPr>
              <a:t>=</a:t>
            </a:r>
            <a:r>
              <a:rPr sz="1800" spc="-10" dirty="0">
                <a:latin typeface="Times New Roman"/>
                <a:cs typeface="Times New Roman"/>
              </a:rPr>
              <a:t> binarySearch(array,</a:t>
            </a:r>
            <a:r>
              <a:rPr sz="1800" spc="-5" dirty="0">
                <a:latin typeface="Times New Roman"/>
                <a:cs typeface="Times New Roman"/>
              </a:rPr>
              <a:t> </a:t>
            </a:r>
            <a:r>
              <a:rPr sz="1800" dirty="0">
                <a:latin typeface="Times New Roman"/>
                <a:cs typeface="Times New Roman"/>
              </a:rPr>
              <a:t>x,</a:t>
            </a:r>
            <a:r>
              <a:rPr sz="1800" spc="-5" dirty="0">
                <a:latin typeface="Times New Roman"/>
                <a:cs typeface="Times New Roman"/>
              </a:rPr>
              <a:t> </a:t>
            </a:r>
            <a:r>
              <a:rPr sz="1800" dirty="0">
                <a:latin typeface="Times New Roman"/>
                <a:cs typeface="Times New Roman"/>
              </a:rPr>
              <a:t>0,</a:t>
            </a:r>
            <a:r>
              <a:rPr sz="1800" spc="-5" dirty="0">
                <a:latin typeface="Times New Roman"/>
                <a:cs typeface="Times New Roman"/>
              </a:rPr>
              <a:t> </a:t>
            </a:r>
            <a:r>
              <a:rPr sz="1800" dirty="0">
                <a:latin typeface="Times New Roman"/>
                <a:cs typeface="Times New Roman"/>
              </a:rPr>
              <a:t>n -</a:t>
            </a:r>
            <a:r>
              <a:rPr sz="1800" spc="-5" dirty="0">
                <a:latin typeface="Times New Roman"/>
                <a:cs typeface="Times New Roman"/>
              </a:rPr>
              <a:t> </a:t>
            </a:r>
            <a:r>
              <a:rPr sz="1800" spc="-25" dirty="0">
                <a:latin typeface="Times New Roman"/>
                <a:cs typeface="Times New Roman"/>
              </a:rPr>
              <a:t>1); </a:t>
            </a:r>
            <a:r>
              <a:rPr sz="1800" dirty="0">
                <a:latin typeface="Times New Roman"/>
                <a:cs typeface="Times New Roman"/>
              </a:rPr>
              <a:t>if</a:t>
            </a:r>
            <a:r>
              <a:rPr sz="1800" spc="-30" dirty="0">
                <a:latin typeface="Times New Roman"/>
                <a:cs typeface="Times New Roman"/>
              </a:rPr>
              <a:t> </a:t>
            </a:r>
            <a:r>
              <a:rPr sz="1800" dirty="0">
                <a:latin typeface="Times New Roman"/>
                <a:cs typeface="Times New Roman"/>
              </a:rPr>
              <a:t>(result</a:t>
            </a:r>
            <a:r>
              <a:rPr sz="1800" spc="-35" dirty="0">
                <a:latin typeface="Times New Roman"/>
                <a:cs typeface="Times New Roman"/>
              </a:rPr>
              <a:t> </a:t>
            </a:r>
            <a:r>
              <a:rPr sz="1800" dirty="0">
                <a:latin typeface="Times New Roman"/>
                <a:cs typeface="Times New Roman"/>
              </a:rPr>
              <a:t>==</a:t>
            </a:r>
            <a:r>
              <a:rPr sz="1800" spc="-35" dirty="0">
                <a:latin typeface="Times New Roman"/>
                <a:cs typeface="Times New Roman"/>
              </a:rPr>
              <a:t> </a:t>
            </a:r>
            <a:r>
              <a:rPr sz="1800" spc="-10" dirty="0">
                <a:latin typeface="Times New Roman"/>
                <a:cs typeface="Times New Roman"/>
              </a:rPr>
              <a:t>-</a:t>
            </a:r>
            <a:r>
              <a:rPr sz="1800" spc="-25" dirty="0">
                <a:latin typeface="Times New Roman"/>
                <a:cs typeface="Times New Roman"/>
              </a:rPr>
              <a:t>1)</a:t>
            </a:r>
            <a:endParaRPr sz="1800" dirty="0">
              <a:latin typeface="Times New Roman"/>
              <a:cs typeface="Times New Roman"/>
            </a:endParaRPr>
          </a:p>
          <a:p>
            <a:pPr marL="241300">
              <a:lnSpc>
                <a:spcPts val="1800"/>
              </a:lnSpc>
            </a:pPr>
            <a:r>
              <a:rPr sz="1800" spc="-10" dirty="0">
                <a:latin typeface="Times New Roman"/>
                <a:cs typeface="Times New Roman"/>
              </a:rPr>
              <a:t>printf("Not</a:t>
            </a:r>
            <a:r>
              <a:rPr sz="1800" spc="-30" dirty="0">
                <a:latin typeface="Times New Roman"/>
                <a:cs typeface="Times New Roman"/>
              </a:rPr>
              <a:t> </a:t>
            </a:r>
            <a:r>
              <a:rPr sz="1800" spc="-10" dirty="0">
                <a:latin typeface="Times New Roman"/>
                <a:cs typeface="Times New Roman"/>
              </a:rPr>
              <a:t>found");</a:t>
            </a:r>
            <a:endParaRPr sz="1800" dirty="0">
              <a:latin typeface="Times New Roman"/>
              <a:cs typeface="Times New Roman"/>
            </a:endParaRPr>
          </a:p>
        </p:txBody>
      </p:sp>
      <p:sp>
        <p:nvSpPr>
          <p:cNvPr id="5" name="Slide Number Placeholder 4">
            <a:extLst>
              <a:ext uri="{FF2B5EF4-FFF2-40B4-BE49-F238E27FC236}">
                <a16:creationId xmlns:a16="http://schemas.microsoft.com/office/drawing/2014/main" id="{8A10BE7D-6493-4E7D-BCDD-A8D78B3E0823}"/>
              </a:ext>
            </a:extLst>
          </p:cNvPr>
          <p:cNvSpPr>
            <a:spLocks noGrp="1"/>
          </p:cNvSpPr>
          <p:nvPr>
            <p:ph type="sldNum" sz="quarter" idx="7"/>
          </p:nvPr>
        </p:nvSpPr>
        <p:spPr>
          <a:xfrm>
            <a:off x="8408491" y="6542976"/>
            <a:ext cx="354509" cy="162624"/>
          </a:xfrm>
        </p:spPr>
        <p:txBody>
          <a:bodyPr/>
          <a:lstStyle/>
          <a:p>
            <a:pPr marL="114935">
              <a:lnSpc>
                <a:spcPts val="1240"/>
              </a:lnSpc>
            </a:pPr>
            <a:fld id="{81D60167-4931-47E6-BA6A-407CBD079E47}" type="slidenum">
              <a:rPr lang="en-US" spc="-50" smtClean="0"/>
              <a:t>14</a:t>
            </a:fld>
            <a:endParaRPr lang="en-US" spc="-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5155" y="3096768"/>
            <a:ext cx="2372360" cy="695960"/>
          </a:xfrm>
          <a:prstGeom prst="rect">
            <a:avLst/>
          </a:prstGeom>
        </p:spPr>
        <p:txBody>
          <a:bodyPr vert="horz" wrap="square" lIns="0" tIns="12700" rIns="0" bIns="0" rtlCol="0">
            <a:spAutoFit/>
          </a:bodyPr>
          <a:lstStyle/>
          <a:p>
            <a:pPr marL="12700">
              <a:lnSpc>
                <a:spcPct val="100000"/>
              </a:lnSpc>
              <a:spcBef>
                <a:spcPts val="100"/>
              </a:spcBef>
            </a:pPr>
            <a:r>
              <a:rPr sz="4400" b="0" dirty="0">
                <a:latin typeface="Calibri"/>
                <a:cs typeface="Calibri"/>
              </a:rPr>
              <a:t>Thank</a:t>
            </a:r>
            <a:r>
              <a:rPr sz="4400" b="0" spc="-135" dirty="0">
                <a:latin typeface="Calibri"/>
                <a:cs typeface="Calibri"/>
              </a:rPr>
              <a:t> </a:t>
            </a:r>
            <a:r>
              <a:rPr sz="4400" b="0" spc="-25" dirty="0">
                <a:latin typeface="Calibri"/>
                <a:cs typeface="Calibri"/>
              </a:rPr>
              <a:t>you</a:t>
            </a:r>
            <a:endParaRPr sz="4400">
              <a:latin typeface="Calibri"/>
              <a:cs typeface="Calibri"/>
            </a:endParaRPr>
          </a:p>
        </p:txBody>
      </p:sp>
      <p:sp>
        <p:nvSpPr>
          <p:cNvPr id="3" name="object 3"/>
          <p:cNvSpPr txBox="1"/>
          <p:nvPr/>
        </p:nvSpPr>
        <p:spPr>
          <a:xfrm>
            <a:off x="8433891" y="6428676"/>
            <a:ext cx="17970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14</a:t>
            </a:r>
            <a:endParaRPr sz="1200">
              <a:latin typeface="Calibri"/>
              <a:cs typeface="Calibri"/>
            </a:endParaRPr>
          </a:p>
        </p:txBody>
      </p:sp>
      <p:sp>
        <p:nvSpPr>
          <p:cNvPr id="6" name="Slide Number Placeholder 5">
            <a:extLst>
              <a:ext uri="{FF2B5EF4-FFF2-40B4-BE49-F238E27FC236}">
                <a16:creationId xmlns:a16="http://schemas.microsoft.com/office/drawing/2014/main" id="{19233911-6F85-4684-8BD2-96554BC022F4}"/>
              </a:ext>
            </a:extLst>
          </p:cNvPr>
          <p:cNvSpPr>
            <a:spLocks noGrp="1"/>
          </p:cNvSpPr>
          <p:nvPr>
            <p:ph type="sldNum" sz="quarter" idx="7"/>
          </p:nvPr>
        </p:nvSpPr>
        <p:spPr>
          <a:xfrm>
            <a:off x="8408491" y="6466776"/>
            <a:ext cx="243611" cy="309957"/>
          </a:xfrm>
        </p:spPr>
        <p:txBody>
          <a:bodyPr/>
          <a:lstStyle/>
          <a:p>
            <a:pPr marL="114935">
              <a:lnSpc>
                <a:spcPts val="1240"/>
              </a:lnSpc>
            </a:pPr>
            <a:endParaRPr lang="en-US" spc="-50" dirty="0"/>
          </a:p>
          <a:p>
            <a:pPr marL="114935">
              <a:lnSpc>
                <a:spcPts val="1240"/>
              </a:lnSpc>
            </a:pPr>
            <a:endParaRPr lang="en-US"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8415" y="189991"/>
            <a:ext cx="4883785" cy="574040"/>
          </a:xfrm>
          <a:prstGeom prst="rect">
            <a:avLst/>
          </a:prstGeom>
        </p:spPr>
        <p:txBody>
          <a:bodyPr vert="horz" wrap="square" lIns="0" tIns="12700" rIns="0" bIns="0" rtlCol="0">
            <a:spAutoFit/>
          </a:bodyPr>
          <a:lstStyle/>
          <a:p>
            <a:pPr marL="12700">
              <a:lnSpc>
                <a:spcPct val="100000"/>
              </a:lnSpc>
              <a:spcBef>
                <a:spcPts val="100"/>
              </a:spcBef>
            </a:pPr>
            <a:r>
              <a:rPr spc="-10" dirty="0"/>
              <a:t>Traversing</a:t>
            </a:r>
            <a:r>
              <a:rPr spc="-90" dirty="0"/>
              <a:t> </a:t>
            </a:r>
            <a:r>
              <a:rPr dirty="0"/>
              <a:t>in</a:t>
            </a:r>
            <a:r>
              <a:rPr spc="-90" dirty="0"/>
              <a:t> </a:t>
            </a:r>
            <a:r>
              <a:rPr dirty="0"/>
              <a:t>Linear</a:t>
            </a:r>
            <a:r>
              <a:rPr spc="-90" dirty="0"/>
              <a:t> </a:t>
            </a:r>
            <a:r>
              <a:rPr spc="-10" dirty="0"/>
              <a:t>Array</a:t>
            </a:r>
          </a:p>
        </p:txBody>
      </p:sp>
      <p:sp>
        <p:nvSpPr>
          <p:cNvPr id="3" name="object 3"/>
          <p:cNvSpPr txBox="1"/>
          <p:nvPr/>
        </p:nvSpPr>
        <p:spPr>
          <a:xfrm>
            <a:off x="579757" y="1002791"/>
            <a:ext cx="8033384" cy="2468880"/>
          </a:xfrm>
          <a:prstGeom prst="rect">
            <a:avLst/>
          </a:prstGeom>
        </p:spPr>
        <p:txBody>
          <a:bodyPr vert="horz" wrap="square" lIns="0" tIns="12700" rIns="0" bIns="0" rtlCol="0">
            <a:spAutoFit/>
          </a:bodyPr>
          <a:lstStyle/>
          <a:p>
            <a:pPr marL="305435" marR="13970" indent="-293370">
              <a:lnSpc>
                <a:spcPct val="100000"/>
              </a:lnSpc>
              <a:spcBef>
                <a:spcPts val="100"/>
              </a:spcBef>
              <a:buFont typeface="Microsoft Sans Serif"/>
              <a:buChar char="•"/>
              <a:tabLst>
                <a:tab pos="305435" algn="l"/>
              </a:tabLst>
            </a:pPr>
            <a:r>
              <a:rPr sz="2600" dirty="0">
                <a:latin typeface="Calibri"/>
                <a:cs typeface="Calibri"/>
              </a:rPr>
              <a:t>It</a:t>
            </a:r>
            <a:r>
              <a:rPr sz="2600" spc="95" dirty="0">
                <a:latin typeface="Calibri"/>
                <a:cs typeface="Calibri"/>
              </a:rPr>
              <a:t> </a:t>
            </a:r>
            <a:r>
              <a:rPr sz="2600" dirty="0">
                <a:latin typeface="Calibri"/>
                <a:cs typeface="Calibri"/>
              </a:rPr>
              <a:t>means</a:t>
            </a:r>
            <a:r>
              <a:rPr sz="2600" spc="100" dirty="0">
                <a:latin typeface="Calibri"/>
                <a:cs typeface="Calibri"/>
              </a:rPr>
              <a:t> </a:t>
            </a:r>
            <a:r>
              <a:rPr sz="2600" dirty="0">
                <a:latin typeface="Calibri"/>
                <a:cs typeface="Calibri"/>
              </a:rPr>
              <a:t>processing</a:t>
            </a:r>
            <a:r>
              <a:rPr sz="2600" spc="100" dirty="0">
                <a:latin typeface="Calibri"/>
                <a:cs typeface="Calibri"/>
              </a:rPr>
              <a:t> </a:t>
            </a:r>
            <a:r>
              <a:rPr sz="2600" dirty="0">
                <a:latin typeface="Calibri"/>
                <a:cs typeface="Calibri"/>
              </a:rPr>
              <a:t>or</a:t>
            </a:r>
            <a:r>
              <a:rPr sz="2600" spc="100" dirty="0">
                <a:latin typeface="Calibri"/>
                <a:cs typeface="Calibri"/>
              </a:rPr>
              <a:t> </a:t>
            </a:r>
            <a:r>
              <a:rPr sz="2600" dirty="0">
                <a:latin typeface="Calibri"/>
                <a:cs typeface="Calibri"/>
              </a:rPr>
              <a:t>visiting</a:t>
            </a:r>
            <a:r>
              <a:rPr sz="2600" spc="100" dirty="0">
                <a:latin typeface="Calibri"/>
                <a:cs typeface="Calibri"/>
              </a:rPr>
              <a:t> </a:t>
            </a:r>
            <a:r>
              <a:rPr sz="2600" dirty="0">
                <a:latin typeface="Calibri"/>
                <a:cs typeface="Calibri"/>
              </a:rPr>
              <a:t>each</a:t>
            </a:r>
            <a:r>
              <a:rPr sz="2600" spc="100" dirty="0">
                <a:latin typeface="Calibri"/>
                <a:cs typeface="Calibri"/>
              </a:rPr>
              <a:t> </a:t>
            </a:r>
            <a:r>
              <a:rPr sz="2600" dirty="0">
                <a:latin typeface="Calibri"/>
                <a:cs typeface="Calibri"/>
              </a:rPr>
              <a:t>element</a:t>
            </a:r>
            <a:r>
              <a:rPr sz="2600" spc="95" dirty="0">
                <a:latin typeface="Calibri"/>
                <a:cs typeface="Calibri"/>
              </a:rPr>
              <a:t> </a:t>
            </a:r>
            <a:r>
              <a:rPr sz="2600" dirty="0">
                <a:latin typeface="Calibri"/>
                <a:cs typeface="Calibri"/>
              </a:rPr>
              <a:t>in</a:t>
            </a:r>
            <a:r>
              <a:rPr sz="2600" spc="100" dirty="0">
                <a:latin typeface="Calibri"/>
                <a:cs typeface="Calibri"/>
              </a:rPr>
              <a:t> </a:t>
            </a:r>
            <a:r>
              <a:rPr sz="2600" dirty="0">
                <a:latin typeface="Calibri"/>
                <a:cs typeface="Calibri"/>
              </a:rPr>
              <a:t>the</a:t>
            </a:r>
            <a:r>
              <a:rPr sz="2600" spc="100" dirty="0">
                <a:latin typeface="Calibri"/>
                <a:cs typeface="Calibri"/>
              </a:rPr>
              <a:t> </a:t>
            </a:r>
            <a:r>
              <a:rPr sz="2600" spc="-10" dirty="0">
                <a:latin typeface="Calibri"/>
                <a:cs typeface="Calibri"/>
              </a:rPr>
              <a:t>array </a:t>
            </a:r>
            <a:r>
              <a:rPr sz="2600" dirty="0">
                <a:latin typeface="Calibri"/>
                <a:cs typeface="Calibri"/>
              </a:rPr>
              <a:t>exactly</a:t>
            </a:r>
            <a:r>
              <a:rPr sz="2600" spc="-110" dirty="0">
                <a:latin typeface="Calibri"/>
                <a:cs typeface="Calibri"/>
              </a:rPr>
              <a:t> </a:t>
            </a:r>
            <a:r>
              <a:rPr sz="2600" spc="-10" dirty="0">
                <a:latin typeface="Calibri"/>
                <a:cs typeface="Calibri"/>
              </a:rPr>
              <a:t>once;</a:t>
            </a:r>
            <a:endParaRPr sz="2600">
              <a:latin typeface="Calibri"/>
              <a:cs typeface="Calibri"/>
            </a:endParaRPr>
          </a:p>
          <a:p>
            <a:pPr marL="305435" marR="5080" indent="-293370">
              <a:lnSpc>
                <a:spcPct val="100000"/>
              </a:lnSpc>
              <a:spcBef>
                <a:spcPts val="520"/>
              </a:spcBef>
              <a:buFont typeface="Microsoft Sans Serif"/>
              <a:buChar char="•"/>
              <a:tabLst>
                <a:tab pos="305435" algn="l"/>
              </a:tabLst>
            </a:pPr>
            <a:r>
              <a:rPr sz="2600" dirty="0">
                <a:solidFill>
                  <a:srgbClr val="FF0000"/>
                </a:solidFill>
                <a:latin typeface="Calibri"/>
                <a:cs typeface="Calibri"/>
              </a:rPr>
              <a:t>Let</a:t>
            </a:r>
            <a:r>
              <a:rPr sz="2600" spc="-40" dirty="0">
                <a:solidFill>
                  <a:srgbClr val="FF0000"/>
                </a:solidFill>
                <a:latin typeface="Calibri"/>
                <a:cs typeface="Calibri"/>
              </a:rPr>
              <a:t> </a:t>
            </a:r>
            <a:r>
              <a:rPr sz="2600" dirty="0">
                <a:solidFill>
                  <a:srgbClr val="FF0000"/>
                </a:solidFill>
                <a:latin typeface="Calibri"/>
                <a:cs typeface="Calibri"/>
              </a:rPr>
              <a:t>‘A’</a:t>
            </a:r>
            <a:r>
              <a:rPr sz="2600" spc="-30" dirty="0">
                <a:solidFill>
                  <a:srgbClr val="FF0000"/>
                </a:solidFill>
                <a:latin typeface="Calibri"/>
                <a:cs typeface="Calibri"/>
              </a:rPr>
              <a:t> </a:t>
            </a:r>
            <a:r>
              <a:rPr sz="2600" dirty="0">
                <a:solidFill>
                  <a:srgbClr val="FF0000"/>
                </a:solidFill>
                <a:latin typeface="Calibri"/>
                <a:cs typeface="Calibri"/>
              </a:rPr>
              <a:t>is</a:t>
            </a:r>
            <a:r>
              <a:rPr sz="2600" spc="-30" dirty="0">
                <a:solidFill>
                  <a:srgbClr val="FF0000"/>
                </a:solidFill>
                <a:latin typeface="Calibri"/>
                <a:cs typeface="Calibri"/>
              </a:rPr>
              <a:t> </a:t>
            </a:r>
            <a:r>
              <a:rPr sz="2600" dirty="0">
                <a:solidFill>
                  <a:srgbClr val="FF0000"/>
                </a:solidFill>
                <a:latin typeface="Calibri"/>
                <a:cs typeface="Calibri"/>
              </a:rPr>
              <a:t>an</a:t>
            </a:r>
            <a:r>
              <a:rPr sz="2600" spc="-35" dirty="0">
                <a:solidFill>
                  <a:srgbClr val="FF0000"/>
                </a:solidFill>
                <a:latin typeface="Calibri"/>
                <a:cs typeface="Calibri"/>
              </a:rPr>
              <a:t> </a:t>
            </a:r>
            <a:r>
              <a:rPr sz="2600" dirty="0">
                <a:solidFill>
                  <a:srgbClr val="FF0000"/>
                </a:solidFill>
                <a:latin typeface="Calibri"/>
                <a:cs typeface="Calibri"/>
              </a:rPr>
              <a:t>array</a:t>
            </a:r>
            <a:r>
              <a:rPr sz="2600" spc="-30" dirty="0">
                <a:solidFill>
                  <a:srgbClr val="FF0000"/>
                </a:solidFill>
                <a:latin typeface="Calibri"/>
                <a:cs typeface="Calibri"/>
              </a:rPr>
              <a:t> </a:t>
            </a:r>
            <a:r>
              <a:rPr sz="2600" dirty="0">
                <a:solidFill>
                  <a:srgbClr val="FF0000"/>
                </a:solidFill>
                <a:latin typeface="Calibri"/>
                <a:cs typeface="Calibri"/>
              </a:rPr>
              <a:t>stored</a:t>
            </a:r>
            <a:r>
              <a:rPr sz="2600" spc="-30" dirty="0">
                <a:solidFill>
                  <a:srgbClr val="FF0000"/>
                </a:solidFill>
                <a:latin typeface="Calibri"/>
                <a:cs typeface="Calibri"/>
              </a:rPr>
              <a:t> </a:t>
            </a:r>
            <a:r>
              <a:rPr sz="2600" dirty="0">
                <a:solidFill>
                  <a:srgbClr val="FF0000"/>
                </a:solidFill>
                <a:latin typeface="Calibri"/>
                <a:cs typeface="Calibri"/>
              </a:rPr>
              <a:t>in</a:t>
            </a:r>
            <a:r>
              <a:rPr sz="2600" spc="-30" dirty="0">
                <a:solidFill>
                  <a:srgbClr val="FF0000"/>
                </a:solidFill>
                <a:latin typeface="Calibri"/>
                <a:cs typeface="Calibri"/>
              </a:rPr>
              <a:t> </a:t>
            </a:r>
            <a:r>
              <a:rPr sz="2600" dirty="0">
                <a:solidFill>
                  <a:srgbClr val="FF0000"/>
                </a:solidFill>
                <a:latin typeface="Calibri"/>
                <a:cs typeface="Calibri"/>
              </a:rPr>
              <a:t>the</a:t>
            </a:r>
            <a:r>
              <a:rPr sz="2600" spc="-35" dirty="0">
                <a:solidFill>
                  <a:srgbClr val="FF0000"/>
                </a:solidFill>
                <a:latin typeface="Calibri"/>
                <a:cs typeface="Calibri"/>
              </a:rPr>
              <a:t> </a:t>
            </a:r>
            <a:r>
              <a:rPr sz="2600" dirty="0">
                <a:solidFill>
                  <a:srgbClr val="FF0000"/>
                </a:solidFill>
                <a:latin typeface="Calibri"/>
                <a:cs typeface="Calibri"/>
              </a:rPr>
              <a:t>computer’s</a:t>
            </a:r>
            <a:r>
              <a:rPr sz="2600" spc="-30" dirty="0">
                <a:solidFill>
                  <a:srgbClr val="FF0000"/>
                </a:solidFill>
                <a:latin typeface="Calibri"/>
                <a:cs typeface="Calibri"/>
              </a:rPr>
              <a:t> </a:t>
            </a:r>
            <a:r>
              <a:rPr sz="2600" dirty="0">
                <a:solidFill>
                  <a:srgbClr val="FF0000"/>
                </a:solidFill>
                <a:latin typeface="Calibri"/>
                <a:cs typeface="Calibri"/>
              </a:rPr>
              <a:t>memory.</a:t>
            </a:r>
            <a:r>
              <a:rPr sz="2600" spc="5" dirty="0">
                <a:solidFill>
                  <a:srgbClr val="FF0000"/>
                </a:solidFill>
                <a:latin typeface="Calibri"/>
                <a:cs typeface="Calibri"/>
              </a:rPr>
              <a:t> </a:t>
            </a:r>
            <a:r>
              <a:rPr sz="2600" dirty="0">
                <a:latin typeface="Calibri"/>
                <a:cs typeface="Calibri"/>
              </a:rPr>
              <a:t>If</a:t>
            </a:r>
            <a:r>
              <a:rPr sz="2600" spc="-30" dirty="0">
                <a:latin typeface="Calibri"/>
                <a:cs typeface="Calibri"/>
              </a:rPr>
              <a:t> </a:t>
            </a:r>
            <a:r>
              <a:rPr sz="2600" spc="-25" dirty="0">
                <a:latin typeface="Calibri"/>
                <a:cs typeface="Calibri"/>
              </a:rPr>
              <a:t>we </a:t>
            </a:r>
            <a:r>
              <a:rPr sz="2600" dirty="0">
                <a:latin typeface="Calibri"/>
                <a:cs typeface="Calibri"/>
              </a:rPr>
              <a:t>want</a:t>
            </a:r>
            <a:r>
              <a:rPr sz="2600" spc="55" dirty="0">
                <a:latin typeface="Calibri"/>
                <a:cs typeface="Calibri"/>
              </a:rPr>
              <a:t> </a:t>
            </a:r>
            <a:r>
              <a:rPr sz="2600" dirty="0">
                <a:latin typeface="Calibri"/>
                <a:cs typeface="Calibri"/>
              </a:rPr>
              <a:t>to</a:t>
            </a:r>
            <a:r>
              <a:rPr sz="2600" spc="60" dirty="0">
                <a:latin typeface="Calibri"/>
                <a:cs typeface="Calibri"/>
              </a:rPr>
              <a:t> </a:t>
            </a:r>
            <a:r>
              <a:rPr sz="2600" dirty="0">
                <a:latin typeface="Calibri"/>
                <a:cs typeface="Calibri"/>
              </a:rPr>
              <a:t>display</a:t>
            </a:r>
            <a:r>
              <a:rPr sz="2600" spc="60" dirty="0">
                <a:latin typeface="Calibri"/>
                <a:cs typeface="Calibri"/>
              </a:rPr>
              <a:t> </a:t>
            </a:r>
            <a:r>
              <a:rPr sz="2600" dirty="0">
                <a:latin typeface="Calibri"/>
                <a:cs typeface="Calibri"/>
              </a:rPr>
              <a:t>the</a:t>
            </a:r>
            <a:r>
              <a:rPr sz="2600" spc="60" dirty="0">
                <a:latin typeface="Calibri"/>
                <a:cs typeface="Calibri"/>
              </a:rPr>
              <a:t> </a:t>
            </a:r>
            <a:r>
              <a:rPr sz="2600" dirty="0">
                <a:latin typeface="Calibri"/>
                <a:cs typeface="Calibri"/>
              </a:rPr>
              <a:t>contents</a:t>
            </a:r>
            <a:r>
              <a:rPr sz="2600" spc="55" dirty="0">
                <a:latin typeface="Calibri"/>
                <a:cs typeface="Calibri"/>
              </a:rPr>
              <a:t> </a:t>
            </a:r>
            <a:r>
              <a:rPr sz="2600" dirty="0">
                <a:latin typeface="Calibri"/>
                <a:cs typeface="Calibri"/>
              </a:rPr>
              <a:t>of</a:t>
            </a:r>
            <a:r>
              <a:rPr sz="2600" spc="95" dirty="0">
                <a:latin typeface="Calibri"/>
                <a:cs typeface="Calibri"/>
              </a:rPr>
              <a:t> </a:t>
            </a:r>
            <a:r>
              <a:rPr sz="2600" i="1" dirty="0">
                <a:latin typeface="Calibri"/>
                <a:cs typeface="Calibri"/>
              </a:rPr>
              <a:t>‘A’,</a:t>
            </a:r>
            <a:r>
              <a:rPr sz="2600" i="1" spc="60" dirty="0">
                <a:latin typeface="Calibri"/>
                <a:cs typeface="Calibri"/>
              </a:rPr>
              <a:t> </a:t>
            </a:r>
            <a:r>
              <a:rPr sz="2600" i="1" dirty="0">
                <a:latin typeface="Calibri"/>
                <a:cs typeface="Calibri"/>
              </a:rPr>
              <a:t>it</a:t>
            </a:r>
            <a:r>
              <a:rPr sz="2600" i="1" spc="55" dirty="0">
                <a:latin typeface="Calibri"/>
                <a:cs typeface="Calibri"/>
              </a:rPr>
              <a:t> </a:t>
            </a:r>
            <a:r>
              <a:rPr sz="2600" i="1" dirty="0">
                <a:latin typeface="Calibri"/>
                <a:cs typeface="Calibri"/>
              </a:rPr>
              <a:t>has</a:t>
            </a:r>
            <a:r>
              <a:rPr sz="2600" i="1" spc="60" dirty="0">
                <a:latin typeface="Calibri"/>
                <a:cs typeface="Calibri"/>
              </a:rPr>
              <a:t> </a:t>
            </a:r>
            <a:r>
              <a:rPr sz="2600" i="1" dirty="0">
                <a:latin typeface="Calibri"/>
                <a:cs typeface="Calibri"/>
              </a:rPr>
              <a:t>to</a:t>
            </a:r>
            <a:r>
              <a:rPr sz="2600" i="1" spc="60" dirty="0">
                <a:latin typeface="Calibri"/>
                <a:cs typeface="Calibri"/>
              </a:rPr>
              <a:t> </a:t>
            </a:r>
            <a:r>
              <a:rPr sz="2600" i="1" dirty="0">
                <a:latin typeface="Calibri"/>
                <a:cs typeface="Calibri"/>
              </a:rPr>
              <a:t>be</a:t>
            </a:r>
            <a:r>
              <a:rPr sz="2600" i="1" spc="60" dirty="0">
                <a:latin typeface="Calibri"/>
                <a:cs typeface="Calibri"/>
              </a:rPr>
              <a:t> </a:t>
            </a:r>
            <a:r>
              <a:rPr sz="2600" i="1" spc="-10" dirty="0">
                <a:latin typeface="Calibri"/>
                <a:cs typeface="Calibri"/>
              </a:rPr>
              <a:t>traversed</a:t>
            </a:r>
            <a:endParaRPr sz="2600">
              <a:latin typeface="Calibri"/>
              <a:cs typeface="Calibri"/>
            </a:endParaRPr>
          </a:p>
          <a:p>
            <a:pPr marL="305435" marR="53975">
              <a:lnSpc>
                <a:spcPct val="100000"/>
              </a:lnSpc>
              <a:tabLst>
                <a:tab pos="878840" algn="l"/>
                <a:tab pos="1369695" algn="l"/>
                <a:tab pos="2817495" algn="l"/>
                <a:tab pos="3500754" algn="l"/>
                <a:tab pos="5093335" algn="l"/>
                <a:tab pos="5901690" algn="l"/>
                <a:tab pos="7167245" algn="l"/>
                <a:tab pos="7615555" algn="l"/>
              </a:tabLst>
            </a:pPr>
            <a:r>
              <a:rPr sz="2600" i="1" spc="-20" dirty="0">
                <a:latin typeface="Calibri"/>
                <a:cs typeface="Calibri"/>
              </a:rPr>
              <a:t>i.e.</a:t>
            </a:r>
            <a:r>
              <a:rPr sz="2600" i="1" dirty="0">
                <a:latin typeface="Calibri"/>
                <a:cs typeface="Calibri"/>
              </a:rPr>
              <a:t>	</a:t>
            </a:r>
            <a:r>
              <a:rPr sz="2600" i="1" spc="-25" dirty="0">
                <a:latin typeface="Calibri"/>
                <a:cs typeface="Calibri"/>
              </a:rPr>
              <a:t>by</a:t>
            </a:r>
            <a:r>
              <a:rPr sz="2600" i="1" dirty="0">
                <a:latin typeface="Calibri"/>
                <a:cs typeface="Calibri"/>
              </a:rPr>
              <a:t>	</a:t>
            </a:r>
            <a:r>
              <a:rPr sz="2600" i="1" spc="-10" dirty="0">
                <a:latin typeface="Calibri"/>
                <a:cs typeface="Calibri"/>
              </a:rPr>
              <a:t>accessing</a:t>
            </a:r>
            <a:r>
              <a:rPr sz="2600" i="1" dirty="0">
                <a:latin typeface="Calibri"/>
                <a:cs typeface="Calibri"/>
              </a:rPr>
              <a:t>	</a:t>
            </a:r>
            <a:r>
              <a:rPr sz="2600" i="1" spc="-25" dirty="0">
                <a:latin typeface="Calibri"/>
                <a:cs typeface="Calibri"/>
              </a:rPr>
              <a:t>and</a:t>
            </a:r>
            <a:r>
              <a:rPr sz="2600" i="1" dirty="0">
                <a:latin typeface="Calibri"/>
                <a:cs typeface="Calibri"/>
              </a:rPr>
              <a:t>	</a:t>
            </a:r>
            <a:r>
              <a:rPr sz="2600" i="1" spc="-10" dirty="0">
                <a:latin typeface="Calibri"/>
                <a:cs typeface="Calibri"/>
              </a:rPr>
              <a:t>processing</a:t>
            </a:r>
            <a:r>
              <a:rPr sz="2600" i="1" dirty="0">
                <a:latin typeface="Calibri"/>
                <a:cs typeface="Calibri"/>
              </a:rPr>
              <a:t>	</a:t>
            </a:r>
            <a:r>
              <a:rPr sz="2600" i="1" spc="-20" dirty="0">
                <a:latin typeface="Calibri"/>
                <a:cs typeface="Calibri"/>
              </a:rPr>
              <a:t>each</a:t>
            </a:r>
            <a:r>
              <a:rPr sz="2600" i="1" dirty="0">
                <a:latin typeface="Calibri"/>
                <a:cs typeface="Calibri"/>
              </a:rPr>
              <a:t>	</a:t>
            </a:r>
            <a:r>
              <a:rPr sz="2600" i="1" spc="-10" dirty="0">
                <a:latin typeface="Calibri"/>
                <a:cs typeface="Calibri"/>
              </a:rPr>
              <a:t>element</a:t>
            </a:r>
            <a:r>
              <a:rPr sz="2600" i="1" dirty="0">
                <a:latin typeface="Calibri"/>
                <a:cs typeface="Calibri"/>
              </a:rPr>
              <a:t>	</a:t>
            </a:r>
            <a:r>
              <a:rPr sz="2600" spc="-25" dirty="0">
                <a:latin typeface="Calibri"/>
                <a:cs typeface="Calibri"/>
              </a:rPr>
              <a:t>of</a:t>
            </a:r>
            <a:r>
              <a:rPr sz="2600" dirty="0">
                <a:latin typeface="Calibri"/>
                <a:cs typeface="Calibri"/>
              </a:rPr>
              <a:t>	</a:t>
            </a:r>
            <a:r>
              <a:rPr sz="2600" i="1" spc="-25" dirty="0">
                <a:latin typeface="Calibri"/>
                <a:cs typeface="Calibri"/>
              </a:rPr>
              <a:t>‘A’ </a:t>
            </a:r>
            <a:r>
              <a:rPr sz="2600" i="1" dirty="0">
                <a:latin typeface="Calibri"/>
                <a:cs typeface="Calibri"/>
              </a:rPr>
              <a:t>exactly</a:t>
            </a:r>
            <a:r>
              <a:rPr sz="2600" i="1" spc="-110" dirty="0">
                <a:latin typeface="Calibri"/>
                <a:cs typeface="Calibri"/>
              </a:rPr>
              <a:t> </a:t>
            </a:r>
            <a:r>
              <a:rPr sz="2600" i="1" spc="-10" dirty="0">
                <a:latin typeface="Calibri"/>
                <a:cs typeface="Calibri"/>
              </a:rPr>
              <a:t>once.</a:t>
            </a:r>
            <a:endParaRPr sz="2600">
              <a:latin typeface="Calibri"/>
              <a:cs typeface="Calibri"/>
            </a:endParaRPr>
          </a:p>
        </p:txBody>
      </p:sp>
      <p:pic>
        <p:nvPicPr>
          <p:cNvPr id="4" name="object 4"/>
          <p:cNvPicPr/>
          <p:nvPr/>
        </p:nvPicPr>
        <p:blipFill>
          <a:blip r:embed="rId2" cstate="print"/>
          <a:stretch>
            <a:fillRect/>
          </a:stretch>
        </p:blipFill>
        <p:spPr>
          <a:xfrm>
            <a:off x="1" y="3657600"/>
            <a:ext cx="9143998" cy="2989529"/>
          </a:xfrm>
          <a:prstGeom prst="rect">
            <a:avLst/>
          </a:prstGeom>
        </p:spPr>
      </p:pic>
      <p:sp>
        <p:nvSpPr>
          <p:cNvPr id="7" name="Slide Number Placeholder 6">
            <a:extLst>
              <a:ext uri="{FF2B5EF4-FFF2-40B4-BE49-F238E27FC236}">
                <a16:creationId xmlns:a16="http://schemas.microsoft.com/office/drawing/2014/main" id="{6193F2C4-E436-42D7-9ABE-D1A7B0AC0549}"/>
              </a:ext>
            </a:extLst>
          </p:cNvPr>
          <p:cNvSpPr>
            <a:spLocks noGrp="1"/>
          </p:cNvSpPr>
          <p:nvPr>
            <p:ph type="sldNum" sz="quarter" idx="7"/>
          </p:nvPr>
        </p:nvSpPr>
        <p:spPr/>
        <p:txBody>
          <a:bodyPr/>
          <a:lstStyle/>
          <a:p>
            <a:pPr marL="114935">
              <a:lnSpc>
                <a:spcPts val="1240"/>
              </a:lnSpc>
            </a:pPr>
            <a:fld id="{81D60167-4931-47E6-BA6A-407CBD079E47}" type="slidenum">
              <a:rPr lang="en-US" spc="-50" smtClean="0"/>
              <a:t>2</a:t>
            </a:fld>
            <a:endParaRPr lang="en-US"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1596" rIns="0" bIns="0" rtlCol="0">
            <a:spAutoFit/>
          </a:bodyPr>
          <a:lstStyle/>
          <a:p>
            <a:pPr marL="323850">
              <a:lnSpc>
                <a:spcPct val="100000"/>
              </a:lnSpc>
              <a:spcBef>
                <a:spcPts val="100"/>
              </a:spcBef>
            </a:pPr>
            <a:r>
              <a:rPr dirty="0"/>
              <a:t>Sorting</a:t>
            </a:r>
            <a:r>
              <a:rPr spc="-105" dirty="0"/>
              <a:t> </a:t>
            </a:r>
            <a:r>
              <a:rPr dirty="0"/>
              <a:t>in</a:t>
            </a:r>
            <a:r>
              <a:rPr spc="-100" dirty="0"/>
              <a:t> </a:t>
            </a:r>
            <a:r>
              <a:rPr dirty="0"/>
              <a:t>Linear</a:t>
            </a:r>
            <a:r>
              <a:rPr spc="-100" dirty="0"/>
              <a:t> </a:t>
            </a:r>
            <a:r>
              <a:rPr spc="-10" dirty="0"/>
              <a:t>Array</a:t>
            </a:r>
          </a:p>
        </p:txBody>
      </p:sp>
      <p:sp>
        <p:nvSpPr>
          <p:cNvPr id="3" name="object 3"/>
          <p:cNvSpPr txBox="1"/>
          <p:nvPr/>
        </p:nvSpPr>
        <p:spPr>
          <a:xfrm>
            <a:off x="579757" y="1612391"/>
            <a:ext cx="8027670" cy="3063240"/>
          </a:xfrm>
          <a:prstGeom prst="rect">
            <a:avLst/>
          </a:prstGeom>
        </p:spPr>
        <p:txBody>
          <a:bodyPr vert="horz" wrap="square" lIns="0" tIns="12700" rIns="0" bIns="0" rtlCol="0">
            <a:spAutoFit/>
          </a:bodyPr>
          <a:lstStyle/>
          <a:p>
            <a:pPr marL="304165" marR="5080" indent="-292100" algn="just">
              <a:lnSpc>
                <a:spcPct val="100000"/>
              </a:lnSpc>
              <a:spcBef>
                <a:spcPts val="100"/>
              </a:spcBef>
              <a:buFont typeface="Microsoft Sans Serif"/>
              <a:buChar char="•"/>
              <a:tabLst>
                <a:tab pos="305435" algn="l"/>
              </a:tabLst>
            </a:pPr>
            <a:r>
              <a:rPr sz="2600" dirty="0">
                <a:latin typeface="Calibri"/>
                <a:cs typeface="Calibri"/>
              </a:rPr>
              <a:t>Sorting</a:t>
            </a:r>
            <a:r>
              <a:rPr sz="2600" spc="480" dirty="0">
                <a:latin typeface="Calibri"/>
                <a:cs typeface="Calibri"/>
              </a:rPr>
              <a:t> </a:t>
            </a:r>
            <a:r>
              <a:rPr sz="2600" dirty="0">
                <a:latin typeface="Calibri"/>
                <a:cs typeface="Calibri"/>
              </a:rPr>
              <a:t>an</a:t>
            </a:r>
            <a:r>
              <a:rPr sz="2600" spc="484" dirty="0">
                <a:latin typeface="Calibri"/>
                <a:cs typeface="Calibri"/>
              </a:rPr>
              <a:t> </a:t>
            </a:r>
            <a:r>
              <a:rPr sz="2600" dirty="0">
                <a:latin typeface="Calibri"/>
                <a:cs typeface="Calibri"/>
              </a:rPr>
              <a:t>array</a:t>
            </a:r>
            <a:r>
              <a:rPr sz="2600" spc="480" dirty="0">
                <a:latin typeface="Calibri"/>
                <a:cs typeface="Calibri"/>
              </a:rPr>
              <a:t> </a:t>
            </a:r>
            <a:r>
              <a:rPr sz="2600" dirty="0">
                <a:latin typeface="Calibri"/>
                <a:cs typeface="Calibri"/>
              </a:rPr>
              <a:t>is</a:t>
            </a:r>
            <a:r>
              <a:rPr sz="2600" spc="490" dirty="0">
                <a:latin typeface="Calibri"/>
                <a:cs typeface="Calibri"/>
              </a:rPr>
              <a:t> </a:t>
            </a:r>
            <a:r>
              <a:rPr sz="2600" dirty="0">
                <a:latin typeface="Calibri"/>
                <a:cs typeface="Calibri"/>
              </a:rPr>
              <a:t>the</a:t>
            </a:r>
            <a:r>
              <a:rPr sz="2600" spc="480" dirty="0">
                <a:latin typeface="Calibri"/>
                <a:cs typeface="Calibri"/>
              </a:rPr>
              <a:t> </a:t>
            </a:r>
            <a:r>
              <a:rPr sz="2600" dirty="0">
                <a:latin typeface="Calibri"/>
                <a:cs typeface="Calibri"/>
              </a:rPr>
              <a:t>ordering</a:t>
            </a:r>
            <a:r>
              <a:rPr sz="2600" spc="484" dirty="0">
                <a:latin typeface="Calibri"/>
                <a:cs typeface="Calibri"/>
              </a:rPr>
              <a:t> </a:t>
            </a:r>
            <a:r>
              <a:rPr sz="2600" dirty="0">
                <a:latin typeface="Calibri"/>
                <a:cs typeface="Calibri"/>
              </a:rPr>
              <a:t>the</a:t>
            </a:r>
            <a:r>
              <a:rPr sz="2600" spc="480" dirty="0">
                <a:latin typeface="Calibri"/>
                <a:cs typeface="Calibri"/>
              </a:rPr>
              <a:t> </a:t>
            </a:r>
            <a:r>
              <a:rPr sz="2600" dirty="0">
                <a:latin typeface="Calibri"/>
                <a:cs typeface="Calibri"/>
              </a:rPr>
              <a:t>array</a:t>
            </a:r>
            <a:r>
              <a:rPr sz="2600" spc="484" dirty="0">
                <a:latin typeface="Calibri"/>
                <a:cs typeface="Calibri"/>
              </a:rPr>
              <a:t> </a:t>
            </a:r>
            <a:r>
              <a:rPr sz="2600" dirty="0">
                <a:latin typeface="Calibri"/>
                <a:cs typeface="Calibri"/>
              </a:rPr>
              <a:t>elements</a:t>
            </a:r>
            <a:r>
              <a:rPr sz="2600" spc="484" dirty="0">
                <a:latin typeface="Calibri"/>
                <a:cs typeface="Calibri"/>
              </a:rPr>
              <a:t> </a:t>
            </a:r>
            <a:r>
              <a:rPr sz="2600" spc="-25" dirty="0">
                <a:latin typeface="Calibri"/>
                <a:cs typeface="Calibri"/>
              </a:rPr>
              <a:t>in 	</a:t>
            </a:r>
            <a:r>
              <a:rPr sz="2600" dirty="0">
                <a:latin typeface="Calibri"/>
                <a:cs typeface="Calibri"/>
              </a:rPr>
              <a:t>ascending</a:t>
            </a:r>
            <a:r>
              <a:rPr sz="2600" spc="235" dirty="0">
                <a:latin typeface="Calibri"/>
                <a:cs typeface="Calibri"/>
              </a:rPr>
              <a:t> </a:t>
            </a:r>
            <a:r>
              <a:rPr sz="2600" dirty="0">
                <a:latin typeface="Calibri"/>
                <a:cs typeface="Calibri"/>
              </a:rPr>
              <a:t>(increasing</a:t>
            </a:r>
            <a:r>
              <a:rPr sz="2600" spc="240" dirty="0">
                <a:latin typeface="Calibri"/>
                <a:cs typeface="Calibri"/>
              </a:rPr>
              <a:t> </a:t>
            </a:r>
            <a:r>
              <a:rPr sz="2600" dirty="0">
                <a:latin typeface="Calibri"/>
                <a:cs typeface="Calibri"/>
              </a:rPr>
              <a:t>-</a:t>
            </a:r>
            <a:r>
              <a:rPr sz="2600" spc="240" dirty="0">
                <a:latin typeface="Calibri"/>
                <a:cs typeface="Calibri"/>
              </a:rPr>
              <a:t> </a:t>
            </a:r>
            <a:r>
              <a:rPr sz="2600" dirty="0">
                <a:latin typeface="Calibri"/>
                <a:cs typeface="Calibri"/>
              </a:rPr>
              <a:t>from</a:t>
            </a:r>
            <a:r>
              <a:rPr sz="2600" spc="240" dirty="0">
                <a:latin typeface="Calibri"/>
                <a:cs typeface="Calibri"/>
              </a:rPr>
              <a:t> </a:t>
            </a:r>
            <a:r>
              <a:rPr sz="2600" dirty="0">
                <a:latin typeface="Calibri"/>
                <a:cs typeface="Calibri"/>
              </a:rPr>
              <a:t>min</a:t>
            </a:r>
            <a:r>
              <a:rPr sz="2600" spc="235" dirty="0">
                <a:latin typeface="Calibri"/>
                <a:cs typeface="Calibri"/>
              </a:rPr>
              <a:t> </a:t>
            </a:r>
            <a:r>
              <a:rPr sz="2600" dirty="0">
                <a:latin typeface="Calibri"/>
                <a:cs typeface="Calibri"/>
              </a:rPr>
              <a:t>to</a:t>
            </a:r>
            <a:r>
              <a:rPr sz="2600" spc="240" dirty="0">
                <a:latin typeface="Calibri"/>
                <a:cs typeface="Calibri"/>
              </a:rPr>
              <a:t> </a:t>
            </a:r>
            <a:r>
              <a:rPr sz="2600" dirty="0">
                <a:latin typeface="Calibri"/>
                <a:cs typeface="Calibri"/>
              </a:rPr>
              <a:t>max)</a:t>
            </a:r>
            <a:r>
              <a:rPr sz="2600" spc="240" dirty="0">
                <a:latin typeface="Calibri"/>
                <a:cs typeface="Calibri"/>
              </a:rPr>
              <a:t> </a:t>
            </a:r>
            <a:r>
              <a:rPr sz="2600" dirty="0">
                <a:latin typeface="Calibri"/>
                <a:cs typeface="Calibri"/>
              </a:rPr>
              <a:t>or</a:t>
            </a:r>
            <a:r>
              <a:rPr sz="2600" spc="240" dirty="0">
                <a:latin typeface="Calibri"/>
                <a:cs typeface="Calibri"/>
              </a:rPr>
              <a:t> </a:t>
            </a:r>
            <a:r>
              <a:rPr sz="2600" spc="-10" dirty="0">
                <a:latin typeface="Calibri"/>
                <a:cs typeface="Calibri"/>
              </a:rPr>
              <a:t>descending 	</a:t>
            </a:r>
            <a:r>
              <a:rPr sz="2600" dirty="0">
                <a:latin typeface="Calibri"/>
                <a:cs typeface="Calibri"/>
              </a:rPr>
              <a:t>(decreasing</a:t>
            </a:r>
            <a:r>
              <a:rPr sz="2600" spc="-45" dirty="0">
                <a:latin typeface="Calibri"/>
                <a:cs typeface="Calibri"/>
              </a:rPr>
              <a:t> </a:t>
            </a:r>
            <a:r>
              <a:rPr sz="2600" dirty="0">
                <a:latin typeface="Calibri"/>
                <a:cs typeface="Calibri"/>
              </a:rPr>
              <a:t>–</a:t>
            </a:r>
            <a:r>
              <a:rPr sz="2600" spc="-45" dirty="0">
                <a:latin typeface="Calibri"/>
                <a:cs typeface="Calibri"/>
              </a:rPr>
              <a:t> </a:t>
            </a:r>
            <a:r>
              <a:rPr sz="2600" dirty="0">
                <a:latin typeface="Calibri"/>
                <a:cs typeface="Calibri"/>
              </a:rPr>
              <a:t>from</a:t>
            </a:r>
            <a:r>
              <a:rPr sz="2600" spc="-40" dirty="0">
                <a:latin typeface="Calibri"/>
                <a:cs typeface="Calibri"/>
              </a:rPr>
              <a:t> </a:t>
            </a:r>
            <a:r>
              <a:rPr sz="2600" dirty="0">
                <a:latin typeface="Calibri"/>
                <a:cs typeface="Calibri"/>
              </a:rPr>
              <a:t>max</a:t>
            </a:r>
            <a:r>
              <a:rPr sz="2600" spc="-45" dirty="0">
                <a:latin typeface="Calibri"/>
                <a:cs typeface="Calibri"/>
              </a:rPr>
              <a:t> </a:t>
            </a:r>
            <a:r>
              <a:rPr sz="2600" dirty="0">
                <a:latin typeface="Calibri"/>
                <a:cs typeface="Calibri"/>
              </a:rPr>
              <a:t>to</a:t>
            </a:r>
            <a:r>
              <a:rPr sz="2600" spc="-40" dirty="0">
                <a:latin typeface="Calibri"/>
                <a:cs typeface="Calibri"/>
              </a:rPr>
              <a:t> </a:t>
            </a:r>
            <a:r>
              <a:rPr sz="2600" dirty="0">
                <a:latin typeface="Calibri"/>
                <a:cs typeface="Calibri"/>
              </a:rPr>
              <a:t>min)</a:t>
            </a:r>
            <a:r>
              <a:rPr sz="2600" spc="-45" dirty="0">
                <a:latin typeface="Calibri"/>
                <a:cs typeface="Calibri"/>
              </a:rPr>
              <a:t> </a:t>
            </a:r>
            <a:r>
              <a:rPr sz="2600" spc="-10" dirty="0">
                <a:latin typeface="Calibri"/>
                <a:cs typeface="Calibri"/>
              </a:rPr>
              <a:t>order.</a:t>
            </a:r>
            <a:endParaRPr sz="2600">
              <a:latin typeface="Calibri"/>
              <a:cs typeface="Calibri"/>
            </a:endParaRPr>
          </a:p>
          <a:p>
            <a:pPr>
              <a:lnSpc>
                <a:spcPct val="100000"/>
              </a:lnSpc>
              <a:spcBef>
                <a:spcPts val="985"/>
              </a:spcBef>
              <a:buFont typeface="Microsoft Sans Serif"/>
              <a:buChar char="•"/>
            </a:pPr>
            <a:endParaRPr sz="2600">
              <a:latin typeface="Calibri"/>
              <a:cs typeface="Calibri"/>
            </a:endParaRPr>
          </a:p>
          <a:p>
            <a:pPr marL="305435" indent="-292735">
              <a:lnSpc>
                <a:spcPct val="100000"/>
              </a:lnSpc>
              <a:buFont typeface="Arial"/>
              <a:buChar char="•"/>
              <a:tabLst>
                <a:tab pos="305435" algn="l"/>
              </a:tabLst>
            </a:pPr>
            <a:r>
              <a:rPr sz="2600" b="1" spc="-10" dirty="0">
                <a:latin typeface="Calibri"/>
                <a:cs typeface="Calibri"/>
              </a:rPr>
              <a:t>Example:</a:t>
            </a:r>
            <a:endParaRPr sz="2600">
              <a:latin typeface="Calibri"/>
              <a:cs typeface="Calibri"/>
            </a:endParaRPr>
          </a:p>
          <a:p>
            <a:pPr marL="305435">
              <a:lnSpc>
                <a:spcPct val="100000"/>
              </a:lnSpc>
              <a:spcBef>
                <a:spcPts val="520"/>
              </a:spcBef>
            </a:pPr>
            <a:r>
              <a:rPr sz="2600" dirty="0">
                <a:latin typeface="Calibri"/>
                <a:cs typeface="Calibri"/>
              </a:rPr>
              <a:t>{2</a:t>
            </a:r>
            <a:r>
              <a:rPr sz="2600" spc="-15" dirty="0">
                <a:latin typeface="Calibri"/>
                <a:cs typeface="Calibri"/>
              </a:rPr>
              <a:t> </a:t>
            </a:r>
            <a:r>
              <a:rPr sz="2600" dirty="0">
                <a:latin typeface="Calibri"/>
                <a:cs typeface="Calibri"/>
              </a:rPr>
              <a:t>1</a:t>
            </a:r>
            <a:r>
              <a:rPr sz="2600" spc="-15" dirty="0">
                <a:latin typeface="Calibri"/>
                <a:cs typeface="Calibri"/>
              </a:rPr>
              <a:t> </a:t>
            </a:r>
            <a:r>
              <a:rPr sz="2600" dirty="0">
                <a:latin typeface="Calibri"/>
                <a:cs typeface="Calibri"/>
              </a:rPr>
              <a:t>5</a:t>
            </a:r>
            <a:r>
              <a:rPr sz="2600" spc="-15" dirty="0">
                <a:latin typeface="Calibri"/>
                <a:cs typeface="Calibri"/>
              </a:rPr>
              <a:t> </a:t>
            </a:r>
            <a:r>
              <a:rPr sz="2600" dirty="0">
                <a:latin typeface="Calibri"/>
                <a:cs typeface="Calibri"/>
              </a:rPr>
              <a:t>7</a:t>
            </a:r>
            <a:r>
              <a:rPr sz="2600" spc="-15" dirty="0">
                <a:latin typeface="Calibri"/>
                <a:cs typeface="Calibri"/>
              </a:rPr>
              <a:t> </a:t>
            </a:r>
            <a:r>
              <a:rPr sz="2600" dirty="0">
                <a:latin typeface="Calibri"/>
                <a:cs typeface="Calibri"/>
              </a:rPr>
              <a:t>4</a:t>
            </a:r>
            <a:r>
              <a:rPr sz="2600" spc="-15" dirty="0">
                <a:latin typeface="Calibri"/>
                <a:cs typeface="Calibri"/>
              </a:rPr>
              <a:t> </a:t>
            </a:r>
            <a:r>
              <a:rPr sz="2600" dirty="0">
                <a:latin typeface="Calibri"/>
                <a:cs typeface="Calibri"/>
              </a:rPr>
              <a:t>3} </a:t>
            </a:r>
            <a:r>
              <a:rPr sz="2600" dirty="0">
                <a:latin typeface="Microsoft Sans Serif"/>
                <a:cs typeface="Microsoft Sans Serif"/>
              </a:rPr>
              <a:t>→</a:t>
            </a:r>
            <a:r>
              <a:rPr sz="2600" dirty="0">
                <a:latin typeface="Calibri"/>
                <a:cs typeface="Calibri"/>
              </a:rPr>
              <a:t>{1,</a:t>
            </a:r>
            <a:r>
              <a:rPr sz="2600" spc="-15" dirty="0">
                <a:latin typeface="Calibri"/>
                <a:cs typeface="Calibri"/>
              </a:rPr>
              <a:t> </a:t>
            </a:r>
            <a:r>
              <a:rPr sz="2600" dirty="0">
                <a:latin typeface="Calibri"/>
                <a:cs typeface="Calibri"/>
              </a:rPr>
              <a:t>2,</a:t>
            </a:r>
            <a:r>
              <a:rPr sz="2600" spc="-15" dirty="0">
                <a:latin typeface="Calibri"/>
                <a:cs typeface="Calibri"/>
              </a:rPr>
              <a:t> </a:t>
            </a:r>
            <a:r>
              <a:rPr sz="2600" dirty="0">
                <a:latin typeface="Calibri"/>
                <a:cs typeface="Calibri"/>
              </a:rPr>
              <a:t>3,</a:t>
            </a:r>
            <a:r>
              <a:rPr sz="2600" spc="-15" dirty="0">
                <a:latin typeface="Calibri"/>
                <a:cs typeface="Calibri"/>
              </a:rPr>
              <a:t> </a:t>
            </a:r>
            <a:r>
              <a:rPr sz="2600" dirty="0">
                <a:latin typeface="Calibri"/>
                <a:cs typeface="Calibri"/>
              </a:rPr>
              <a:t>4,</a:t>
            </a:r>
            <a:r>
              <a:rPr sz="2600" spc="-10" dirty="0">
                <a:latin typeface="Calibri"/>
                <a:cs typeface="Calibri"/>
              </a:rPr>
              <a:t> </a:t>
            </a:r>
            <a:r>
              <a:rPr sz="2600" dirty="0">
                <a:latin typeface="Calibri"/>
                <a:cs typeface="Calibri"/>
              </a:rPr>
              <a:t>5,7} </a:t>
            </a:r>
            <a:r>
              <a:rPr sz="2600" b="1" i="1" spc="-10" dirty="0">
                <a:latin typeface="Calibri"/>
                <a:cs typeface="Calibri"/>
              </a:rPr>
              <a:t>ascending</a:t>
            </a:r>
            <a:r>
              <a:rPr sz="2600" b="1" i="1" spc="-15" dirty="0">
                <a:latin typeface="Calibri"/>
                <a:cs typeface="Calibri"/>
              </a:rPr>
              <a:t> </a:t>
            </a:r>
            <a:r>
              <a:rPr sz="2600" b="1" i="1" spc="-10" dirty="0">
                <a:latin typeface="Calibri"/>
                <a:cs typeface="Calibri"/>
              </a:rPr>
              <a:t>order</a:t>
            </a:r>
            <a:endParaRPr sz="2600">
              <a:latin typeface="Calibri"/>
              <a:cs typeface="Calibri"/>
            </a:endParaRPr>
          </a:p>
          <a:p>
            <a:pPr marL="305435">
              <a:lnSpc>
                <a:spcPct val="100000"/>
              </a:lnSpc>
              <a:spcBef>
                <a:spcPts val="520"/>
              </a:spcBef>
            </a:pPr>
            <a:r>
              <a:rPr sz="2600" dirty="0">
                <a:latin typeface="Calibri"/>
                <a:cs typeface="Calibri"/>
              </a:rPr>
              <a:t>{2</a:t>
            </a:r>
            <a:r>
              <a:rPr sz="2600" spc="-20" dirty="0">
                <a:latin typeface="Calibri"/>
                <a:cs typeface="Calibri"/>
              </a:rPr>
              <a:t> </a:t>
            </a:r>
            <a:r>
              <a:rPr sz="2600" dirty="0">
                <a:latin typeface="Calibri"/>
                <a:cs typeface="Calibri"/>
              </a:rPr>
              <a:t>1</a:t>
            </a:r>
            <a:r>
              <a:rPr sz="2600" spc="-15" dirty="0">
                <a:latin typeface="Calibri"/>
                <a:cs typeface="Calibri"/>
              </a:rPr>
              <a:t> </a:t>
            </a:r>
            <a:r>
              <a:rPr sz="2600" dirty="0">
                <a:latin typeface="Calibri"/>
                <a:cs typeface="Calibri"/>
              </a:rPr>
              <a:t>5</a:t>
            </a:r>
            <a:r>
              <a:rPr sz="2600" spc="-15" dirty="0">
                <a:latin typeface="Calibri"/>
                <a:cs typeface="Calibri"/>
              </a:rPr>
              <a:t> </a:t>
            </a:r>
            <a:r>
              <a:rPr sz="2600" dirty="0">
                <a:latin typeface="Calibri"/>
                <a:cs typeface="Calibri"/>
              </a:rPr>
              <a:t>7</a:t>
            </a:r>
            <a:r>
              <a:rPr sz="2600" spc="-15" dirty="0">
                <a:latin typeface="Calibri"/>
                <a:cs typeface="Calibri"/>
              </a:rPr>
              <a:t> </a:t>
            </a:r>
            <a:r>
              <a:rPr sz="2600" dirty="0">
                <a:latin typeface="Calibri"/>
                <a:cs typeface="Calibri"/>
              </a:rPr>
              <a:t>4</a:t>
            </a:r>
            <a:r>
              <a:rPr sz="2600" spc="-15" dirty="0">
                <a:latin typeface="Calibri"/>
                <a:cs typeface="Calibri"/>
              </a:rPr>
              <a:t> </a:t>
            </a:r>
            <a:r>
              <a:rPr sz="2600" dirty="0">
                <a:latin typeface="Calibri"/>
                <a:cs typeface="Calibri"/>
              </a:rPr>
              <a:t>3} </a:t>
            </a:r>
            <a:r>
              <a:rPr sz="2600" dirty="0">
                <a:latin typeface="Microsoft Sans Serif"/>
                <a:cs typeface="Microsoft Sans Serif"/>
              </a:rPr>
              <a:t>→</a:t>
            </a:r>
            <a:r>
              <a:rPr sz="2600" dirty="0">
                <a:latin typeface="Calibri"/>
                <a:cs typeface="Calibri"/>
              </a:rPr>
              <a:t>{7,5,</a:t>
            </a:r>
            <a:r>
              <a:rPr sz="2600" spc="-15" dirty="0">
                <a:latin typeface="Calibri"/>
                <a:cs typeface="Calibri"/>
              </a:rPr>
              <a:t> </a:t>
            </a:r>
            <a:r>
              <a:rPr sz="2600" dirty="0">
                <a:latin typeface="Calibri"/>
                <a:cs typeface="Calibri"/>
              </a:rPr>
              <a:t>4,</a:t>
            </a:r>
            <a:r>
              <a:rPr sz="2600" spc="-15" dirty="0">
                <a:latin typeface="Calibri"/>
                <a:cs typeface="Calibri"/>
              </a:rPr>
              <a:t> </a:t>
            </a:r>
            <a:r>
              <a:rPr sz="2600" dirty="0">
                <a:latin typeface="Calibri"/>
                <a:cs typeface="Calibri"/>
              </a:rPr>
              <a:t>3,</a:t>
            </a:r>
            <a:r>
              <a:rPr sz="2600" spc="-15" dirty="0">
                <a:latin typeface="Calibri"/>
                <a:cs typeface="Calibri"/>
              </a:rPr>
              <a:t> </a:t>
            </a:r>
            <a:r>
              <a:rPr sz="2600" dirty="0">
                <a:latin typeface="Calibri"/>
                <a:cs typeface="Calibri"/>
              </a:rPr>
              <a:t>2,</a:t>
            </a:r>
            <a:r>
              <a:rPr sz="2600" spc="-15" dirty="0">
                <a:latin typeface="Calibri"/>
                <a:cs typeface="Calibri"/>
              </a:rPr>
              <a:t> </a:t>
            </a:r>
            <a:r>
              <a:rPr sz="2600" dirty="0">
                <a:latin typeface="Calibri"/>
                <a:cs typeface="Calibri"/>
              </a:rPr>
              <a:t>1} </a:t>
            </a:r>
            <a:r>
              <a:rPr sz="2600" b="1" i="1" spc="-10" dirty="0">
                <a:latin typeface="Calibri"/>
                <a:cs typeface="Calibri"/>
              </a:rPr>
              <a:t>descending</a:t>
            </a:r>
            <a:r>
              <a:rPr sz="2600" b="1" i="1" spc="-15" dirty="0">
                <a:latin typeface="Calibri"/>
                <a:cs typeface="Calibri"/>
              </a:rPr>
              <a:t> </a:t>
            </a:r>
            <a:r>
              <a:rPr sz="2600" b="1" i="1" spc="-10" dirty="0">
                <a:latin typeface="Calibri"/>
                <a:cs typeface="Calibri"/>
              </a:rPr>
              <a:t>order</a:t>
            </a:r>
            <a:endParaRPr sz="2600">
              <a:latin typeface="Calibri"/>
              <a:cs typeface="Calibri"/>
            </a:endParaRPr>
          </a:p>
        </p:txBody>
      </p:sp>
      <p:sp>
        <p:nvSpPr>
          <p:cNvPr id="6" name="Slide Number Placeholder 5">
            <a:extLst>
              <a:ext uri="{FF2B5EF4-FFF2-40B4-BE49-F238E27FC236}">
                <a16:creationId xmlns:a16="http://schemas.microsoft.com/office/drawing/2014/main" id="{7DA76703-B00E-4DF0-BC5C-BE61B8200064}"/>
              </a:ext>
            </a:extLst>
          </p:cNvPr>
          <p:cNvSpPr>
            <a:spLocks noGrp="1"/>
          </p:cNvSpPr>
          <p:nvPr>
            <p:ph type="sldNum" sz="quarter" idx="7"/>
          </p:nvPr>
        </p:nvSpPr>
        <p:spPr/>
        <p:txBody>
          <a:bodyPr/>
          <a:lstStyle/>
          <a:p>
            <a:pPr marL="114935">
              <a:lnSpc>
                <a:spcPts val="1240"/>
              </a:lnSpc>
            </a:pPr>
            <a:fld id="{81D60167-4931-47E6-BA6A-407CBD079E47}" type="slidenum">
              <a:rPr lang="en-US" spc="-50" smtClean="0"/>
              <a:t>3</a:t>
            </a:fld>
            <a:endParaRPr lang="en-US"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0123" y="81933"/>
            <a:ext cx="2022475" cy="519430"/>
          </a:xfrm>
          <a:prstGeom prst="rect">
            <a:avLst/>
          </a:prstGeom>
        </p:spPr>
        <p:txBody>
          <a:bodyPr vert="horz" wrap="square" lIns="0" tIns="17780" rIns="0" bIns="0" rtlCol="0">
            <a:spAutoFit/>
          </a:bodyPr>
          <a:lstStyle/>
          <a:p>
            <a:pPr marL="12700">
              <a:lnSpc>
                <a:spcPct val="100000"/>
              </a:lnSpc>
              <a:spcBef>
                <a:spcPts val="140"/>
              </a:spcBef>
            </a:pPr>
            <a:r>
              <a:rPr sz="3200" dirty="0"/>
              <a:t>Bubble</a:t>
            </a:r>
            <a:r>
              <a:rPr sz="3200" spc="70" dirty="0"/>
              <a:t> </a:t>
            </a:r>
            <a:r>
              <a:rPr sz="3200" spc="-20" dirty="0"/>
              <a:t>Sort</a:t>
            </a:r>
            <a:endParaRPr sz="3200"/>
          </a:p>
        </p:txBody>
      </p:sp>
      <p:sp>
        <p:nvSpPr>
          <p:cNvPr id="3" name="object 3"/>
          <p:cNvSpPr txBox="1"/>
          <p:nvPr/>
        </p:nvSpPr>
        <p:spPr>
          <a:xfrm>
            <a:off x="579757" y="784351"/>
            <a:ext cx="8027670" cy="1742439"/>
          </a:xfrm>
          <a:prstGeom prst="rect">
            <a:avLst/>
          </a:prstGeom>
        </p:spPr>
        <p:txBody>
          <a:bodyPr vert="horz" wrap="square" lIns="0" tIns="78740" rIns="0" bIns="0" rtlCol="0">
            <a:spAutoFit/>
          </a:bodyPr>
          <a:lstStyle/>
          <a:p>
            <a:pPr marL="304800" indent="-292100" algn="just">
              <a:lnSpc>
                <a:spcPct val="100000"/>
              </a:lnSpc>
              <a:spcBef>
                <a:spcPts val="620"/>
              </a:spcBef>
              <a:buFont typeface="Microsoft Sans Serif"/>
              <a:buChar char="•"/>
              <a:tabLst>
                <a:tab pos="304800" algn="l"/>
              </a:tabLst>
            </a:pPr>
            <a:r>
              <a:rPr sz="2600" spc="-10" dirty="0">
                <a:latin typeface="Calibri"/>
                <a:cs typeface="Calibri"/>
              </a:rPr>
              <a:t>Example:</a:t>
            </a:r>
            <a:endParaRPr sz="2600">
              <a:latin typeface="Calibri"/>
              <a:cs typeface="Calibri"/>
            </a:endParaRPr>
          </a:p>
          <a:p>
            <a:pPr marL="304165" marR="5080" indent="-292100" algn="just">
              <a:lnSpc>
                <a:spcPct val="100000"/>
              </a:lnSpc>
              <a:spcBef>
                <a:spcPts val="520"/>
              </a:spcBef>
              <a:buFont typeface="Microsoft Sans Serif"/>
              <a:buChar char="•"/>
              <a:tabLst>
                <a:tab pos="305435" algn="l"/>
              </a:tabLst>
            </a:pPr>
            <a:r>
              <a:rPr sz="2600" dirty="0">
                <a:latin typeface="Calibri"/>
                <a:cs typeface="Calibri"/>
              </a:rPr>
              <a:t>This</a:t>
            </a:r>
            <a:r>
              <a:rPr sz="2600" spc="225" dirty="0">
                <a:latin typeface="Calibri"/>
                <a:cs typeface="Calibri"/>
              </a:rPr>
              <a:t> </a:t>
            </a:r>
            <a:r>
              <a:rPr sz="2600" dirty="0">
                <a:latin typeface="Calibri"/>
                <a:cs typeface="Calibri"/>
              </a:rPr>
              <a:t>sorting</a:t>
            </a:r>
            <a:r>
              <a:rPr sz="2600" spc="229" dirty="0">
                <a:latin typeface="Calibri"/>
                <a:cs typeface="Calibri"/>
              </a:rPr>
              <a:t> </a:t>
            </a:r>
            <a:r>
              <a:rPr sz="2600" dirty="0">
                <a:latin typeface="Calibri"/>
                <a:cs typeface="Calibri"/>
              </a:rPr>
              <a:t>algorithm</a:t>
            </a:r>
            <a:r>
              <a:rPr sz="2600" spc="229" dirty="0">
                <a:latin typeface="Calibri"/>
                <a:cs typeface="Calibri"/>
              </a:rPr>
              <a:t> </a:t>
            </a:r>
            <a:r>
              <a:rPr sz="2600" dirty="0">
                <a:latin typeface="Calibri"/>
                <a:cs typeface="Calibri"/>
              </a:rPr>
              <a:t>is</a:t>
            </a:r>
            <a:r>
              <a:rPr sz="2600" spc="229" dirty="0">
                <a:latin typeface="Calibri"/>
                <a:cs typeface="Calibri"/>
              </a:rPr>
              <a:t> </a:t>
            </a:r>
            <a:r>
              <a:rPr sz="2600" dirty="0">
                <a:latin typeface="Calibri"/>
                <a:cs typeface="Calibri"/>
              </a:rPr>
              <a:t>comparison</a:t>
            </a:r>
            <a:r>
              <a:rPr sz="2600" spc="229" dirty="0">
                <a:latin typeface="Calibri"/>
                <a:cs typeface="Calibri"/>
              </a:rPr>
              <a:t> </a:t>
            </a:r>
            <a:r>
              <a:rPr sz="2600" dirty="0">
                <a:latin typeface="Calibri"/>
                <a:cs typeface="Calibri"/>
              </a:rPr>
              <a:t>based</a:t>
            </a:r>
            <a:r>
              <a:rPr sz="2600" spc="229" dirty="0">
                <a:latin typeface="Calibri"/>
                <a:cs typeface="Calibri"/>
              </a:rPr>
              <a:t> </a:t>
            </a:r>
            <a:r>
              <a:rPr sz="2600" dirty="0">
                <a:latin typeface="Calibri"/>
                <a:cs typeface="Calibri"/>
              </a:rPr>
              <a:t>algorithm</a:t>
            </a:r>
            <a:r>
              <a:rPr sz="2600" spc="229" dirty="0">
                <a:latin typeface="Calibri"/>
                <a:cs typeface="Calibri"/>
              </a:rPr>
              <a:t> </a:t>
            </a:r>
            <a:r>
              <a:rPr sz="2600" spc="-25" dirty="0">
                <a:latin typeface="Calibri"/>
                <a:cs typeface="Calibri"/>
              </a:rPr>
              <a:t>in 	</a:t>
            </a:r>
            <a:r>
              <a:rPr sz="2600" dirty="0">
                <a:latin typeface="Calibri"/>
                <a:cs typeface="Calibri"/>
              </a:rPr>
              <a:t>which</a:t>
            </a:r>
            <a:r>
              <a:rPr sz="2600" spc="355" dirty="0">
                <a:latin typeface="Calibri"/>
                <a:cs typeface="Calibri"/>
              </a:rPr>
              <a:t> </a:t>
            </a:r>
            <a:r>
              <a:rPr sz="2600" dirty="0">
                <a:latin typeface="Calibri"/>
                <a:cs typeface="Calibri"/>
              </a:rPr>
              <a:t>each</a:t>
            </a:r>
            <a:r>
              <a:rPr sz="2600" spc="350" dirty="0">
                <a:latin typeface="Calibri"/>
                <a:cs typeface="Calibri"/>
              </a:rPr>
              <a:t> </a:t>
            </a:r>
            <a:r>
              <a:rPr sz="2600" dirty="0">
                <a:latin typeface="Calibri"/>
                <a:cs typeface="Calibri"/>
              </a:rPr>
              <a:t>pair</a:t>
            </a:r>
            <a:r>
              <a:rPr sz="2600" spc="355" dirty="0">
                <a:latin typeface="Calibri"/>
                <a:cs typeface="Calibri"/>
              </a:rPr>
              <a:t> </a:t>
            </a:r>
            <a:r>
              <a:rPr sz="2600" dirty="0">
                <a:latin typeface="Calibri"/>
                <a:cs typeface="Calibri"/>
              </a:rPr>
              <a:t>of</a:t>
            </a:r>
            <a:r>
              <a:rPr sz="2600" spc="355" dirty="0">
                <a:latin typeface="Calibri"/>
                <a:cs typeface="Calibri"/>
              </a:rPr>
              <a:t> </a:t>
            </a:r>
            <a:r>
              <a:rPr sz="2600" dirty="0">
                <a:latin typeface="Calibri"/>
                <a:cs typeface="Calibri"/>
              </a:rPr>
              <a:t>adjacent</a:t>
            </a:r>
            <a:r>
              <a:rPr sz="2600" spc="355" dirty="0">
                <a:latin typeface="Calibri"/>
                <a:cs typeface="Calibri"/>
              </a:rPr>
              <a:t> </a:t>
            </a:r>
            <a:r>
              <a:rPr sz="2600" dirty="0">
                <a:latin typeface="Calibri"/>
                <a:cs typeface="Calibri"/>
              </a:rPr>
              <a:t>elements</a:t>
            </a:r>
            <a:r>
              <a:rPr sz="2600" spc="355" dirty="0">
                <a:latin typeface="Calibri"/>
                <a:cs typeface="Calibri"/>
              </a:rPr>
              <a:t> </a:t>
            </a:r>
            <a:r>
              <a:rPr sz="2600" dirty="0">
                <a:latin typeface="Calibri"/>
                <a:cs typeface="Calibri"/>
              </a:rPr>
              <a:t>is</a:t>
            </a:r>
            <a:r>
              <a:rPr sz="2600" spc="355" dirty="0">
                <a:latin typeface="Calibri"/>
                <a:cs typeface="Calibri"/>
              </a:rPr>
              <a:t> </a:t>
            </a:r>
            <a:r>
              <a:rPr sz="2600" dirty="0">
                <a:latin typeface="Calibri"/>
                <a:cs typeface="Calibri"/>
              </a:rPr>
              <a:t>compared</a:t>
            </a:r>
            <a:r>
              <a:rPr sz="2600" spc="355" dirty="0">
                <a:latin typeface="Calibri"/>
                <a:cs typeface="Calibri"/>
              </a:rPr>
              <a:t> </a:t>
            </a:r>
            <a:r>
              <a:rPr sz="2600" spc="-25" dirty="0">
                <a:latin typeface="Calibri"/>
                <a:cs typeface="Calibri"/>
              </a:rPr>
              <a:t>and 	</a:t>
            </a:r>
            <a:r>
              <a:rPr sz="2600" dirty="0">
                <a:latin typeface="Calibri"/>
                <a:cs typeface="Calibri"/>
              </a:rPr>
              <a:t>elements</a:t>
            </a:r>
            <a:r>
              <a:rPr sz="2600" spc="-35" dirty="0">
                <a:latin typeface="Calibri"/>
                <a:cs typeface="Calibri"/>
              </a:rPr>
              <a:t> </a:t>
            </a:r>
            <a:r>
              <a:rPr sz="2600" dirty="0">
                <a:latin typeface="Calibri"/>
                <a:cs typeface="Calibri"/>
              </a:rPr>
              <a:t>are</a:t>
            </a:r>
            <a:r>
              <a:rPr sz="2600" spc="-35" dirty="0">
                <a:latin typeface="Calibri"/>
                <a:cs typeface="Calibri"/>
              </a:rPr>
              <a:t> </a:t>
            </a:r>
            <a:r>
              <a:rPr sz="2600" dirty="0">
                <a:latin typeface="Calibri"/>
                <a:cs typeface="Calibri"/>
              </a:rPr>
              <a:t>swapped</a:t>
            </a:r>
            <a:r>
              <a:rPr sz="2600" spc="-30" dirty="0">
                <a:latin typeface="Calibri"/>
                <a:cs typeface="Calibri"/>
              </a:rPr>
              <a:t> </a:t>
            </a:r>
            <a:r>
              <a:rPr sz="2600" dirty="0">
                <a:latin typeface="Calibri"/>
                <a:cs typeface="Calibri"/>
              </a:rPr>
              <a:t>if</a:t>
            </a:r>
            <a:r>
              <a:rPr sz="2600" spc="-35" dirty="0">
                <a:latin typeface="Calibri"/>
                <a:cs typeface="Calibri"/>
              </a:rPr>
              <a:t> </a:t>
            </a:r>
            <a:r>
              <a:rPr sz="2600" dirty="0">
                <a:latin typeface="Calibri"/>
                <a:cs typeface="Calibri"/>
              </a:rPr>
              <a:t>they</a:t>
            </a:r>
            <a:r>
              <a:rPr sz="2600" spc="-35" dirty="0">
                <a:latin typeface="Calibri"/>
                <a:cs typeface="Calibri"/>
              </a:rPr>
              <a:t> </a:t>
            </a:r>
            <a:r>
              <a:rPr sz="2600" dirty="0">
                <a:latin typeface="Calibri"/>
                <a:cs typeface="Calibri"/>
              </a:rPr>
              <a:t>are</a:t>
            </a:r>
            <a:r>
              <a:rPr sz="2600" spc="-30" dirty="0">
                <a:latin typeface="Calibri"/>
                <a:cs typeface="Calibri"/>
              </a:rPr>
              <a:t> </a:t>
            </a:r>
            <a:r>
              <a:rPr sz="2600" dirty="0">
                <a:latin typeface="Calibri"/>
                <a:cs typeface="Calibri"/>
              </a:rPr>
              <a:t>not</a:t>
            </a:r>
            <a:r>
              <a:rPr sz="2600" spc="-35" dirty="0">
                <a:latin typeface="Calibri"/>
                <a:cs typeface="Calibri"/>
              </a:rPr>
              <a:t> </a:t>
            </a:r>
            <a:r>
              <a:rPr sz="2600" dirty="0">
                <a:latin typeface="Calibri"/>
                <a:cs typeface="Calibri"/>
              </a:rPr>
              <a:t>in</a:t>
            </a:r>
            <a:r>
              <a:rPr sz="2600" spc="-35" dirty="0">
                <a:latin typeface="Calibri"/>
                <a:cs typeface="Calibri"/>
              </a:rPr>
              <a:t> </a:t>
            </a:r>
            <a:r>
              <a:rPr sz="2600" spc="-10" dirty="0">
                <a:latin typeface="Calibri"/>
                <a:cs typeface="Calibri"/>
              </a:rPr>
              <a:t>order.</a:t>
            </a:r>
            <a:endParaRPr sz="2600">
              <a:latin typeface="Calibri"/>
              <a:cs typeface="Calibri"/>
            </a:endParaRPr>
          </a:p>
        </p:txBody>
      </p:sp>
      <p:pic>
        <p:nvPicPr>
          <p:cNvPr id="4" name="object 4"/>
          <p:cNvPicPr/>
          <p:nvPr/>
        </p:nvPicPr>
        <p:blipFill>
          <a:blip r:embed="rId2" cstate="print"/>
          <a:stretch>
            <a:fillRect/>
          </a:stretch>
        </p:blipFill>
        <p:spPr>
          <a:xfrm>
            <a:off x="457200" y="2757488"/>
            <a:ext cx="8443434" cy="3338511"/>
          </a:xfrm>
          <a:prstGeom prst="rect">
            <a:avLst/>
          </a:prstGeom>
        </p:spPr>
      </p:pic>
      <p:sp>
        <p:nvSpPr>
          <p:cNvPr id="7" name="Slide Number Placeholder 6">
            <a:extLst>
              <a:ext uri="{FF2B5EF4-FFF2-40B4-BE49-F238E27FC236}">
                <a16:creationId xmlns:a16="http://schemas.microsoft.com/office/drawing/2014/main" id="{5FFA9C89-AA9E-4E39-B4BE-AD1B2F634DB0}"/>
              </a:ext>
            </a:extLst>
          </p:cNvPr>
          <p:cNvSpPr>
            <a:spLocks noGrp="1"/>
          </p:cNvSpPr>
          <p:nvPr>
            <p:ph type="sldNum" sz="quarter" idx="7"/>
          </p:nvPr>
        </p:nvSpPr>
        <p:spPr/>
        <p:txBody>
          <a:bodyPr/>
          <a:lstStyle/>
          <a:p>
            <a:pPr marL="114935">
              <a:lnSpc>
                <a:spcPts val="1240"/>
              </a:lnSpc>
            </a:pPr>
            <a:fld id="{81D60167-4931-47E6-BA6A-407CBD079E47}" type="slidenum">
              <a:rPr lang="en-US" spc="-50" smtClean="0"/>
              <a:t>4</a:t>
            </a:fld>
            <a:endParaRPr lang="en-US"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1596" rIns="0" bIns="0" rtlCol="0">
            <a:spAutoFit/>
          </a:bodyPr>
          <a:lstStyle/>
          <a:p>
            <a:pPr marL="1332865">
              <a:lnSpc>
                <a:spcPct val="100000"/>
              </a:lnSpc>
              <a:spcBef>
                <a:spcPts val="100"/>
              </a:spcBef>
            </a:pPr>
            <a:r>
              <a:rPr dirty="0"/>
              <a:t>Bubble</a:t>
            </a:r>
            <a:r>
              <a:rPr spc="-140" dirty="0"/>
              <a:t> </a:t>
            </a:r>
            <a:r>
              <a:rPr spc="-20" dirty="0"/>
              <a:t>Sort</a:t>
            </a:r>
          </a:p>
        </p:txBody>
      </p:sp>
      <p:grpSp>
        <p:nvGrpSpPr>
          <p:cNvPr id="3" name="object 3"/>
          <p:cNvGrpSpPr/>
          <p:nvPr/>
        </p:nvGrpSpPr>
        <p:grpSpPr>
          <a:xfrm>
            <a:off x="44030" y="1590675"/>
            <a:ext cx="9021445" cy="3110230"/>
            <a:chOff x="44030" y="1590675"/>
            <a:chExt cx="9021445" cy="3110230"/>
          </a:xfrm>
        </p:grpSpPr>
        <p:pic>
          <p:nvPicPr>
            <p:cNvPr id="4" name="object 4"/>
            <p:cNvPicPr/>
            <p:nvPr/>
          </p:nvPicPr>
          <p:blipFill>
            <a:blip r:embed="rId2" cstate="print"/>
            <a:stretch>
              <a:fillRect/>
            </a:stretch>
          </p:blipFill>
          <p:spPr>
            <a:xfrm>
              <a:off x="53555" y="1600200"/>
              <a:ext cx="8902251" cy="2976913"/>
            </a:xfrm>
            <a:prstGeom prst="rect">
              <a:avLst/>
            </a:prstGeom>
          </p:spPr>
        </p:pic>
        <p:sp>
          <p:nvSpPr>
            <p:cNvPr id="5" name="object 5"/>
            <p:cNvSpPr/>
            <p:nvPr/>
          </p:nvSpPr>
          <p:spPr>
            <a:xfrm>
              <a:off x="48792" y="1595437"/>
              <a:ext cx="9011920" cy="3100705"/>
            </a:xfrm>
            <a:custGeom>
              <a:avLst/>
              <a:gdLst/>
              <a:ahLst/>
              <a:cxnLst/>
              <a:rect l="l" t="t" r="r" b="b"/>
              <a:pathLst>
                <a:path w="9011920" h="3100704">
                  <a:moveTo>
                    <a:pt x="0" y="0"/>
                  </a:moveTo>
                  <a:lnTo>
                    <a:pt x="9011481" y="0"/>
                  </a:lnTo>
                  <a:lnTo>
                    <a:pt x="9011481" y="3100386"/>
                  </a:lnTo>
                  <a:lnTo>
                    <a:pt x="0" y="3100386"/>
                  </a:lnTo>
                  <a:lnTo>
                    <a:pt x="0" y="0"/>
                  </a:lnTo>
                  <a:close/>
                </a:path>
              </a:pathLst>
            </a:custGeom>
            <a:ln w="9524">
              <a:solidFill>
                <a:srgbClr val="000000"/>
              </a:solidFill>
            </a:ln>
          </p:spPr>
          <p:txBody>
            <a:bodyPr wrap="square" lIns="0" tIns="0" rIns="0" bIns="0" rtlCol="0"/>
            <a:lstStyle/>
            <a:p>
              <a:endParaRPr/>
            </a:p>
          </p:txBody>
        </p:sp>
      </p:grpSp>
      <p:sp>
        <p:nvSpPr>
          <p:cNvPr id="8" name="Slide Number Placeholder 7">
            <a:extLst>
              <a:ext uri="{FF2B5EF4-FFF2-40B4-BE49-F238E27FC236}">
                <a16:creationId xmlns:a16="http://schemas.microsoft.com/office/drawing/2014/main" id="{35443D9F-D6C6-4C89-BC2E-9E117A220AC5}"/>
              </a:ext>
            </a:extLst>
          </p:cNvPr>
          <p:cNvSpPr>
            <a:spLocks noGrp="1"/>
          </p:cNvSpPr>
          <p:nvPr>
            <p:ph type="sldNum" sz="quarter" idx="7"/>
          </p:nvPr>
        </p:nvSpPr>
        <p:spPr/>
        <p:txBody>
          <a:bodyPr/>
          <a:lstStyle/>
          <a:p>
            <a:pPr marL="114935">
              <a:lnSpc>
                <a:spcPts val="1240"/>
              </a:lnSpc>
            </a:pPr>
            <a:fld id="{81D60167-4931-47E6-BA6A-407CBD079E47}" type="slidenum">
              <a:rPr lang="en-US" spc="-50" smtClean="0"/>
              <a:t>5</a:t>
            </a:fld>
            <a:endParaRPr lang="en-US"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23833" y="6479476"/>
            <a:ext cx="77470" cy="152400"/>
          </a:xfrm>
          <a:prstGeom prst="rect">
            <a:avLst/>
          </a:prstGeom>
        </p:spPr>
        <p:txBody>
          <a:bodyPr vert="horz" wrap="square" lIns="0" tIns="0" rIns="0" bIns="0" rtlCol="0">
            <a:spAutoFit/>
          </a:bodyPr>
          <a:lstStyle/>
          <a:p>
            <a:pPr>
              <a:lnSpc>
                <a:spcPts val="1140"/>
              </a:lnSpc>
            </a:pPr>
            <a:r>
              <a:rPr sz="1200" spc="-60" dirty="0">
                <a:solidFill>
                  <a:srgbClr val="888888"/>
                </a:solidFill>
                <a:latin typeface="Calibri"/>
                <a:cs typeface="Calibri"/>
              </a:rPr>
              <a:t>6</a:t>
            </a:r>
            <a:endParaRPr sz="1200">
              <a:latin typeface="Calibri"/>
              <a:cs typeface="Calibri"/>
            </a:endParaRPr>
          </a:p>
        </p:txBody>
      </p:sp>
      <p:sp>
        <p:nvSpPr>
          <p:cNvPr id="3" name="object 3"/>
          <p:cNvSpPr/>
          <p:nvPr/>
        </p:nvSpPr>
        <p:spPr>
          <a:xfrm>
            <a:off x="1199744" y="0"/>
            <a:ext cx="7696200" cy="6858000"/>
          </a:xfrm>
          <a:custGeom>
            <a:avLst/>
            <a:gdLst/>
            <a:ahLst/>
            <a:cxnLst/>
            <a:rect l="l" t="t" r="r" b="b"/>
            <a:pathLst>
              <a:path w="7696200" h="6858000">
                <a:moveTo>
                  <a:pt x="0" y="0"/>
                </a:moveTo>
                <a:lnTo>
                  <a:pt x="7696199" y="0"/>
                </a:lnTo>
                <a:lnTo>
                  <a:pt x="7696199" y="6857999"/>
                </a:lnTo>
                <a:lnTo>
                  <a:pt x="0" y="6857999"/>
                </a:lnTo>
                <a:lnTo>
                  <a:pt x="0" y="0"/>
                </a:lnTo>
                <a:close/>
              </a:path>
            </a:pathLst>
          </a:custGeom>
          <a:solidFill>
            <a:srgbClr val="EEEEEE"/>
          </a:solidFill>
        </p:spPr>
        <p:txBody>
          <a:bodyPr wrap="square" lIns="0" tIns="0" rIns="0" bIns="0" rtlCol="0"/>
          <a:lstStyle/>
          <a:p>
            <a:endParaRPr/>
          </a:p>
        </p:txBody>
      </p:sp>
      <p:sp>
        <p:nvSpPr>
          <p:cNvPr id="4" name="object 4"/>
          <p:cNvSpPr txBox="1">
            <a:spLocks noGrp="1"/>
          </p:cNvSpPr>
          <p:nvPr>
            <p:ph type="title"/>
          </p:nvPr>
        </p:nvSpPr>
        <p:spPr>
          <a:xfrm>
            <a:off x="1272770" y="191445"/>
            <a:ext cx="2286635" cy="574040"/>
          </a:xfrm>
          <a:prstGeom prst="rect">
            <a:avLst/>
          </a:prstGeom>
        </p:spPr>
        <p:txBody>
          <a:bodyPr vert="horz" wrap="square" lIns="0" tIns="12700" rIns="0" bIns="0" rtlCol="0">
            <a:spAutoFit/>
          </a:bodyPr>
          <a:lstStyle/>
          <a:p>
            <a:pPr marL="12700" marR="5080">
              <a:lnSpc>
                <a:spcPct val="100000"/>
              </a:lnSpc>
              <a:spcBef>
                <a:spcPts val="100"/>
              </a:spcBef>
            </a:pPr>
            <a:r>
              <a:rPr sz="1800" b="0" dirty="0">
                <a:solidFill>
                  <a:srgbClr val="808080"/>
                </a:solidFill>
                <a:latin typeface="Consolas"/>
                <a:cs typeface="Consolas"/>
              </a:rPr>
              <a:t>#include</a:t>
            </a:r>
            <a:r>
              <a:rPr sz="1800" b="0" spc="-25" dirty="0">
                <a:solidFill>
                  <a:srgbClr val="808080"/>
                </a:solidFill>
                <a:latin typeface="Consolas"/>
                <a:cs typeface="Consolas"/>
              </a:rPr>
              <a:t> </a:t>
            </a:r>
            <a:r>
              <a:rPr sz="1800" b="0" spc="-10" dirty="0">
                <a:solidFill>
                  <a:srgbClr val="800000"/>
                </a:solidFill>
                <a:latin typeface="Consolas"/>
                <a:cs typeface="Consolas"/>
              </a:rPr>
              <a:t>&lt;stdio.h&gt; </a:t>
            </a:r>
            <a:r>
              <a:rPr sz="1800" b="0" dirty="0">
                <a:solidFill>
                  <a:srgbClr val="00008B"/>
                </a:solidFill>
                <a:latin typeface="Consolas"/>
                <a:cs typeface="Consolas"/>
              </a:rPr>
              <a:t>int</a:t>
            </a:r>
            <a:r>
              <a:rPr sz="1800" b="0" spc="-10" dirty="0">
                <a:solidFill>
                  <a:srgbClr val="00008B"/>
                </a:solidFill>
                <a:latin typeface="Consolas"/>
                <a:cs typeface="Consolas"/>
              </a:rPr>
              <a:t> </a:t>
            </a:r>
            <a:r>
              <a:rPr sz="1800" b="0" spc="-10" dirty="0">
                <a:latin typeface="Consolas"/>
                <a:cs typeface="Consolas"/>
              </a:rPr>
              <a:t>main()</a:t>
            </a:r>
            <a:endParaRPr sz="1800">
              <a:latin typeface="Consolas"/>
              <a:cs typeface="Consolas"/>
            </a:endParaRPr>
          </a:p>
        </p:txBody>
      </p:sp>
      <p:sp>
        <p:nvSpPr>
          <p:cNvPr id="5" name="object 5"/>
          <p:cNvSpPr txBox="1"/>
          <p:nvPr/>
        </p:nvSpPr>
        <p:spPr>
          <a:xfrm>
            <a:off x="1272770" y="740085"/>
            <a:ext cx="7315200" cy="1945639"/>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onsolas"/>
                <a:cs typeface="Consolas"/>
              </a:rPr>
              <a:t>{</a:t>
            </a:r>
            <a:endParaRPr sz="1800">
              <a:latin typeface="Consolas"/>
              <a:cs typeface="Consolas"/>
            </a:endParaRPr>
          </a:p>
          <a:p>
            <a:pPr marL="514984">
              <a:lnSpc>
                <a:spcPct val="100000"/>
              </a:lnSpc>
            </a:pPr>
            <a:r>
              <a:rPr sz="1800" dirty="0">
                <a:solidFill>
                  <a:srgbClr val="00008B"/>
                </a:solidFill>
                <a:latin typeface="Consolas"/>
                <a:cs typeface="Consolas"/>
              </a:rPr>
              <a:t>int</a:t>
            </a:r>
            <a:r>
              <a:rPr sz="1800" spc="-10" dirty="0">
                <a:solidFill>
                  <a:srgbClr val="00008B"/>
                </a:solidFill>
                <a:latin typeface="Consolas"/>
                <a:cs typeface="Consolas"/>
              </a:rPr>
              <a:t> </a:t>
            </a:r>
            <a:r>
              <a:rPr sz="1800" spc="-10" dirty="0">
                <a:latin typeface="Consolas"/>
                <a:cs typeface="Consolas"/>
              </a:rPr>
              <a:t>data[</a:t>
            </a:r>
            <a:r>
              <a:rPr sz="1800" spc="-10" dirty="0">
                <a:solidFill>
                  <a:srgbClr val="800000"/>
                </a:solidFill>
                <a:latin typeface="Consolas"/>
                <a:cs typeface="Consolas"/>
              </a:rPr>
              <a:t>100</a:t>
            </a:r>
            <a:r>
              <a:rPr sz="1800" spc="-10" dirty="0">
                <a:latin typeface="Consolas"/>
                <a:cs typeface="Consolas"/>
              </a:rPr>
              <a:t>],i,n,step,temp;</a:t>
            </a:r>
            <a:endParaRPr sz="1800">
              <a:latin typeface="Consolas"/>
              <a:cs typeface="Consolas"/>
            </a:endParaRPr>
          </a:p>
          <a:p>
            <a:pPr marL="514350" marR="5080">
              <a:lnSpc>
                <a:spcPct val="100000"/>
              </a:lnSpc>
            </a:pPr>
            <a:r>
              <a:rPr sz="1800" dirty="0">
                <a:latin typeface="Consolas"/>
                <a:cs typeface="Consolas"/>
              </a:rPr>
              <a:t>printf(</a:t>
            </a:r>
            <a:r>
              <a:rPr sz="1800" dirty="0">
                <a:solidFill>
                  <a:srgbClr val="800000"/>
                </a:solidFill>
                <a:latin typeface="Consolas"/>
                <a:cs typeface="Consolas"/>
              </a:rPr>
              <a:t>"Enter</a:t>
            </a:r>
            <a:r>
              <a:rPr sz="1800" spc="-35" dirty="0">
                <a:solidFill>
                  <a:srgbClr val="800000"/>
                </a:solidFill>
                <a:latin typeface="Consolas"/>
                <a:cs typeface="Consolas"/>
              </a:rPr>
              <a:t> </a:t>
            </a:r>
            <a:r>
              <a:rPr sz="1800" dirty="0">
                <a:solidFill>
                  <a:srgbClr val="800000"/>
                </a:solidFill>
                <a:latin typeface="Consolas"/>
                <a:cs typeface="Consolas"/>
              </a:rPr>
              <a:t>the</a:t>
            </a:r>
            <a:r>
              <a:rPr sz="1800" spc="-25" dirty="0">
                <a:solidFill>
                  <a:srgbClr val="800000"/>
                </a:solidFill>
                <a:latin typeface="Consolas"/>
                <a:cs typeface="Consolas"/>
              </a:rPr>
              <a:t> </a:t>
            </a:r>
            <a:r>
              <a:rPr sz="1800" dirty="0">
                <a:solidFill>
                  <a:srgbClr val="800000"/>
                </a:solidFill>
                <a:latin typeface="Consolas"/>
                <a:cs typeface="Consolas"/>
              </a:rPr>
              <a:t>number</a:t>
            </a:r>
            <a:r>
              <a:rPr sz="1800" spc="-25" dirty="0">
                <a:solidFill>
                  <a:srgbClr val="800000"/>
                </a:solidFill>
                <a:latin typeface="Consolas"/>
                <a:cs typeface="Consolas"/>
              </a:rPr>
              <a:t> </a:t>
            </a:r>
            <a:r>
              <a:rPr sz="1800" dirty="0">
                <a:solidFill>
                  <a:srgbClr val="800000"/>
                </a:solidFill>
                <a:latin typeface="Consolas"/>
                <a:cs typeface="Consolas"/>
              </a:rPr>
              <a:t>of</a:t>
            </a:r>
            <a:r>
              <a:rPr sz="1800" spc="-25" dirty="0">
                <a:solidFill>
                  <a:srgbClr val="800000"/>
                </a:solidFill>
                <a:latin typeface="Consolas"/>
                <a:cs typeface="Consolas"/>
              </a:rPr>
              <a:t> </a:t>
            </a:r>
            <a:r>
              <a:rPr sz="1800" dirty="0">
                <a:solidFill>
                  <a:srgbClr val="800000"/>
                </a:solidFill>
                <a:latin typeface="Consolas"/>
                <a:cs typeface="Consolas"/>
              </a:rPr>
              <a:t>elements</a:t>
            </a:r>
            <a:r>
              <a:rPr sz="1800" spc="-25" dirty="0">
                <a:solidFill>
                  <a:srgbClr val="800000"/>
                </a:solidFill>
                <a:latin typeface="Consolas"/>
                <a:cs typeface="Consolas"/>
              </a:rPr>
              <a:t> </a:t>
            </a:r>
            <a:r>
              <a:rPr sz="1800" dirty="0">
                <a:solidFill>
                  <a:srgbClr val="800000"/>
                </a:solidFill>
                <a:latin typeface="Consolas"/>
                <a:cs typeface="Consolas"/>
              </a:rPr>
              <a:t>to</a:t>
            </a:r>
            <a:r>
              <a:rPr sz="1800" spc="-25" dirty="0">
                <a:solidFill>
                  <a:srgbClr val="800000"/>
                </a:solidFill>
                <a:latin typeface="Consolas"/>
                <a:cs typeface="Consolas"/>
              </a:rPr>
              <a:t> </a:t>
            </a:r>
            <a:r>
              <a:rPr sz="1800" dirty="0">
                <a:solidFill>
                  <a:srgbClr val="800000"/>
                </a:solidFill>
                <a:latin typeface="Consolas"/>
                <a:cs typeface="Consolas"/>
              </a:rPr>
              <a:t>be</a:t>
            </a:r>
            <a:r>
              <a:rPr sz="1800" spc="-25" dirty="0">
                <a:solidFill>
                  <a:srgbClr val="800000"/>
                </a:solidFill>
                <a:latin typeface="Consolas"/>
                <a:cs typeface="Consolas"/>
              </a:rPr>
              <a:t> </a:t>
            </a:r>
            <a:r>
              <a:rPr sz="1800" dirty="0">
                <a:solidFill>
                  <a:srgbClr val="800000"/>
                </a:solidFill>
                <a:latin typeface="Consolas"/>
                <a:cs typeface="Consolas"/>
              </a:rPr>
              <a:t>sorted:</a:t>
            </a:r>
            <a:r>
              <a:rPr sz="1800" spc="-25" dirty="0">
                <a:solidFill>
                  <a:srgbClr val="800000"/>
                </a:solidFill>
                <a:latin typeface="Consolas"/>
                <a:cs typeface="Consolas"/>
              </a:rPr>
              <a:t> "</a:t>
            </a:r>
            <a:r>
              <a:rPr sz="1800" spc="-25" dirty="0">
                <a:latin typeface="Consolas"/>
                <a:cs typeface="Consolas"/>
              </a:rPr>
              <a:t>); </a:t>
            </a:r>
            <a:r>
              <a:rPr sz="1800" spc="-10" dirty="0">
                <a:latin typeface="Consolas"/>
                <a:cs typeface="Consolas"/>
              </a:rPr>
              <a:t>scanf(</a:t>
            </a:r>
            <a:r>
              <a:rPr sz="1800" spc="-10" dirty="0">
                <a:solidFill>
                  <a:srgbClr val="800000"/>
                </a:solidFill>
                <a:latin typeface="Consolas"/>
                <a:cs typeface="Consolas"/>
              </a:rPr>
              <a:t>"%d"</a:t>
            </a:r>
            <a:r>
              <a:rPr sz="1800" spc="-10" dirty="0">
                <a:latin typeface="Consolas"/>
                <a:cs typeface="Consolas"/>
              </a:rPr>
              <a:t>,&amp;n);</a:t>
            </a:r>
            <a:endParaRPr sz="1800">
              <a:latin typeface="Consolas"/>
              <a:cs typeface="Consolas"/>
            </a:endParaRPr>
          </a:p>
          <a:p>
            <a:pPr marL="514984">
              <a:lnSpc>
                <a:spcPct val="100000"/>
              </a:lnSpc>
            </a:pPr>
            <a:r>
              <a:rPr sz="1800" spc="-10" dirty="0">
                <a:solidFill>
                  <a:srgbClr val="00008B"/>
                </a:solidFill>
                <a:latin typeface="Consolas"/>
                <a:cs typeface="Consolas"/>
              </a:rPr>
              <a:t>for</a:t>
            </a:r>
            <a:r>
              <a:rPr sz="1800" spc="-10" dirty="0">
                <a:latin typeface="Consolas"/>
                <a:cs typeface="Consolas"/>
              </a:rPr>
              <a:t>(i=</a:t>
            </a:r>
            <a:r>
              <a:rPr sz="1800" spc="-10" dirty="0">
                <a:solidFill>
                  <a:srgbClr val="800000"/>
                </a:solidFill>
                <a:latin typeface="Consolas"/>
                <a:cs typeface="Consolas"/>
              </a:rPr>
              <a:t>0</a:t>
            </a:r>
            <a:r>
              <a:rPr sz="1800" spc="-10" dirty="0">
                <a:latin typeface="Consolas"/>
                <a:cs typeface="Consolas"/>
              </a:rPr>
              <a:t>;i&lt;n;++i)</a:t>
            </a:r>
            <a:endParaRPr sz="1800">
              <a:latin typeface="Consolas"/>
              <a:cs typeface="Consolas"/>
            </a:endParaRPr>
          </a:p>
          <a:p>
            <a:pPr marL="1016635" marR="2015489" indent="-502284">
              <a:lnSpc>
                <a:spcPct val="100000"/>
              </a:lnSpc>
              <a:tabLst>
                <a:tab pos="1016635" algn="l"/>
              </a:tabLst>
            </a:pPr>
            <a:r>
              <a:rPr sz="1800" spc="-50" dirty="0">
                <a:latin typeface="Consolas"/>
                <a:cs typeface="Consolas"/>
              </a:rPr>
              <a:t>{</a:t>
            </a:r>
            <a:r>
              <a:rPr sz="1800" dirty="0">
                <a:latin typeface="Consolas"/>
                <a:cs typeface="Consolas"/>
              </a:rPr>
              <a:t>	printf(</a:t>
            </a:r>
            <a:r>
              <a:rPr sz="1800" dirty="0">
                <a:solidFill>
                  <a:srgbClr val="800000"/>
                </a:solidFill>
                <a:latin typeface="Consolas"/>
                <a:cs typeface="Consolas"/>
              </a:rPr>
              <a:t>"%d.</a:t>
            </a:r>
            <a:r>
              <a:rPr sz="1800" spc="-45" dirty="0">
                <a:solidFill>
                  <a:srgbClr val="800000"/>
                </a:solidFill>
                <a:latin typeface="Consolas"/>
                <a:cs typeface="Consolas"/>
              </a:rPr>
              <a:t> </a:t>
            </a:r>
            <a:r>
              <a:rPr sz="1800" dirty="0">
                <a:solidFill>
                  <a:srgbClr val="800000"/>
                </a:solidFill>
                <a:latin typeface="Consolas"/>
                <a:cs typeface="Consolas"/>
              </a:rPr>
              <a:t>Enter</a:t>
            </a:r>
            <a:r>
              <a:rPr sz="1800" spc="-30" dirty="0">
                <a:solidFill>
                  <a:srgbClr val="800000"/>
                </a:solidFill>
                <a:latin typeface="Consolas"/>
                <a:cs typeface="Consolas"/>
              </a:rPr>
              <a:t> </a:t>
            </a:r>
            <a:r>
              <a:rPr sz="1800" dirty="0">
                <a:solidFill>
                  <a:srgbClr val="800000"/>
                </a:solidFill>
                <a:latin typeface="Consolas"/>
                <a:cs typeface="Consolas"/>
              </a:rPr>
              <a:t>element:</a:t>
            </a:r>
            <a:r>
              <a:rPr sz="1800" spc="-30" dirty="0">
                <a:solidFill>
                  <a:srgbClr val="800000"/>
                </a:solidFill>
                <a:latin typeface="Consolas"/>
                <a:cs typeface="Consolas"/>
              </a:rPr>
              <a:t> </a:t>
            </a:r>
            <a:r>
              <a:rPr sz="1800" spc="-10" dirty="0">
                <a:solidFill>
                  <a:srgbClr val="800000"/>
                </a:solidFill>
                <a:latin typeface="Consolas"/>
                <a:cs typeface="Consolas"/>
              </a:rPr>
              <a:t>"</a:t>
            </a:r>
            <a:r>
              <a:rPr sz="1800" spc="-10" dirty="0">
                <a:latin typeface="Consolas"/>
                <a:cs typeface="Consolas"/>
              </a:rPr>
              <a:t>,i+</a:t>
            </a:r>
            <a:r>
              <a:rPr sz="1800" spc="-10" dirty="0">
                <a:solidFill>
                  <a:srgbClr val="800000"/>
                </a:solidFill>
                <a:latin typeface="Consolas"/>
                <a:cs typeface="Consolas"/>
              </a:rPr>
              <a:t>1</a:t>
            </a:r>
            <a:r>
              <a:rPr sz="1800" spc="-10" dirty="0">
                <a:latin typeface="Consolas"/>
                <a:cs typeface="Consolas"/>
              </a:rPr>
              <a:t>); scanf(</a:t>
            </a:r>
            <a:r>
              <a:rPr sz="1800" spc="-10" dirty="0">
                <a:solidFill>
                  <a:srgbClr val="800000"/>
                </a:solidFill>
                <a:latin typeface="Consolas"/>
                <a:cs typeface="Consolas"/>
              </a:rPr>
              <a:t>"%d"</a:t>
            </a:r>
            <a:r>
              <a:rPr sz="1800" spc="-10" dirty="0">
                <a:latin typeface="Consolas"/>
                <a:cs typeface="Consolas"/>
              </a:rPr>
              <a:t>,&amp;data[i]);</a:t>
            </a:r>
            <a:endParaRPr sz="1800">
              <a:latin typeface="Consolas"/>
              <a:cs typeface="Consolas"/>
            </a:endParaRPr>
          </a:p>
        </p:txBody>
      </p:sp>
      <p:sp>
        <p:nvSpPr>
          <p:cNvPr id="6" name="object 6"/>
          <p:cNvSpPr txBox="1"/>
          <p:nvPr/>
        </p:nvSpPr>
        <p:spPr>
          <a:xfrm>
            <a:off x="1774775" y="2660325"/>
            <a:ext cx="3922395" cy="414020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onsolas"/>
                <a:cs typeface="Consolas"/>
              </a:rPr>
              <a:t>}</a:t>
            </a:r>
            <a:endParaRPr sz="1800">
              <a:latin typeface="Consolas"/>
              <a:cs typeface="Consolas"/>
            </a:endParaRPr>
          </a:p>
          <a:p>
            <a:pPr marL="13335" marR="761365">
              <a:lnSpc>
                <a:spcPct val="100000"/>
              </a:lnSpc>
            </a:pPr>
            <a:r>
              <a:rPr sz="1800" spc="-10" dirty="0">
                <a:solidFill>
                  <a:srgbClr val="00008B"/>
                </a:solidFill>
                <a:latin typeface="Consolas"/>
                <a:cs typeface="Consolas"/>
              </a:rPr>
              <a:t>for</a:t>
            </a:r>
            <a:r>
              <a:rPr sz="1800" spc="-10" dirty="0">
                <a:latin typeface="Consolas"/>
                <a:cs typeface="Consolas"/>
              </a:rPr>
              <a:t>(step=</a:t>
            </a:r>
            <a:r>
              <a:rPr sz="1800" spc="-10" dirty="0">
                <a:solidFill>
                  <a:srgbClr val="800000"/>
                </a:solidFill>
                <a:latin typeface="Consolas"/>
                <a:cs typeface="Consolas"/>
              </a:rPr>
              <a:t>1</a:t>
            </a:r>
            <a:r>
              <a:rPr sz="1800" spc="-10" dirty="0">
                <a:latin typeface="Consolas"/>
                <a:cs typeface="Consolas"/>
              </a:rPr>
              <a:t>;step&lt;n;++step) </a:t>
            </a:r>
            <a:r>
              <a:rPr sz="1800" spc="-10" dirty="0">
                <a:solidFill>
                  <a:srgbClr val="00008B"/>
                </a:solidFill>
                <a:latin typeface="Consolas"/>
                <a:cs typeface="Consolas"/>
              </a:rPr>
              <a:t>for</a:t>
            </a:r>
            <a:r>
              <a:rPr sz="1800" spc="-10" dirty="0">
                <a:latin typeface="Consolas"/>
                <a:cs typeface="Consolas"/>
              </a:rPr>
              <a:t>(i=</a:t>
            </a:r>
            <a:r>
              <a:rPr sz="1800" spc="-10" dirty="0">
                <a:solidFill>
                  <a:srgbClr val="800000"/>
                </a:solidFill>
                <a:latin typeface="Consolas"/>
                <a:cs typeface="Consolas"/>
              </a:rPr>
              <a:t>0</a:t>
            </a:r>
            <a:r>
              <a:rPr sz="1800" spc="-10" dirty="0">
                <a:latin typeface="Consolas"/>
                <a:cs typeface="Consolas"/>
              </a:rPr>
              <a:t>;i&lt;n-step;++i)</a:t>
            </a:r>
            <a:endParaRPr sz="1800">
              <a:latin typeface="Consolas"/>
              <a:cs typeface="Consolas"/>
            </a:endParaRPr>
          </a:p>
          <a:p>
            <a:pPr marL="12700">
              <a:lnSpc>
                <a:spcPct val="100000"/>
              </a:lnSpc>
            </a:pPr>
            <a:r>
              <a:rPr sz="1800" spc="-50" dirty="0">
                <a:latin typeface="Consolas"/>
                <a:cs typeface="Consolas"/>
              </a:rPr>
              <a:t>{</a:t>
            </a:r>
            <a:endParaRPr sz="1800">
              <a:latin typeface="Consolas"/>
              <a:cs typeface="Consolas"/>
            </a:endParaRPr>
          </a:p>
          <a:p>
            <a:pPr marL="515620">
              <a:lnSpc>
                <a:spcPct val="100000"/>
              </a:lnSpc>
            </a:pPr>
            <a:r>
              <a:rPr sz="1800" spc="-10" dirty="0">
                <a:solidFill>
                  <a:srgbClr val="00008B"/>
                </a:solidFill>
                <a:latin typeface="Consolas"/>
                <a:cs typeface="Consolas"/>
              </a:rPr>
              <a:t>if</a:t>
            </a:r>
            <a:r>
              <a:rPr sz="1800" spc="-10" dirty="0">
                <a:latin typeface="Consolas"/>
                <a:cs typeface="Consolas"/>
              </a:rPr>
              <a:t>(data[i]&gt;data[i+</a:t>
            </a:r>
            <a:r>
              <a:rPr sz="1800" spc="-10" dirty="0">
                <a:solidFill>
                  <a:srgbClr val="800000"/>
                </a:solidFill>
                <a:latin typeface="Consolas"/>
                <a:cs typeface="Consolas"/>
              </a:rPr>
              <a:t>1</a:t>
            </a:r>
            <a:r>
              <a:rPr sz="1800" spc="-10" dirty="0">
                <a:latin typeface="Consolas"/>
                <a:cs typeface="Consolas"/>
              </a:rPr>
              <a:t>])</a:t>
            </a:r>
            <a:endParaRPr sz="1800">
              <a:latin typeface="Consolas"/>
              <a:cs typeface="Consolas"/>
            </a:endParaRPr>
          </a:p>
          <a:p>
            <a:pPr marL="514350">
              <a:lnSpc>
                <a:spcPct val="100000"/>
              </a:lnSpc>
            </a:pPr>
            <a:r>
              <a:rPr sz="1800" spc="-50" dirty="0">
                <a:latin typeface="Consolas"/>
                <a:cs typeface="Consolas"/>
              </a:rPr>
              <a:t>{</a:t>
            </a:r>
            <a:endParaRPr sz="1800">
              <a:latin typeface="Consolas"/>
              <a:cs typeface="Consolas"/>
            </a:endParaRPr>
          </a:p>
          <a:p>
            <a:pPr marL="1016635" marR="633095">
              <a:lnSpc>
                <a:spcPct val="100000"/>
              </a:lnSpc>
            </a:pPr>
            <a:r>
              <a:rPr sz="1800" spc="-10" dirty="0">
                <a:latin typeface="Consolas"/>
                <a:cs typeface="Consolas"/>
              </a:rPr>
              <a:t>temp=data[i]; data[i]=data[i+</a:t>
            </a:r>
            <a:r>
              <a:rPr sz="1800" spc="-10" dirty="0">
                <a:solidFill>
                  <a:srgbClr val="800000"/>
                </a:solidFill>
                <a:latin typeface="Consolas"/>
                <a:cs typeface="Consolas"/>
              </a:rPr>
              <a:t>1</a:t>
            </a:r>
            <a:r>
              <a:rPr sz="1800" spc="-10" dirty="0">
                <a:latin typeface="Consolas"/>
                <a:cs typeface="Consolas"/>
              </a:rPr>
              <a:t>]; data[i+</a:t>
            </a:r>
            <a:r>
              <a:rPr sz="1800" spc="-10" dirty="0">
                <a:solidFill>
                  <a:srgbClr val="800000"/>
                </a:solidFill>
                <a:latin typeface="Consolas"/>
                <a:cs typeface="Consolas"/>
              </a:rPr>
              <a:t>1</a:t>
            </a:r>
            <a:r>
              <a:rPr sz="1800" spc="-10" dirty="0">
                <a:latin typeface="Consolas"/>
                <a:cs typeface="Consolas"/>
              </a:rPr>
              <a:t>]=temp;</a:t>
            </a:r>
            <a:endParaRPr sz="1800">
              <a:latin typeface="Consolas"/>
              <a:cs typeface="Consolas"/>
            </a:endParaRPr>
          </a:p>
          <a:p>
            <a:pPr marL="514350">
              <a:lnSpc>
                <a:spcPct val="100000"/>
              </a:lnSpc>
            </a:pPr>
            <a:r>
              <a:rPr sz="1800" spc="-50" dirty="0">
                <a:latin typeface="Consolas"/>
                <a:cs typeface="Consolas"/>
              </a:rPr>
              <a:t>}</a:t>
            </a:r>
            <a:endParaRPr sz="1800">
              <a:latin typeface="Consolas"/>
              <a:cs typeface="Consolas"/>
            </a:endParaRPr>
          </a:p>
          <a:p>
            <a:pPr marL="12700">
              <a:lnSpc>
                <a:spcPct val="100000"/>
              </a:lnSpc>
            </a:pPr>
            <a:r>
              <a:rPr sz="1800" spc="-50" dirty="0">
                <a:latin typeface="Consolas"/>
                <a:cs typeface="Consolas"/>
              </a:rPr>
              <a:t>}</a:t>
            </a:r>
            <a:endParaRPr sz="1800">
              <a:latin typeface="Consolas"/>
              <a:cs typeface="Consolas"/>
            </a:endParaRPr>
          </a:p>
          <a:p>
            <a:pPr marL="13335" marR="5080" indent="-1270">
              <a:lnSpc>
                <a:spcPct val="100000"/>
              </a:lnSpc>
            </a:pPr>
            <a:r>
              <a:rPr sz="1800" dirty="0">
                <a:latin typeface="Consolas"/>
                <a:cs typeface="Consolas"/>
              </a:rPr>
              <a:t>printf(</a:t>
            </a:r>
            <a:r>
              <a:rPr sz="1800" dirty="0">
                <a:solidFill>
                  <a:srgbClr val="800000"/>
                </a:solidFill>
                <a:latin typeface="Consolas"/>
                <a:cs typeface="Consolas"/>
              </a:rPr>
              <a:t>"In</a:t>
            </a:r>
            <a:r>
              <a:rPr sz="1800" spc="-40" dirty="0">
                <a:solidFill>
                  <a:srgbClr val="800000"/>
                </a:solidFill>
                <a:latin typeface="Consolas"/>
                <a:cs typeface="Consolas"/>
              </a:rPr>
              <a:t> </a:t>
            </a:r>
            <a:r>
              <a:rPr sz="1800" dirty="0">
                <a:solidFill>
                  <a:srgbClr val="800000"/>
                </a:solidFill>
                <a:latin typeface="Consolas"/>
                <a:cs typeface="Consolas"/>
              </a:rPr>
              <a:t>ascending</a:t>
            </a:r>
            <a:r>
              <a:rPr sz="1800" spc="-35" dirty="0">
                <a:solidFill>
                  <a:srgbClr val="800000"/>
                </a:solidFill>
                <a:latin typeface="Consolas"/>
                <a:cs typeface="Consolas"/>
              </a:rPr>
              <a:t> </a:t>
            </a:r>
            <a:r>
              <a:rPr sz="1800" dirty="0">
                <a:solidFill>
                  <a:srgbClr val="800000"/>
                </a:solidFill>
                <a:latin typeface="Consolas"/>
                <a:cs typeface="Consolas"/>
              </a:rPr>
              <a:t>order:</a:t>
            </a:r>
            <a:r>
              <a:rPr sz="1800" spc="-35" dirty="0">
                <a:solidFill>
                  <a:srgbClr val="800000"/>
                </a:solidFill>
                <a:latin typeface="Consolas"/>
                <a:cs typeface="Consolas"/>
              </a:rPr>
              <a:t> </a:t>
            </a:r>
            <a:r>
              <a:rPr sz="1800" spc="-25" dirty="0">
                <a:solidFill>
                  <a:srgbClr val="800000"/>
                </a:solidFill>
                <a:latin typeface="Consolas"/>
                <a:cs typeface="Consolas"/>
              </a:rPr>
              <a:t>"</a:t>
            </a:r>
            <a:r>
              <a:rPr sz="1800" spc="-25" dirty="0">
                <a:latin typeface="Consolas"/>
                <a:cs typeface="Consolas"/>
              </a:rPr>
              <a:t>); </a:t>
            </a:r>
            <a:r>
              <a:rPr sz="1800" spc="-10" dirty="0">
                <a:solidFill>
                  <a:srgbClr val="00008B"/>
                </a:solidFill>
                <a:latin typeface="Consolas"/>
                <a:cs typeface="Consolas"/>
              </a:rPr>
              <a:t>for</a:t>
            </a:r>
            <a:r>
              <a:rPr sz="1800" spc="-10" dirty="0">
                <a:latin typeface="Consolas"/>
                <a:cs typeface="Consolas"/>
              </a:rPr>
              <a:t>(i=</a:t>
            </a:r>
            <a:r>
              <a:rPr sz="1800" spc="-10" dirty="0">
                <a:solidFill>
                  <a:srgbClr val="800000"/>
                </a:solidFill>
                <a:latin typeface="Consolas"/>
                <a:cs typeface="Consolas"/>
              </a:rPr>
              <a:t>0</a:t>
            </a:r>
            <a:r>
              <a:rPr sz="1800" spc="-10" dirty="0">
                <a:latin typeface="Consolas"/>
                <a:cs typeface="Consolas"/>
              </a:rPr>
              <a:t>;i&lt;n;++i)</a:t>
            </a:r>
            <a:endParaRPr sz="1800">
              <a:latin typeface="Consolas"/>
              <a:cs typeface="Consolas"/>
            </a:endParaRPr>
          </a:p>
          <a:p>
            <a:pPr marL="13335" marR="383540" indent="626745">
              <a:lnSpc>
                <a:spcPct val="100000"/>
              </a:lnSpc>
              <a:tabLst>
                <a:tab pos="2148840" algn="l"/>
              </a:tabLst>
            </a:pPr>
            <a:r>
              <a:rPr sz="1800" spc="-10" dirty="0">
                <a:latin typeface="Consolas"/>
                <a:cs typeface="Consolas"/>
              </a:rPr>
              <a:t>printf(</a:t>
            </a:r>
            <a:r>
              <a:rPr sz="1800" spc="-10" dirty="0">
                <a:solidFill>
                  <a:srgbClr val="800000"/>
                </a:solidFill>
                <a:latin typeface="Consolas"/>
                <a:cs typeface="Consolas"/>
              </a:rPr>
              <a:t>"%d</a:t>
            </a:r>
            <a:r>
              <a:rPr sz="1800" dirty="0">
                <a:solidFill>
                  <a:srgbClr val="800000"/>
                </a:solidFill>
                <a:latin typeface="Consolas"/>
                <a:cs typeface="Consolas"/>
              </a:rPr>
              <a:t>	</a:t>
            </a:r>
            <a:r>
              <a:rPr sz="1800" spc="-10" dirty="0">
                <a:solidFill>
                  <a:srgbClr val="800000"/>
                </a:solidFill>
                <a:latin typeface="Consolas"/>
                <a:cs typeface="Consolas"/>
              </a:rPr>
              <a:t>"</a:t>
            </a:r>
            <a:r>
              <a:rPr sz="1800" spc="-10" dirty="0">
                <a:latin typeface="Consolas"/>
                <a:cs typeface="Consolas"/>
              </a:rPr>
              <a:t>,data[i]); </a:t>
            </a:r>
            <a:r>
              <a:rPr sz="1800" dirty="0">
                <a:solidFill>
                  <a:srgbClr val="00008B"/>
                </a:solidFill>
                <a:latin typeface="Consolas"/>
                <a:cs typeface="Consolas"/>
              </a:rPr>
              <a:t>return</a:t>
            </a:r>
            <a:r>
              <a:rPr sz="1800" spc="-20" dirty="0">
                <a:solidFill>
                  <a:srgbClr val="00008B"/>
                </a:solidFill>
                <a:latin typeface="Consolas"/>
                <a:cs typeface="Consolas"/>
              </a:rPr>
              <a:t> </a:t>
            </a:r>
            <a:r>
              <a:rPr sz="1800" spc="-25" dirty="0">
                <a:solidFill>
                  <a:srgbClr val="800000"/>
                </a:solidFill>
                <a:latin typeface="Consolas"/>
                <a:cs typeface="Consolas"/>
              </a:rPr>
              <a:t>0</a:t>
            </a:r>
            <a:r>
              <a:rPr sz="1800" spc="-25" dirty="0">
                <a:latin typeface="Consolas"/>
                <a:cs typeface="Consolas"/>
              </a:rPr>
              <a:t>;</a:t>
            </a:r>
            <a:endParaRPr sz="1800">
              <a:latin typeface="Consolas"/>
              <a:cs typeface="Consolas"/>
            </a:endParaRPr>
          </a:p>
        </p:txBody>
      </p:sp>
      <p:sp>
        <p:nvSpPr>
          <p:cNvPr id="7" name="object 7"/>
          <p:cNvSpPr txBox="1"/>
          <p:nvPr/>
        </p:nvSpPr>
        <p:spPr>
          <a:xfrm>
            <a:off x="76200" y="2819400"/>
            <a:ext cx="1143000" cy="990600"/>
          </a:xfrm>
          <a:prstGeom prst="rect">
            <a:avLst/>
          </a:prstGeom>
          <a:ln w="9524">
            <a:solidFill>
              <a:srgbClr val="000000"/>
            </a:solidFill>
          </a:ln>
        </p:spPr>
        <p:txBody>
          <a:bodyPr vert="horz" wrap="square" lIns="0" tIns="26034" rIns="0" bIns="0" rtlCol="0">
            <a:spAutoFit/>
          </a:bodyPr>
          <a:lstStyle/>
          <a:p>
            <a:pPr marR="182245" algn="r">
              <a:lnSpc>
                <a:spcPct val="100000"/>
              </a:lnSpc>
              <a:spcBef>
                <a:spcPts val="204"/>
              </a:spcBef>
            </a:pPr>
            <a:r>
              <a:rPr sz="2400" spc="-10" dirty="0">
                <a:latin typeface="Calibri"/>
                <a:cs typeface="Calibri"/>
              </a:rPr>
              <a:t>Bubble</a:t>
            </a:r>
            <a:endParaRPr sz="2400">
              <a:latin typeface="Calibri"/>
              <a:cs typeface="Calibri"/>
            </a:endParaRPr>
          </a:p>
          <a:p>
            <a:pPr marR="219075" algn="r">
              <a:lnSpc>
                <a:spcPct val="100000"/>
              </a:lnSpc>
            </a:pPr>
            <a:r>
              <a:rPr sz="2400" spc="-20" dirty="0">
                <a:latin typeface="Calibri"/>
                <a:cs typeface="Calibri"/>
              </a:rPr>
              <a:t>sort</a:t>
            </a:r>
            <a:endParaRPr sz="2400">
              <a:latin typeface="Calibri"/>
              <a:cs typeface="Calibri"/>
            </a:endParaRPr>
          </a:p>
        </p:txBody>
      </p:sp>
      <p:sp>
        <p:nvSpPr>
          <p:cNvPr id="9" name="Slide Number Placeholder 8">
            <a:extLst>
              <a:ext uri="{FF2B5EF4-FFF2-40B4-BE49-F238E27FC236}">
                <a16:creationId xmlns:a16="http://schemas.microsoft.com/office/drawing/2014/main" id="{335542E6-29E6-4D23-9D73-B1BAC125145A}"/>
              </a:ext>
            </a:extLst>
          </p:cNvPr>
          <p:cNvSpPr>
            <a:spLocks noGrp="1"/>
          </p:cNvSpPr>
          <p:nvPr>
            <p:ph type="sldNum" sz="quarter" idx="7"/>
          </p:nvPr>
        </p:nvSpPr>
        <p:spPr/>
        <p:txBody>
          <a:bodyPr/>
          <a:lstStyle/>
          <a:p>
            <a:pPr marL="114935">
              <a:lnSpc>
                <a:spcPts val="1240"/>
              </a:lnSpc>
            </a:pPr>
            <a:fld id="{81D60167-4931-47E6-BA6A-407CBD079E47}" type="slidenum">
              <a:rPr lang="en-US" spc="-50" smtClean="0"/>
              <a:t>6</a:t>
            </a:fld>
            <a:endParaRPr lang="en-US"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9757" y="1612391"/>
            <a:ext cx="4172585" cy="421640"/>
          </a:xfrm>
          <a:prstGeom prst="rect">
            <a:avLst/>
          </a:prstGeom>
        </p:spPr>
        <p:txBody>
          <a:bodyPr vert="horz" wrap="square" lIns="0" tIns="12700" rIns="0" bIns="0" rtlCol="0">
            <a:spAutoFit/>
          </a:bodyPr>
          <a:lstStyle/>
          <a:p>
            <a:pPr marL="305435" indent="-292735">
              <a:lnSpc>
                <a:spcPct val="100000"/>
              </a:lnSpc>
              <a:spcBef>
                <a:spcPts val="100"/>
              </a:spcBef>
              <a:buFont typeface="Microsoft Sans Serif"/>
              <a:buChar char="•"/>
              <a:tabLst>
                <a:tab pos="305435" algn="l"/>
              </a:tabLst>
            </a:pPr>
            <a:r>
              <a:rPr sz="2600" dirty="0">
                <a:latin typeface="Calibri"/>
                <a:cs typeface="Calibri"/>
              </a:rPr>
              <a:t>Output</a:t>
            </a:r>
            <a:r>
              <a:rPr sz="2600" spc="-55" dirty="0">
                <a:latin typeface="Calibri"/>
                <a:cs typeface="Calibri"/>
              </a:rPr>
              <a:t> </a:t>
            </a:r>
            <a:r>
              <a:rPr sz="2600" dirty="0">
                <a:latin typeface="Calibri"/>
                <a:cs typeface="Calibri"/>
              </a:rPr>
              <a:t>of</a:t>
            </a:r>
            <a:r>
              <a:rPr sz="2600" spc="-50" dirty="0">
                <a:latin typeface="Calibri"/>
                <a:cs typeface="Calibri"/>
              </a:rPr>
              <a:t> </a:t>
            </a:r>
            <a:r>
              <a:rPr sz="2600" dirty="0">
                <a:latin typeface="Calibri"/>
                <a:cs typeface="Calibri"/>
              </a:rPr>
              <a:t>previous</a:t>
            </a:r>
            <a:r>
              <a:rPr sz="2600" spc="-55" dirty="0">
                <a:latin typeface="Calibri"/>
                <a:cs typeface="Calibri"/>
              </a:rPr>
              <a:t> </a:t>
            </a:r>
            <a:r>
              <a:rPr sz="2600" spc="-10" dirty="0">
                <a:latin typeface="Calibri"/>
                <a:cs typeface="Calibri"/>
              </a:rPr>
              <a:t>program:</a:t>
            </a:r>
            <a:endParaRPr sz="2600">
              <a:latin typeface="Calibri"/>
              <a:cs typeface="Calibri"/>
            </a:endParaRPr>
          </a:p>
        </p:txBody>
      </p:sp>
      <p:pic>
        <p:nvPicPr>
          <p:cNvPr id="3" name="object 3"/>
          <p:cNvPicPr/>
          <p:nvPr/>
        </p:nvPicPr>
        <p:blipFill>
          <a:blip r:embed="rId2" cstate="print"/>
          <a:stretch>
            <a:fillRect/>
          </a:stretch>
        </p:blipFill>
        <p:spPr>
          <a:xfrm>
            <a:off x="762000" y="2667000"/>
            <a:ext cx="7315199" cy="3166532"/>
          </a:xfrm>
          <a:prstGeom prst="rect">
            <a:avLst/>
          </a:prstGeom>
        </p:spPr>
      </p:pic>
      <p:sp>
        <p:nvSpPr>
          <p:cNvPr id="4" name="object 4"/>
          <p:cNvSpPr txBox="1">
            <a:spLocks noGrp="1"/>
          </p:cNvSpPr>
          <p:nvPr>
            <p:ph type="title"/>
          </p:nvPr>
        </p:nvSpPr>
        <p:spPr>
          <a:prstGeom prst="rect">
            <a:avLst/>
          </a:prstGeom>
        </p:spPr>
        <p:txBody>
          <a:bodyPr vert="horz" wrap="square" lIns="0" tIns="471596" rIns="0" bIns="0" rtlCol="0">
            <a:spAutoFit/>
          </a:bodyPr>
          <a:lstStyle/>
          <a:p>
            <a:pPr marL="1332865">
              <a:lnSpc>
                <a:spcPct val="100000"/>
              </a:lnSpc>
              <a:spcBef>
                <a:spcPts val="100"/>
              </a:spcBef>
            </a:pPr>
            <a:r>
              <a:rPr dirty="0"/>
              <a:t>Bubble</a:t>
            </a:r>
            <a:r>
              <a:rPr spc="-140" dirty="0"/>
              <a:t> </a:t>
            </a:r>
            <a:r>
              <a:rPr spc="-20" dirty="0"/>
              <a:t>Sort</a:t>
            </a:r>
          </a:p>
        </p:txBody>
      </p:sp>
      <p:sp>
        <p:nvSpPr>
          <p:cNvPr id="7" name="Slide Number Placeholder 6">
            <a:extLst>
              <a:ext uri="{FF2B5EF4-FFF2-40B4-BE49-F238E27FC236}">
                <a16:creationId xmlns:a16="http://schemas.microsoft.com/office/drawing/2014/main" id="{C07E6019-0B72-4369-8664-BB7C713B3DC5}"/>
              </a:ext>
            </a:extLst>
          </p:cNvPr>
          <p:cNvSpPr>
            <a:spLocks noGrp="1"/>
          </p:cNvSpPr>
          <p:nvPr>
            <p:ph type="sldNum" sz="quarter" idx="7"/>
          </p:nvPr>
        </p:nvSpPr>
        <p:spPr/>
        <p:txBody>
          <a:bodyPr/>
          <a:lstStyle/>
          <a:p>
            <a:pPr marL="114935">
              <a:lnSpc>
                <a:spcPts val="1240"/>
              </a:lnSpc>
            </a:pPr>
            <a:fld id="{81D60167-4931-47E6-BA6A-407CBD079E47}" type="slidenum">
              <a:rPr lang="en-US" spc="-50" smtClean="0"/>
              <a:t>7</a:t>
            </a:fld>
            <a:endParaRPr lang="en-US"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5834" y="228091"/>
            <a:ext cx="4748530" cy="574040"/>
          </a:xfrm>
          <a:prstGeom prst="rect">
            <a:avLst/>
          </a:prstGeom>
        </p:spPr>
        <p:txBody>
          <a:bodyPr vert="horz" wrap="square" lIns="0" tIns="12700" rIns="0" bIns="0" rtlCol="0">
            <a:spAutoFit/>
          </a:bodyPr>
          <a:lstStyle/>
          <a:p>
            <a:pPr marL="12700">
              <a:lnSpc>
                <a:spcPct val="100000"/>
              </a:lnSpc>
              <a:spcBef>
                <a:spcPts val="100"/>
              </a:spcBef>
            </a:pPr>
            <a:r>
              <a:rPr dirty="0"/>
              <a:t>Searching</a:t>
            </a:r>
            <a:r>
              <a:rPr spc="-120" dirty="0"/>
              <a:t> </a:t>
            </a:r>
            <a:r>
              <a:rPr dirty="0"/>
              <a:t>in</a:t>
            </a:r>
            <a:r>
              <a:rPr spc="-114" dirty="0"/>
              <a:t> </a:t>
            </a:r>
            <a:r>
              <a:rPr dirty="0"/>
              <a:t>Linear</a:t>
            </a:r>
            <a:r>
              <a:rPr spc="-120" dirty="0"/>
              <a:t> </a:t>
            </a:r>
            <a:r>
              <a:rPr spc="-10" dirty="0"/>
              <a:t>Array</a:t>
            </a:r>
          </a:p>
        </p:txBody>
      </p:sp>
      <p:sp>
        <p:nvSpPr>
          <p:cNvPr id="3" name="object 3"/>
          <p:cNvSpPr txBox="1"/>
          <p:nvPr/>
        </p:nvSpPr>
        <p:spPr>
          <a:xfrm>
            <a:off x="461773" y="936751"/>
            <a:ext cx="8372475" cy="2138680"/>
          </a:xfrm>
          <a:prstGeom prst="rect">
            <a:avLst/>
          </a:prstGeom>
        </p:spPr>
        <p:txBody>
          <a:bodyPr vert="horz" wrap="square" lIns="0" tIns="78740" rIns="0" bIns="0" rtlCol="0">
            <a:spAutoFit/>
          </a:bodyPr>
          <a:lstStyle/>
          <a:p>
            <a:pPr marL="306705" indent="-294005" algn="just">
              <a:lnSpc>
                <a:spcPct val="100000"/>
              </a:lnSpc>
              <a:spcBef>
                <a:spcPts val="620"/>
              </a:spcBef>
              <a:buFont typeface="Arial"/>
              <a:buChar char="•"/>
              <a:tabLst>
                <a:tab pos="306705" algn="l"/>
              </a:tabLst>
            </a:pPr>
            <a:r>
              <a:rPr sz="2600" b="1" dirty="0">
                <a:latin typeface="Calibri"/>
                <a:cs typeface="Calibri"/>
              </a:rPr>
              <a:t>Linear</a:t>
            </a:r>
            <a:r>
              <a:rPr sz="2600" b="1" spc="-100" dirty="0">
                <a:latin typeface="Calibri"/>
                <a:cs typeface="Calibri"/>
              </a:rPr>
              <a:t> </a:t>
            </a:r>
            <a:r>
              <a:rPr sz="2600" b="1" spc="-10" dirty="0">
                <a:latin typeface="Calibri"/>
                <a:cs typeface="Calibri"/>
              </a:rPr>
              <a:t>Search:</a:t>
            </a:r>
            <a:endParaRPr sz="2600">
              <a:latin typeface="Calibri"/>
              <a:cs typeface="Calibri"/>
            </a:endParaRPr>
          </a:p>
          <a:p>
            <a:pPr marL="304165" marR="5080" indent="-292100" algn="just">
              <a:lnSpc>
                <a:spcPct val="100000"/>
              </a:lnSpc>
              <a:spcBef>
                <a:spcPts val="520"/>
              </a:spcBef>
              <a:buFont typeface="Microsoft Sans Serif"/>
              <a:buChar char="•"/>
              <a:tabLst>
                <a:tab pos="305435" algn="l"/>
              </a:tabLst>
            </a:pPr>
            <a:r>
              <a:rPr sz="2600" dirty="0">
                <a:latin typeface="Calibri"/>
                <a:cs typeface="Calibri"/>
              </a:rPr>
              <a:t>The</a:t>
            </a:r>
            <a:r>
              <a:rPr sz="2600" spc="105" dirty="0">
                <a:latin typeface="Calibri"/>
                <a:cs typeface="Calibri"/>
              </a:rPr>
              <a:t> </a:t>
            </a:r>
            <a:r>
              <a:rPr sz="2600" dirty="0">
                <a:latin typeface="Calibri"/>
                <a:cs typeface="Calibri"/>
              </a:rPr>
              <a:t>linear</a:t>
            </a:r>
            <a:r>
              <a:rPr sz="2600" spc="110" dirty="0">
                <a:latin typeface="Calibri"/>
                <a:cs typeface="Calibri"/>
              </a:rPr>
              <a:t> </a:t>
            </a:r>
            <a:r>
              <a:rPr sz="2600" dirty="0">
                <a:latin typeface="Calibri"/>
                <a:cs typeface="Calibri"/>
              </a:rPr>
              <a:t>search</a:t>
            </a:r>
            <a:r>
              <a:rPr sz="2600" spc="105" dirty="0">
                <a:latin typeface="Calibri"/>
                <a:cs typeface="Calibri"/>
              </a:rPr>
              <a:t> </a:t>
            </a:r>
            <a:r>
              <a:rPr sz="2600" dirty="0">
                <a:latin typeface="Calibri"/>
                <a:cs typeface="Calibri"/>
              </a:rPr>
              <a:t>compares</a:t>
            </a:r>
            <a:r>
              <a:rPr sz="2600" spc="110" dirty="0">
                <a:latin typeface="Calibri"/>
                <a:cs typeface="Calibri"/>
              </a:rPr>
              <a:t> </a:t>
            </a:r>
            <a:r>
              <a:rPr sz="2600" dirty="0">
                <a:latin typeface="Calibri"/>
                <a:cs typeface="Calibri"/>
              </a:rPr>
              <a:t>each</a:t>
            </a:r>
            <a:r>
              <a:rPr sz="2600" spc="105" dirty="0">
                <a:latin typeface="Calibri"/>
                <a:cs typeface="Calibri"/>
              </a:rPr>
              <a:t> </a:t>
            </a:r>
            <a:r>
              <a:rPr sz="2600" dirty="0">
                <a:latin typeface="Calibri"/>
                <a:cs typeface="Calibri"/>
              </a:rPr>
              <a:t>element</a:t>
            </a:r>
            <a:r>
              <a:rPr sz="2600" spc="110" dirty="0">
                <a:latin typeface="Calibri"/>
                <a:cs typeface="Calibri"/>
              </a:rPr>
              <a:t> </a:t>
            </a:r>
            <a:r>
              <a:rPr sz="2600" dirty="0">
                <a:latin typeface="Calibri"/>
                <a:cs typeface="Calibri"/>
              </a:rPr>
              <a:t>of</a:t>
            </a:r>
            <a:r>
              <a:rPr sz="2600" spc="105" dirty="0">
                <a:latin typeface="Calibri"/>
                <a:cs typeface="Calibri"/>
              </a:rPr>
              <a:t> </a:t>
            </a:r>
            <a:r>
              <a:rPr sz="2600" dirty="0">
                <a:latin typeface="Calibri"/>
                <a:cs typeface="Calibri"/>
              </a:rPr>
              <a:t>the</a:t>
            </a:r>
            <a:r>
              <a:rPr sz="2600" spc="110" dirty="0">
                <a:latin typeface="Calibri"/>
                <a:cs typeface="Calibri"/>
              </a:rPr>
              <a:t> </a:t>
            </a:r>
            <a:r>
              <a:rPr sz="2600" dirty="0">
                <a:latin typeface="Calibri"/>
                <a:cs typeface="Calibri"/>
              </a:rPr>
              <a:t>array</a:t>
            </a:r>
            <a:r>
              <a:rPr sz="2600" spc="105" dirty="0">
                <a:latin typeface="Calibri"/>
                <a:cs typeface="Calibri"/>
              </a:rPr>
              <a:t> </a:t>
            </a:r>
            <a:r>
              <a:rPr sz="2600" spc="-20" dirty="0">
                <a:latin typeface="Calibri"/>
                <a:cs typeface="Calibri"/>
              </a:rPr>
              <a:t>with 	</a:t>
            </a:r>
            <a:r>
              <a:rPr sz="2600" dirty="0">
                <a:latin typeface="Calibri"/>
                <a:cs typeface="Calibri"/>
              </a:rPr>
              <a:t>the</a:t>
            </a:r>
            <a:r>
              <a:rPr sz="2600" spc="170" dirty="0">
                <a:latin typeface="Calibri"/>
                <a:cs typeface="Calibri"/>
              </a:rPr>
              <a:t> </a:t>
            </a:r>
            <a:r>
              <a:rPr sz="2600" b="1" i="1" dirty="0">
                <a:latin typeface="Calibri"/>
                <a:cs typeface="Calibri"/>
              </a:rPr>
              <a:t>search</a:t>
            </a:r>
            <a:r>
              <a:rPr sz="2600" b="1" i="1" spc="170" dirty="0">
                <a:latin typeface="Calibri"/>
                <a:cs typeface="Calibri"/>
              </a:rPr>
              <a:t> </a:t>
            </a:r>
            <a:r>
              <a:rPr sz="2600" b="1" i="1" dirty="0">
                <a:latin typeface="Calibri"/>
                <a:cs typeface="Calibri"/>
              </a:rPr>
              <a:t>key</a:t>
            </a:r>
            <a:r>
              <a:rPr sz="2600" b="1" i="1" spc="180" dirty="0">
                <a:latin typeface="Calibri"/>
                <a:cs typeface="Calibri"/>
              </a:rPr>
              <a:t> </a:t>
            </a:r>
            <a:r>
              <a:rPr sz="2600" dirty="0">
                <a:latin typeface="Calibri"/>
                <a:cs typeface="Calibri"/>
              </a:rPr>
              <a:t>until</a:t>
            </a:r>
            <a:r>
              <a:rPr sz="2600" spc="170" dirty="0">
                <a:latin typeface="Calibri"/>
                <a:cs typeface="Calibri"/>
              </a:rPr>
              <a:t> </a:t>
            </a:r>
            <a:r>
              <a:rPr sz="2600" dirty="0">
                <a:latin typeface="Calibri"/>
                <a:cs typeface="Calibri"/>
              </a:rPr>
              <a:t>the</a:t>
            </a:r>
            <a:r>
              <a:rPr sz="2600" spc="170" dirty="0">
                <a:latin typeface="Calibri"/>
                <a:cs typeface="Calibri"/>
              </a:rPr>
              <a:t> </a:t>
            </a:r>
            <a:r>
              <a:rPr sz="2600" dirty="0">
                <a:latin typeface="Calibri"/>
                <a:cs typeface="Calibri"/>
              </a:rPr>
              <a:t>search</a:t>
            </a:r>
            <a:r>
              <a:rPr sz="2600" spc="170" dirty="0">
                <a:latin typeface="Calibri"/>
                <a:cs typeface="Calibri"/>
              </a:rPr>
              <a:t> </a:t>
            </a:r>
            <a:r>
              <a:rPr sz="2600" dirty="0">
                <a:latin typeface="Calibri"/>
                <a:cs typeface="Calibri"/>
              </a:rPr>
              <a:t>key</a:t>
            </a:r>
            <a:r>
              <a:rPr sz="2600" spc="170" dirty="0">
                <a:latin typeface="Calibri"/>
                <a:cs typeface="Calibri"/>
              </a:rPr>
              <a:t> </a:t>
            </a:r>
            <a:r>
              <a:rPr sz="2600" dirty="0">
                <a:latin typeface="Calibri"/>
                <a:cs typeface="Calibri"/>
              </a:rPr>
              <a:t>is</a:t>
            </a:r>
            <a:r>
              <a:rPr sz="2600" spc="170" dirty="0">
                <a:latin typeface="Calibri"/>
                <a:cs typeface="Calibri"/>
              </a:rPr>
              <a:t> </a:t>
            </a:r>
            <a:r>
              <a:rPr sz="2600" dirty="0">
                <a:latin typeface="Calibri"/>
                <a:cs typeface="Calibri"/>
              </a:rPr>
              <a:t>found.</a:t>
            </a:r>
            <a:r>
              <a:rPr sz="2600" spc="170" dirty="0">
                <a:latin typeface="Calibri"/>
                <a:cs typeface="Calibri"/>
              </a:rPr>
              <a:t> </a:t>
            </a:r>
            <a:r>
              <a:rPr sz="2600" dirty="0">
                <a:latin typeface="Calibri"/>
                <a:cs typeface="Calibri"/>
              </a:rPr>
              <a:t>To</a:t>
            </a:r>
            <a:r>
              <a:rPr sz="2600" spc="170" dirty="0">
                <a:latin typeface="Calibri"/>
                <a:cs typeface="Calibri"/>
              </a:rPr>
              <a:t> </a:t>
            </a:r>
            <a:r>
              <a:rPr sz="2600" spc="-10" dirty="0">
                <a:latin typeface="Calibri"/>
                <a:cs typeface="Calibri"/>
              </a:rPr>
              <a:t>determine 	</a:t>
            </a:r>
            <a:r>
              <a:rPr sz="2600" dirty="0">
                <a:latin typeface="Calibri"/>
                <a:cs typeface="Calibri"/>
              </a:rPr>
              <a:t>that</a:t>
            </a:r>
            <a:r>
              <a:rPr sz="2600" spc="100" dirty="0">
                <a:latin typeface="Calibri"/>
                <a:cs typeface="Calibri"/>
              </a:rPr>
              <a:t> </a:t>
            </a:r>
            <a:r>
              <a:rPr sz="2600" dirty="0">
                <a:latin typeface="Calibri"/>
                <a:cs typeface="Calibri"/>
              </a:rPr>
              <a:t>a</a:t>
            </a:r>
            <a:r>
              <a:rPr sz="2600" spc="105" dirty="0">
                <a:latin typeface="Calibri"/>
                <a:cs typeface="Calibri"/>
              </a:rPr>
              <a:t> </a:t>
            </a:r>
            <a:r>
              <a:rPr sz="2600" dirty="0">
                <a:latin typeface="Calibri"/>
                <a:cs typeface="Calibri"/>
              </a:rPr>
              <a:t>value</a:t>
            </a:r>
            <a:r>
              <a:rPr sz="2600" spc="105" dirty="0">
                <a:latin typeface="Calibri"/>
                <a:cs typeface="Calibri"/>
              </a:rPr>
              <a:t> </a:t>
            </a:r>
            <a:r>
              <a:rPr sz="2600" dirty="0">
                <a:latin typeface="Calibri"/>
                <a:cs typeface="Calibri"/>
              </a:rPr>
              <a:t>is</a:t>
            </a:r>
            <a:r>
              <a:rPr sz="2600" spc="105" dirty="0">
                <a:latin typeface="Calibri"/>
                <a:cs typeface="Calibri"/>
              </a:rPr>
              <a:t> </a:t>
            </a:r>
            <a:r>
              <a:rPr sz="2600" dirty="0">
                <a:latin typeface="Calibri"/>
                <a:cs typeface="Calibri"/>
              </a:rPr>
              <a:t>not</a:t>
            </a:r>
            <a:r>
              <a:rPr sz="2600" spc="105" dirty="0">
                <a:latin typeface="Calibri"/>
                <a:cs typeface="Calibri"/>
              </a:rPr>
              <a:t> </a:t>
            </a:r>
            <a:r>
              <a:rPr sz="2600" dirty="0">
                <a:latin typeface="Calibri"/>
                <a:cs typeface="Calibri"/>
              </a:rPr>
              <a:t>in</a:t>
            </a:r>
            <a:r>
              <a:rPr sz="2600" spc="105" dirty="0">
                <a:latin typeface="Calibri"/>
                <a:cs typeface="Calibri"/>
              </a:rPr>
              <a:t> </a:t>
            </a:r>
            <a:r>
              <a:rPr sz="2600" dirty="0">
                <a:latin typeface="Calibri"/>
                <a:cs typeface="Calibri"/>
              </a:rPr>
              <a:t>the</a:t>
            </a:r>
            <a:r>
              <a:rPr sz="2600" spc="105" dirty="0">
                <a:latin typeface="Calibri"/>
                <a:cs typeface="Calibri"/>
              </a:rPr>
              <a:t> </a:t>
            </a:r>
            <a:r>
              <a:rPr sz="2600" dirty="0">
                <a:latin typeface="Calibri"/>
                <a:cs typeface="Calibri"/>
              </a:rPr>
              <a:t>array,</a:t>
            </a:r>
            <a:r>
              <a:rPr sz="2600" spc="105" dirty="0">
                <a:latin typeface="Calibri"/>
                <a:cs typeface="Calibri"/>
              </a:rPr>
              <a:t> </a:t>
            </a:r>
            <a:r>
              <a:rPr sz="2600" dirty="0">
                <a:latin typeface="Calibri"/>
                <a:cs typeface="Calibri"/>
              </a:rPr>
              <a:t>the</a:t>
            </a:r>
            <a:r>
              <a:rPr sz="2600" spc="105" dirty="0">
                <a:latin typeface="Calibri"/>
                <a:cs typeface="Calibri"/>
              </a:rPr>
              <a:t> </a:t>
            </a:r>
            <a:r>
              <a:rPr sz="2600" dirty="0">
                <a:latin typeface="Calibri"/>
                <a:cs typeface="Calibri"/>
              </a:rPr>
              <a:t>program</a:t>
            </a:r>
            <a:r>
              <a:rPr sz="2600" spc="105" dirty="0">
                <a:latin typeface="Calibri"/>
                <a:cs typeface="Calibri"/>
              </a:rPr>
              <a:t> </a:t>
            </a:r>
            <a:r>
              <a:rPr sz="2600" dirty="0">
                <a:latin typeface="Calibri"/>
                <a:cs typeface="Calibri"/>
              </a:rPr>
              <a:t>must</a:t>
            </a:r>
            <a:r>
              <a:rPr sz="2600" spc="105" dirty="0">
                <a:latin typeface="Calibri"/>
                <a:cs typeface="Calibri"/>
              </a:rPr>
              <a:t> </a:t>
            </a:r>
            <a:r>
              <a:rPr sz="2600" spc="-10" dirty="0">
                <a:latin typeface="Calibri"/>
                <a:cs typeface="Calibri"/>
              </a:rPr>
              <a:t>compare 	</a:t>
            </a:r>
            <a:r>
              <a:rPr sz="2600" dirty="0">
                <a:latin typeface="Calibri"/>
                <a:cs typeface="Calibri"/>
              </a:rPr>
              <a:t>the</a:t>
            </a:r>
            <a:r>
              <a:rPr sz="2600" spc="-25" dirty="0">
                <a:latin typeface="Calibri"/>
                <a:cs typeface="Calibri"/>
              </a:rPr>
              <a:t> </a:t>
            </a:r>
            <a:r>
              <a:rPr sz="2600" dirty="0">
                <a:latin typeface="Calibri"/>
                <a:cs typeface="Calibri"/>
              </a:rPr>
              <a:t>search</a:t>
            </a:r>
            <a:r>
              <a:rPr sz="2600" spc="-20" dirty="0">
                <a:latin typeface="Calibri"/>
                <a:cs typeface="Calibri"/>
              </a:rPr>
              <a:t> </a:t>
            </a:r>
            <a:r>
              <a:rPr sz="2600" dirty="0">
                <a:latin typeface="Calibri"/>
                <a:cs typeface="Calibri"/>
              </a:rPr>
              <a:t>key</a:t>
            </a:r>
            <a:r>
              <a:rPr sz="2600" spc="-25" dirty="0">
                <a:latin typeface="Calibri"/>
                <a:cs typeface="Calibri"/>
              </a:rPr>
              <a:t> </a:t>
            </a:r>
            <a:r>
              <a:rPr sz="2600" dirty="0">
                <a:latin typeface="Calibri"/>
                <a:cs typeface="Calibri"/>
              </a:rPr>
              <a:t>to</a:t>
            </a:r>
            <a:r>
              <a:rPr sz="2600" spc="-20" dirty="0">
                <a:latin typeface="Calibri"/>
                <a:cs typeface="Calibri"/>
              </a:rPr>
              <a:t> </a:t>
            </a:r>
            <a:r>
              <a:rPr sz="2600" dirty="0">
                <a:latin typeface="Calibri"/>
                <a:cs typeface="Calibri"/>
              </a:rPr>
              <a:t>every</a:t>
            </a:r>
            <a:r>
              <a:rPr sz="2600" spc="-25" dirty="0">
                <a:latin typeface="Calibri"/>
                <a:cs typeface="Calibri"/>
              </a:rPr>
              <a:t> </a:t>
            </a:r>
            <a:r>
              <a:rPr sz="2600" dirty="0">
                <a:latin typeface="Calibri"/>
                <a:cs typeface="Calibri"/>
              </a:rPr>
              <a:t>element</a:t>
            </a:r>
            <a:r>
              <a:rPr sz="2600" spc="-20" dirty="0">
                <a:latin typeface="Calibri"/>
                <a:cs typeface="Calibri"/>
              </a:rPr>
              <a:t> </a:t>
            </a:r>
            <a:r>
              <a:rPr sz="2600" dirty="0">
                <a:latin typeface="Calibri"/>
                <a:cs typeface="Calibri"/>
              </a:rPr>
              <a:t>in</a:t>
            </a:r>
            <a:r>
              <a:rPr sz="2600" spc="-25" dirty="0">
                <a:latin typeface="Calibri"/>
                <a:cs typeface="Calibri"/>
              </a:rPr>
              <a:t> </a:t>
            </a:r>
            <a:r>
              <a:rPr sz="2600" dirty="0">
                <a:latin typeface="Calibri"/>
                <a:cs typeface="Calibri"/>
              </a:rPr>
              <a:t>the</a:t>
            </a:r>
            <a:r>
              <a:rPr sz="2600" spc="-20" dirty="0">
                <a:latin typeface="Calibri"/>
                <a:cs typeface="Calibri"/>
              </a:rPr>
              <a:t> </a:t>
            </a:r>
            <a:r>
              <a:rPr sz="2600" spc="-10" dirty="0">
                <a:latin typeface="Calibri"/>
                <a:cs typeface="Calibri"/>
              </a:rPr>
              <a:t>array.</a:t>
            </a:r>
            <a:endParaRPr sz="2600">
              <a:latin typeface="Calibri"/>
              <a:cs typeface="Calibri"/>
            </a:endParaRPr>
          </a:p>
        </p:txBody>
      </p:sp>
      <p:pic>
        <p:nvPicPr>
          <p:cNvPr id="4" name="object 4"/>
          <p:cNvPicPr/>
          <p:nvPr/>
        </p:nvPicPr>
        <p:blipFill>
          <a:blip r:embed="rId2" cstate="print"/>
          <a:stretch>
            <a:fillRect/>
          </a:stretch>
        </p:blipFill>
        <p:spPr>
          <a:xfrm>
            <a:off x="1" y="3315275"/>
            <a:ext cx="9143998" cy="3542724"/>
          </a:xfrm>
          <a:prstGeom prst="rect">
            <a:avLst/>
          </a:prstGeom>
        </p:spPr>
      </p:pic>
      <p:sp>
        <p:nvSpPr>
          <p:cNvPr id="7" name="Slide Number Placeholder 6">
            <a:extLst>
              <a:ext uri="{FF2B5EF4-FFF2-40B4-BE49-F238E27FC236}">
                <a16:creationId xmlns:a16="http://schemas.microsoft.com/office/drawing/2014/main" id="{49ACB6F9-DA88-42BA-85FE-1872168493B5}"/>
              </a:ext>
            </a:extLst>
          </p:cNvPr>
          <p:cNvSpPr>
            <a:spLocks noGrp="1"/>
          </p:cNvSpPr>
          <p:nvPr>
            <p:ph type="sldNum" sz="quarter" idx="7"/>
          </p:nvPr>
        </p:nvSpPr>
        <p:spPr/>
        <p:txBody>
          <a:bodyPr/>
          <a:lstStyle/>
          <a:p>
            <a:pPr marL="114935">
              <a:lnSpc>
                <a:spcPts val="1240"/>
              </a:lnSpc>
            </a:pPr>
            <a:fld id="{81D60167-4931-47E6-BA6A-407CBD079E47}" type="slidenum">
              <a:rPr lang="en-US" spc="-50" smtClean="0"/>
              <a:t>8</a:t>
            </a:fld>
            <a:endParaRPr lang="en-US" spc="-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47860EA-3B58-4832-8034-CC09FF140C21}"/>
              </a:ext>
            </a:extLst>
          </p:cNvPr>
          <p:cNvSpPr>
            <a:spLocks noGrp="1"/>
          </p:cNvSpPr>
          <p:nvPr>
            <p:ph type="title"/>
          </p:nvPr>
        </p:nvSpPr>
        <p:spPr>
          <a:xfrm>
            <a:off x="2151594" y="465481"/>
            <a:ext cx="4887168" cy="553998"/>
          </a:xfrm>
        </p:spPr>
        <p:txBody>
          <a:bodyPr/>
          <a:lstStyle/>
          <a:p>
            <a:pPr algn="ctr"/>
            <a:r>
              <a:rPr lang="en-US" dirty="0"/>
              <a:t>Linear Search</a:t>
            </a:r>
          </a:p>
        </p:txBody>
      </p:sp>
      <p:sp>
        <p:nvSpPr>
          <p:cNvPr id="17" name="Text Placeholder 16">
            <a:extLst>
              <a:ext uri="{FF2B5EF4-FFF2-40B4-BE49-F238E27FC236}">
                <a16:creationId xmlns:a16="http://schemas.microsoft.com/office/drawing/2014/main" id="{6E82E5FE-8E01-485D-8C9F-598FF62FED20}"/>
              </a:ext>
            </a:extLst>
          </p:cNvPr>
          <p:cNvSpPr>
            <a:spLocks noGrp="1"/>
          </p:cNvSpPr>
          <p:nvPr>
            <p:ph type="body" idx="1"/>
          </p:nvPr>
        </p:nvSpPr>
        <p:spPr>
          <a:xfrm>
            <a:off x="579757" y="1612390"/>
            <a:ext cx="8030845" cy="2062103"/>
          </a:xfrm>
        </p:spPr>
        <p:txBody>
          <a:bodyPr/>
          <a:lstStyle/>
          <a:p>
            <a:pPr algn="just"/>
            <a:r>
              <a:rPr lang="en-US" sz="1800" b="0" i="0" dirty="0">
                <a:effectLst/>
                <a:latin typeface="+mn-lt"/>
              </a:rPr>
              <a:t>In Linear Search, we iterate over all the elements of the array and check if it the current element is equal to the target element. If we find any element to be equal to the target element, then return the index of the current element. Otherwise, if no element is equal to the target element, then return -1 as the element is not found. Linear search is also known as </a:t>
            </a:r>
            <a:r>
              <a:rPr lang="en-US" sz="1800" b="1" i="0" dirty="0">
                <a:effectLst/>
                <a:latin typeface="+mn-lt"/>
              </a:rPr>
              <a:t>sequential search</a:t>
            </a:r>
            <a:r>
              <a:rPr lang="en-US" sz="1800" b="0" i="0" dirty="0">
                <a:effectLst/>
                <a:latin typeface="+mn-lt"/>
              </a:rPr>
              <a:t>.</a:t>
            </a:r>
          </a:p>
          <a:p>
            <a:pPr algn="just"/>
            <a:endParaRPr lang="en-US" sz="1800" b="1" i="0" dirty="0">
              <a:effectLst/>
              <a:latin typeface="+mn-lt"/>
            </a:endParaRPr>
          </a:p>
          <a:p>
            <a:r>
              <a:rPr lang="en-US" b="1" i="0" dirty="0" err="1">
                <a:solidFill>
                  <a:srgbClr val="273239"/>
                </a:solidFill>
                <a:effectLst/>
                <a:latin typeface="Nunito" pitchFamily="2" charset="0"/>
              </a:rPr>
              <a:t>arr</a:t>
            </a:r>
            <a:r>
              <a:rPr lang="en-US" b="1" i="0" dirty="0">
                <a:solidFill>
                  <a:srgbClr val="273239"/>
                </a:solidFill>
                <a:effectLst/>
                <a:latin typeface="Nunito" pitchFamily="2" charset="0"/>
              </a:rPr>
              <a:t>[] = {10, 50, 30, 70, 80, 20, 90, 40}</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key</a:t>
            </a:r>
            <a:r>
              <a:rPr lang="en-US" b="0" i="0" dirty="0">
                <a:solidFill>
                  <a:srgbClr val="273239"/>
                </a:solidFill>
                <a:effectLst/>
                <a:latin typeface="Nunito" pitchFamily="2" charset="0"/>
              </a:rPr>
              <a:t> = 30</a:t>
            </a:r>
            <a:endParaRPr lang="en-US" dirty="0"/>
          </a:p>
        </p:txBody>
      </p:sp>
      <p:sp>
        <p:nvSpPr>
          <p:cNvPr id="9" name="Slide Number Placeholder 8">
            <a:extLst>
              <a:ext uri="{FF2B5EF4-FFF2-40B4-BE49-F238E27FC236}">
                <a16:creationId xmlns:a16="http://schemas.microsoft.com/office/drawing/2014/main" id="{F266A8FD-FDCA-4C54-8234-E0B44314A809}"/>
              </a:ext>
            </a:extLst>
          </p:cNvPr>
          <p:cNvSpPr>
            <a:spLocks noGrp="1"/>
          </p:cNvSpPr>
          <p:nvPr>
            <p:ph type="sldNum" sz="quarter" idx="7"/>
          </p:nvPr>
        </p:nvSpPr>
        <p:spPr/>
        <p:txBody>
          <a:bodyPr/>
          <a:lstStyle/>
          <a:p>
            <a:pPr marL="114935">
              <a:lnSpc>
                <a:spcPts val="1240"/>
              </a:lnSpc>
            </a:pPr>
            <a:fld id="{81D60167-4931-47E6-BA6A-407CBD079E47}" type="slidenum">
              <a:rPr lang="en-US" spc="-50" smtClean="0"/>
              <a:t>9</a:t>
            </a:fld>
            <a:endParaRPr lang="en-US" spc="-50" dirty="0"/>
          </a:p>
        </p:txBody>
      </p:sp>
      <p:pic>
        <p:nvPicPr>
          <p:cNvPr id="19" name="Picture 18">
            <a:extLst>
              <a:ext uri="{FF2B5EF4-FFF2-40B4-BE49-F238E27FC236}">
                <a16:creationId xmlns:a16="http://schemas.microsoft.com/office/drawing/2014/main" id="{5DD2D1C0-FC35-4FDA-8533-B92A9D3439C7}"/>
              </a:ext>
            </a:extLst>
          </p:cNvPr>
          <p:cNvPicPr>
            <a:picLocks noChangeAspect="1"/>
          </p:cNvPicPr>
          <p:nvPr/>
        </p:nvPicPr>
        <p:blipFill>
          <a:blip r:embed="rId2"/>
          <a:stretch>
            <a:fillRect/>
          </a:stretch>
        </p:blipFill>
        <p:spPr>
          <a:xfrm>
            <a:off x="1291622" y="4098700"/>
            <a:ext cx="6607113" cy="22938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977</Words>
  <Application>Microsoft Office PowerPoint</Application>
  <PresentationFormat>On-screen Show (4:3)</PresentationFormat>
  <Paragraphs>103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Courier New</vt:lpstr>
      <vt:lpstr>Microsoft Sans Serif</vt:lpstr>
      <vt:lpstr>Nunito</vt:lpstr>
      <vt:lpstr>Times New Roman</vt:lpstr>
      <vt:lpstr>Office Theme</vt:lpstr>
      <vt:lpstr>Structured Programming Language ICT 1103</vt:lpstr>
      <vt:lpstr>Traversing in Linear Array</vt:lpstr>
      <vt:lpstr>Sorting in Linear Array</vt:lpstr>
      <vt:lpstr>Bubble Sort</vt:lpstr>
      <vt:lpstr>Bubble Sort</vt:lpstr>
      <vt:lpstr>#include &lt;stdio.h&gt; int main()</vt:lpstr>
      <vt:lpstr>Bubble Sort</vt:lpstr>
      <vt:lpstr>Searching in Linear Array</vt:lpstr>
      <vt:lpstr>Linear Search</vt:lpstr>
      <vt:lpstr>Continue…</vt:lpstr>
      <vt:lpstr>Binary Search</vt:lpstr>
      <vt:lpstr>Binary Search</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Programming Language ICT 1103</dc:title>
  <cp:lastModifiedBy>Nahidul Islam</cp:lastModifiedBy>
  <cp:revision>5</cp:revision>
  <dcterms:created xsi:type="dcterms:W3CDTF">2024-11-20T01:22:04Z</dcterms:created>
  <dcterms:modified xsi:type="dcterms:W3CDTF">2024-11-20T01:43:45Z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