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410" y="2229116"/>
            <a:ext cx="7145178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7099" y="4809744"/>
            <a:ext cx="50498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981480"/>
            <a:ext cx="4648200" cy="5170805"/>
          </a:xfrm>
          <a:custGeom>
            <a:avLst/>
            <a:gdLst/>
            <a:ahLst/>
            <a:cxnLst/>
            <a:rect l="l" t="t" r="r" b="b"/>
            <a:pathLst>
              <a:path w="4648200" h="5170805">
                <a:moveTo>
                  <a:pt x="0" y="0"/>
                </a:moveTo>
                <a:lnTo>
                  <a:pt x="4648199" y="0"/>
                </a:lnTo>
                <a:lnTo>
                  <a:pt x="4648199" y="5170645"/>
                </a:lnTo>
                <a:lnTo>
                  <a:pt x="0" y="51706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909" y="41943"/>
            <a:ext cx="7455534" cy="10729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180" y="1609344"/>
            <a:ext cx="5355590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76"/>
            <a:ext cx="243611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9409" y="2229116"/>
            <a:ext cx="7614593" cy="620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5415" marR="5080" indent="-2673350">
              <a:lnSpc>
                <a:spcPct val="100299"/>
              </a:lnSpc>
              <a:spcBef>
                <a:spcPts val="95"/>
              </a:spcBef>
            </a:pPr>
            <a:r>
              <a:rPr b="1" dirty="0"/>
              <a:t>Structured</a:t>
            </a:r>
            <a:r>
              <a:rPr b="1" spc="-50" dirty="0"/>
              <a:t> </a:t>
            </a:r>
            <a:r>
              <a:rPr b="1" dirty="0"/>
              <a:t>Programming</a:t>
            </a:r>
            <a:r>
              <a:rPr b="1" spc="-50" dirty="0"/>
              <a:t> </a:t>
            </a:r>
            <a:r>
              <a:rPr b="1" spc="-10" dirty="0"/>
              <a:t>Langua</a:t>
            </a:r>
            <a:r>
              <a:rPr lang="en-US" b="1" spc="-10" dirty="0"/>
              <a:t>ge </a:t>
            </a:r>
            <a:endParaRPr b="1"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981200" y="4114800"/>
            <a:ext cx="504980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Nahidul Islam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Lecturer, Dept. of CSE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DCC, Dhaka.</a:t>
            </a:r>
            <a:endParaRPr b="1"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30225" y="6428676"/>
            <a:ext cx="683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1/31/2023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608" y="35762"/>
            <a:ext cx="7620000" cy="6786880"/>
          </a:xfrm>
          <a:custGeom>
            <a:avLst/>
            <a:gdLst/>
            <a:ahLst/>
            <a:cxnLst/>
            <a:rect l="l" t="t" r="r" b="b"/>
            <a:pathLst>
              <a:path w="7620000" h="6786880">
                <a:moveTo>
                  <a:pt x="0" y="0"/>
                </a:moveTo>
                <a:lnTo>
                  <a:pt x="7620000" y="0"/>
                </a:lnTo>
                <a:lnTo>
                  <a:pt x="7620000" y="6786472"/>
                </a:lnTo>
                <a:lnTo>
                  <a:pt x="0" y="678647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9909" y="45211"/>
            <a:ext cx="7455534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/>
              <a:t>//</a:t>
            </a:r>
            <a:r>
              <a:rPr sz="2100" spc="-40" dirty="0"/>
              <a:t> </a:t>
            </a:r>
            <a:r>
              <a:rPr sz="2100" dirty="0"/>
              <a:t>Program</a:t>
            </a:r>
            <a:r>
              <a:rPr sz="2100" spc="-40" dirty="0"/>
              <a:t> </a:t>
            </a:r>
            <a:r>
              <a:rPr sz="2100" dirty="0"/>
              <a:t>to</a:t>
            </a:r>
            <a:r>
              <a:rPr sz="2100" spc="-40" dirty="0"/>
              <a:t> </a:t>
            </a:r>
            <a:r>
              <a:rPr sz="2100" dirty="0"/>
              <a:t>take</a:t>
            </a:r>
            <a:r>
              <a:rPr sz="2100" spc="-40" dirty="0"/>
              <a:t> </a:t>
            </a:r>
            <a:r>
              <a:rPr sz="2100" dirty="0"/>
              <a:t>5</a:t>
            </a:r>
            <a:r>
              <a:rPr sz="2100" spc="-35" dirty="0"/>
              <a:t> </a:t>
            </a:r>
            <a:r>
              <a:rPr sz="2100" dirty="0"/>
              <a:t>values</a:t>
            </a:r>
            <a:r>
              <a:rPr sz="2100" spc="-40" dirty="0"/>
              <a:t> </a:t>
            </a:r>
            <a:r>
              <a:rPr sz="2100" dirty="0"/>
              <a:t>from</a:t>
            </a:r>
            <a:r>
              <a:rPr sz="2100" spc="-40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dirty="0"/>
              <a:t>user</a:t>
            </a:r>
            <a:r>
              <a:rPr sz="2100" spc="-40" dirty="0"/>
              <a:t> </a:t>
            </a:r>
            <a:r>
              <a:rPr sz="2100" dirty="0"/>
              <a:t>and</a:t>
            </a:r>
            <a:r>
              <a:rPr sz="2100" spc="-35" dirty="0"/>
              <a:t> </a:t>
            </a:r>
            <a:r>
              <a:rPr sz="2100" dirty="0"/>
              <a:t>store</a:t>
            </a:r>
            <a:r>
              <a:rPr sz="2100" spc="-40" dirty="0"/>
              <a:t> </a:t>
            </a:r>
            <a:r>
              <a:rPr sz="2100" dirty="0"/>
              <a:t>them</a:t>
            </a:r>
            <a:r>
              <a:rPr sz="2100" spc="-40" dirty="0"/>
              <a:t> </a:t>
            </a:r>
            <a:r>
              <a:rPr sz="2100" dirty="0"/>
              <a:t>in</a:t>
            </a:r>
            <a:r>
              <a:rPr sz="2100" spc="-40" dirty="0"/>
              <a:t> </a:t>
            </a:r>
            <a:r>
              <a:rPr sz="2100" dirty="0"/>
              <a:t>an</a:t>
            </a:r>
            <a:r>
              <a:rPr sz="2100" spc="-40" dirty="0"/>
              <a:t> </a:t>
            </a:r>
            <a:r>
              <a:rPr sz="2100" spc="-10" dirty="0"/>
              <a:t>array</a:t>
            </a:r>
            <a:endParaRPr sz="2100"/>
          </a:p>
          <a:p>
            <a:pPr marL="12700" marR="3095625">
              <a:lnSpc>
                <a:spcPct val="100000"/>
              </a:lnSpc>
            </a:pPr>
            <a:r>
              <a:rPr sz="2100" dirty="0"/>
              <a:t>//</a:t>
            </a:r>
            <a:r>
              <a:rPr sz="2100" spc="-40" dirty="0"/>
              <a:t> </a:t>
            </a:r>
            <a:r>
              <a:rPr sz="2100" dirty="0"/>
              <a:t>Print</a:t>
            </a:r>
            <a:r>
              <a:rPr sz="2100" spc="-40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spc="-10" dirty="0"/>
              <a:t>elements</a:t>
            </a:r>
            <a:r>
              <a:rPr sz="2100" spc="-40" dirty="0"/>
              <a:t> </a:t>
            </a:r>
            <a:r>
              <a:rPr sz="2100" dirty="0"/>
              <a:t>stored</a:t>
            </a:r>
            <a:r>
              <a:rPr sz="2100" spc="-35" dirty="0"/>
              <a:t> </a:t>
            </a:r>
            <a:r>
              <a:rPr sz="2100" dirty="0"/>
              <a:t>in</a:t>
            </a:r>
            <a:r>
              <a:rPr sz="2100" spc="-40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spc="-10" dirty="0"/>
              <a:t>array </a:t>
            </a:r>
            <a:r>
              <a:rPr sz="2100" dirty="0"/>
              <a:t>#include</a:t>
            </a:r>
            <a:r>
              <a:rPr sz="2100" spc="-114" dirty="0"/>
              <a:t> </a:t>
            </a:r>
            <a:r>
              <a:rPr sz="2100" spc="-10" dirty="0"/>
              <a:t>&lt;stdio.h&gt;</a:t>
            </a:r>
            <a:endParaRPr sz="2100"/>
          </a:p>
        </p:txBody>
      </p:sp>
      <p:sp>
        <p:nvSpPr>
          <p:cNvPr id="5" name="object 5"/>
          <p:cNvSpPr txBox="1"/>
          <p:nvPr/>
        </p:nvSpPr>
        <p:spPr>
          <a:xfrm>
            <a:off x="429909" y="1005332"/>
            <a:ext cx="1079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/>
                <a:cs typeface="Calibri"/>
              </a:rPr>
              <a:t>int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main()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731" y="1645411"/>
            <a:ext cx="4288155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/>
                <a:cs typeface="Calibri"/>
              </a:rPr>
              <a:t>int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values[5];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printf("Enter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5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integers: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");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//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taking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input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storing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array </a:t>
            </a:r>
            <a:r>
              <a:rPr sz="2100" dirty="0">
                <a:latin typeface="Calibri"/>
                <a:cs typeface="Calibri"/>
              </a:rPr>
              <a:t>for(int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0;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&lt;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5;</a:t>
            </a:r>
            <a:r>
              <a:rPr sz="2100" spc="-20" dirty="0">
                <a:latin typeface="Calibri"/>
                <a:cs typeface="Calibri"/>
              </a:rPr>
              <a:t> ++i)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scanf("%d",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&amp;values[i]);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spc="-5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457" y="4205732"/>
            <a:ext cx="3499485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/>
                <a:cs typeface="Calibri"/>
              </a:rPr>
              <a:t>printf("Displaying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integers: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");</a:t>
            </a:r>
            <a:endParaRPr sz="2100">
              <a:latin typeface="Calibri"/>
              <a:cs typeface="Calibri"/>
            </a:endParaRPr>
          </a:p>
          <a:p>
            <a:pPr marL="72390" marR="508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//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printing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elements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array </a:t>
            </a:r>
            <a:r>
              <a:rPr sz="2100" dirty="0">
                <a:latin typeface="Calibri"/>
                <a:cs typeface="Calibri"/>
              </a:rPr>
              <a:t>for(int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0;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&lt;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5;</a:t>
            </a:r>
            <a:r>
              <a:rPr sz="2100" spc="-20" dirty="0">
                <a:latin typeface="Calibri"/>
                <a:cs typeface="Calibri"/>
              </a:rPr>
              <a:t> ++i)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printf("%d\n",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values[i]);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spc="-5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return</a:t>
            </a:r>
            <a:r>
              <a:rPr sz="2100" spc="-8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0;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909" y="6446011"/>
            <a:ext cx="109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0" y="2826724"/>
            <a:ext cx="2743200" cy="3695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b="1" dirty="0">
                <a:solidFill>
                  <a:srgbClr val="25265E"/>
                </a:solidFill>
                <a:latin typeface="Arial"/>
                <a:cs typeface="Arial"/>
              </a:rPr>
              <a:t>Array</a:t>
            </a:r>
            <a:r>
              <a:rPr sz="1800" b="1" spc="-25" dirty="0">
                <a:solidFill>
                  <a:srgbClr val="25265E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5265E"/>
                </a:solidFill>
                <a:latin typeface="Arial"/>
                <a:cs typeface="Arial"/>
              </a:rPr>
              <a:t>Input/Output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586" rIns="0" bIns="0" rtlCol="0">
            <a:spAutoFit/>
          </a:bodyPr>
          <a:lstStyle/>
          <a:p>
            <a:pPr marL="3332479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547" y="1611376"/>
            <a:ext cx="8024495" cy="230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</a:tabLst>
            </a:pPr>
            <a:r>
              <a:rPr sz="2800" b="1" dirty="0">
                <a:latin typeface="Calibri"/>
                <a:cs typeface="Calibri"/>
              </a:rPr>
              <a:t>Calculate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Average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Using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Arrays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800">
              <a:latin typeface="Calibri"/>
              <a:cs typeface="Calibri"/>
            </a:endParaRPr>
          </a:p>
          <a:p>
            <a:pPr marL="30226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takes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user(where,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specified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user),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stores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average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05326"/>
            <a:ext cx="8372474" cy="640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1596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005" algn="l"/>
              </a:tabLst>
            </a:pPr>
            <a:r>
              <a:rPr sz="3200" spc="-10" dirty="0"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4267199" cy="2933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83547" y="1611376"/>
            <a:ext cx="8023859" cy="272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</a:tabLst>
            </a:pPr>
            <a:r>
              <a:rPr sz="2800" b="1" dirty="0">
                <a:latin typeface="Calibri"/>
                <a:cs typeface="Calibri"/>
              </a:rPr>
              <a:t>Display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Largest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Element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800">
              <a:latin typeface="Calibri"/>
              <a:cs typeface="Calibri"/>
            </a:endParaRPr>
          </a:p>
          <a:p>
            <a:pPr marL="30226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takes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user(where,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specified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user)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array.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Then,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displays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largest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loops.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714" y="548953"/>
            <a:ext cx="8515485" cy="56994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757" y="1612391"/>
            <a:ext cx="1366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</a:tabLst>
            </a:pPr>
            <a:r>
              <a:rPr sz="2600" spc="-10" dirty="0">
                <a:latin typeface="Calibri"/>
                <a:cs typeface="Calibri"/>
              </a:rPr>
              <a:t>Output: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601" y="5772911"/>
            <a:ext cx="30092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Largest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element=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55.5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2057400"/>
            <a:ext cx="6559376" cy="3733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653" y="838200"/>
            <a:ext cx="6225907" cy="57070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541" y="41943"/>
            <a:ext cx="565594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latin typeface="Calibri"/>
                <a:cs typeface="Calibri"/>
              </a:rPr>
              <a:t>PASSING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ARRAYS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732" y="638129"/>
            <a:ext cx="8638540" cy="57327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5435" marR="5080" indent="-293370" algn="just">
              <a:lnSpc>
                <a:spcPts val="2380"/>
              </a:lnSpc>
              <a:spcBef>
                <a:spcPts val="675"/>
              </a:spcBef>
              <a:buFont typeface="Arial MT"/>
              <a:buChar char="•"/>
              <a:tabLst>
                <a:tab pos="307975" algn="l"/>
              </a:tabLst>
            </a:pPr>
            <a:r>
              <a:rPr sz="2450" dirty="0">
                <a:latin typeface="Calibri"/>
                <a:cs typeface="Calibri"/>
              </a:rPr>
              <a:t>An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entire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can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be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passed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function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as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an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argument.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The 	</a:t>
            </a:r>
            <a:r>
              <a:rPr sz="2450" dirty="0">
                <a:latin typeface="Calibri"/>
                <a:cs typeface="Calibri"/>
              </a:rPr>
              <a:t>manner</a:t>
            </a:r>
            <a:r>
              <a:rPr sz="2450" spc="2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2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which</a:t>
            </a:r>
            <a:r>
              <a:rPr sz="2450" spc="2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2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2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2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passed</a:t>
            </a:r>
            <a:r>
              <a:rPr sz="2450" spc="2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differs</a:t>
            </a:r>
            <a:r>
              <a:rPr sz="2450" spc="2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markedly,</a:t>
            </a:r>
            <a:r>
              <a:rPr sz="2450" spc="2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however, 	</a:t>
            </a:r>
            <a:r>
              <a:rPr sz="2450" dirty="0">
                <a:latin typeface="Calibri"/>
                <a:cs typeface="Calibri"/>
              </a:rPr>
              <a:t>from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that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an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ordinary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variable.</a:t>
            </a:r>
            <a:endParaRPr sz="2450">
              <a:latin typeface="Calibri"/>
              <a:cs typeface="Calibri"/>
            </a:endParaRPr>
          </a:p>
          <a:p>
            <a:pPr marL="305435" marR="5080" indent="-293370" algn="just">
              <a:lnSpc>
                <a:spcPts val="2380"/>
              </a:lnSpc>
              <a:spcBef>
                <a:spcPts val="500"/>
              </a:spcBef>
              <a:buFont typeface="Arial MT"/>
              <a:buChar char="•"/>
              <a:tabLst>
                <a:tab pos="307975" algn="l"/>
              </a:tabLst>
            </a:pPr>
            <a:r>
              <a:rPr sz="2450" dirty="0">
                <a:latin typeface="Calibri"/>
                <a:cs typeface="Calibri"/>
              </a:rPr>
              <a:t>To</a:t>
            </a:r>
            <a:r>
              <a:rPr sz="2450" spc="2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pass</a:t>
            </a:r>
            <a:r>
              <a:rPr sz="2450" spc="2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an</a:t>
            </a:r>
            <a:r>
              <a:rPr sz="2450" spc="2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25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2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2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function,</a:t>
            </a:r>
            <a:r>
              <a:rPr sz="2450" spc="2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2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2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name</a:t>
            </a:r>
            <a:r>
              <a:rPr sz="2450" spc="25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must</a:t>
            </a:r>
            <a:r>
              <a:rPr sz="2450" spc="25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appear</a:t>
            </a:r>
            <a:r>
              <a:rPr sz="2450" spc="26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by 	</a:t>
            </a:r>
            <a:r>
              <a:rPr sz="2450" dirty="0">
                <a:latin typeface="Calibri"/>
                <a:cs typeface="Calibri"/>
              </a:rPr>
              <a:t>itself,</a:t>
            </a:r>
            <a:r>
              <a:rPr sz="2450" spc="75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without</a:t>
            </a:r>
            <a:r>
              <a:rPr sz="2450" spc="80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brackets</a:t>
            </a:r>
            <a:r>
              <a:rPr sz="2450" spc="75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or</a:t>
            </a:r>
            <a:r>
              <a:rPr sz="2450" spc="80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subscripts,</a:t>
            </a:r>
            <a:r>
              <a:rPr sz="2450" spc="75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as</a:t>
            </a:r>
            <a:r>
              <a:rPr sz="2450" spc="75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an</a:t>
            </a:r>
            <a:r>
              <a:rPr sz="2450" spc="80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actual</a:t>
            </a:r>
            <a:r>
              <a:rPr sz="2450" spc="75" dirty="0">
                <a:latin typeface="Calibri"/>
                <a:cs typeface="Calibri"/>
              </a:rPr>
              <a:t>  </a:t>
            </a:r>
            <a:r>
              <a:rPr sz="2450" spc="-10" dirty="0">
                <a:latin typeface="Calibri"/>
                <a:cs typeface="Calibri"/>
              </a:rPr>
              <a:t>argument 	</a:t>
            </a:r>
            <a:r>
              <a:rPr sz="2450" dirty="0">
                <a:latin typeface="Calibri"/>
                <a:cs typeface="Calibri"/>
              </a:rPr>
              <a:t>within</a:t>
            </a:r>
            <a:r>
              <a:rPr sz="2450" spc="3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3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function</a:t>
            </a:r>
            <a:r>
              <a:rPr sz="2450" spc="3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call.</a:t>
            </a:r>
            <a:r>
              <a:rPr sz="2450" spc="3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3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corresponding</a:t>
            </a:r>
            <a:r>
              <a:rPr sz="2450" spc="3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formal</a:t>
            </a:r>
            <a:r>
              <a:rPr sz="2450" spc="3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argument</a:t>
            </a:r>
            <a:r>
              <a:rPr sz="2450" spc="355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is 	</a:t>
            </a:r>
            <a:r>
              <a:rPr sz="2450" dirty="0">
                <a:latin typeface="Calibri"/>
                <a:cs typeface="Calibri"/>
              </a:rPr>
              <a:t>written</a:t>
            </a:r>
            <a:r>
              <a:rPr sz="2450" spc="3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3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3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same</a:t>
            </a:r>
            <a:r>
              <a:rPr sz="2450" spc="3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manner,</a:t>
            </a:r>
            <a:r>
              <a:rPr sz="2450" spc="3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though</a:t>
            </a:r>
            <a:r>
              <a:rPr sz="2450" spc="3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it</a:t>
            </a:r>
            <a:r>
              <a:rPr sz="2450" spc="3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must</a:t>
            </a:r>
            <a:r>
              <a:rPr sz="2450" spc="3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be</a:t>
            </a:r>
            <a:r>
              <a:rPr sz="2450" spc="3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declared</a:t>
            </a:r>
            <a:r>
              <a:rPr sz="2450" spc="3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as</a:t>
            </a:r>
            <a:r>
              <a:rPr sz="2450" spc="31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an 	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within</a:t>
            </a:r>
            <a:r>
              <a:rPr sz="2450" spc="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formal</a:t>
            </a:r>
            <a:r>
              <a:rPr sz="2450" spc="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argument</a:t>
            </a:r>
            <a:r>
              <a:rPr sz="2450" spc="3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declarations.</a:t>
            </a:r>
            <a:endParaRPr sz="2450">
              <a:latin typeface="Calibri"/>
              <a:cs typeface="Calibri"/>
            </a:endParaRPr>
          </a:p>
          <a:p>
            <a:pPr marL="305435" marR="5080" indent="-293370" algn="just">
              <a:lnSpc>
                <a:spcPts val="2380"/>
              </a:lnSpc>
              <a:spcBef>
                <a:spcPts val="500"/>
              </a:spcBef>
              <a:buFont typeface="Arial MT"/>
              <a:buChar char="•"/>
              <a:tabLst>
                <a:tab pos="307975" algn="l"/>
              </a:tabLst>
            </a:pPr>
            <a:r>
              <a:rPr sz="2450" dirty="0">
                <a:latin typeface="Calibri"/>
                <a:cs typeface="Calibri"/>
              </a:rPr>
              <a:t>When</a:t>
            </a:r>
            <a:r>
              <a:rPr sz="2450" spc="2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declaring</a:t>
            </a:r>
            <a:r>
              <a:rPr sz="2450" spc="27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2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one</a:t>
            </a:r>
            <a:r>
              <a:rPr sz="2450" spc="2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dimensional</a:t>
            </a:r>
            <a:r>
              <a:rPr sz="2450" spc="27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2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as</a:t>
            </a:r>
            <a:r>
              <a:rPr sz="2450" spc="27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2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formal</a:t>
            </a:r>
            <a:r>
              <a:rPr sz="2450" spc="27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argument, 	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18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19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name</a:t>
            </a:r>
            <a:r>
              <a:rPr sz="2450" spc="19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19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written</a:t>
            </a:r>
            <a:r>
              <a:rPr sz="2450" spc="19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with</a:t>
            </a:r>
            <a:r>
              <a:rPr sz="2450" spc="19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2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pair</a:t>
            </a:r>
            <a:r>
              <a:rPr sz="2450" spc="19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19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empty</a:t>
            </a:r>
            <a:r>
              <a:rPr sz="2450" spc="19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square</a:t>
            </a:r>
            <a:r>
              <a:rPr sz="2450" spc="19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brackets. 	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size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not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specified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within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formal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argument 	declaration.</a:t>
            </a:r>
            <a:endParaRPr sz="2450">
              <a:latin typeface="Calibri"/>
              <a:cs typeface="Calibri"/>
            </a:endParaRPr>
          </a:p>
          <a:p>
            <a:pPr marL="305435" marR="5715" indent="-293370" algn="just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07975" algn="l"/>
              </a:tabLst>
            </a:pPr>
            <a:r>
              <a:rPr sz="2450" dirty="0">
                <a:latin typeface="Calibri"/>
                <a:cs typeface="Calibri"/>
              </a:rPr>
              <a:t>Some</a:t>
            </a:r>
            <a:r>
              <a:rPr sz="2450" spc="59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care</a:t>
            </a:r>
            <a:r>
              <a:rPr sz="2450" spc="59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6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required</a:t>
            </a:r>
            <a:r>
              <a:rPr sz="2450" spc="6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when</a:t>
            </a:r>
            <a:r>
              <a:rPr sz="2450" spc="59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writing</a:t>
            </a:r>
            <a:r>
              <a:rPr sz="2450" spc="6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function</a:t>
            </a:r>
            <a:r>
              <a:rPr sz="2450" spc="6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prototypes</a:t>
            </a:r>
            <a:r>
              <a:rPr sz="2450" spc="60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that 	</a:t>
            </a:r>
            <a:r>
              <a:rPr sz="2450" dirty="0">
                <a:latin typeface="Calibri"/>
                <a:cs typeface="Calibri"/>
              </a:rPr>
              <a:t>include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arguments.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An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empty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pair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square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brackets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must 	</a:t>
            </a:r>
            <a:r>
              <a:rPr sz="2450" dirty="0">
                <a:latin typeface="Calibri"/>
                <a:cs typeface="Calibri"/>
              </a:rPr>
              <a:t>follow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name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each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argument,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thus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indicating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that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the 	</a:t>
            </a:r>
            <a:r>
              <a:rPr sz="2450" dirty="0">
                <a:latin typeface="Calibri"/>
                <a:cs typeface="Calibri"/>
              </a:rPr>
              <a:t>argument</a:t>
            </a:r>
            <a:r>
              <a:rPr sz="2450" spc="3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3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an</a:t>
            </a:r>
            <a:r>
              <a:rPr sz="2450" spc="3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array.</a:t>
            </a:r>
            <a:r>
              <a:rPr sz="2450" spc="3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If</a:t>
            </a:r>
            <a:r>
              <a:rPr sz="2450" spc="3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argument</a:t>
            </a:r>
            <a:r>
              <a:rPr sz="2450" spc="3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names</a:t>
            </a:r>
            <a:r>
              <a:rPr sz="2450" spc="3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are</a:t>
            </a:r>
            <a:r>
              <a:rPr sz="2450" spc="3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not</a:t>
            </a:r>
            <a:r>
              <a:rPr sz="2450" spc="3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included</a:t>
            </a:r>
            <a:r>
              <a:rPr sz="2450" spc="3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320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a 	</a:t>
            </a:r>
            <a:r>
              <a:rPr sz="2450" dirty="0">
                <a:latin typeface="Calibri"/>
                <a:cs typeface="Calibri"/>
              </a:rPr>
              <a:t>function</a:t>
            </a:r>
            <a:r>
              <a:rPr sz="2450" spc="75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declaration,</a:t>
            </a:r>
            <a:r>
              <a:rPr sz="2450" spc="80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then</a:t>
            </a:r>
            <a:r>
              <a:rPr sz="2450" spc="85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an</a:t>
            </a:r>
            <a:r>
              <a:rPr sz="2450" spc="85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empty</a:t>
            </a:r>
            <a:r>
              <a:rPr sz="2450" spc="85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pair</a:t>
            </a:r>
            <a:r>
              <a:rPr sz="2450" spc="80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85" dirty="0">
                <a:latin typeface="Calibri"/>
                <a:cs typeface="Calibri"/>
              </a:rPr>
              <a:t>  </a:t>
            </a:r>
            <a:r>
              <a:rPr sz="2450" dirty="0">
                <a:latin typeface="Calibri"/>
                <a:cs typeface="Calibri"/>
              </a:rPr>
              <a:t>square</a:t>
            </a:r>
            <a:r>
              <a:rPr sz="2450" spc="85" dirty="0">
                <a:latin typeface="Calibri"/>
                <a:cs typeface="Calibri"/>
              </a:rPr>
              <a:t>  </a:t>
            </a:r>
            <a:r>
              <a:rPr sz="2450" spc="-10" dirty="0">
                <a:latin typeface="Calibri"/>
                <a:cs typeface="Calibri"/>
              </a:rPr>
              <a:t>brackets 	</a:t>
            </a:r>
            <a:r>
              <a:rPr sz="2450" dirty="0">
                <a:latin typeface="Calibri"/>
                <a:cs typeface="Calibri"/>
              </a:rPr>
              <a:t>must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follow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argument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data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type.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43" y="995705"/>
            <a:ext cx="437134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indent="-224154">
              <a:lnSpc>
                <a:spcPct val="100000"/>
              </a:lnSpc>
              <a:spcBef>
                <a:spcPts val="100"/>
              </a:spcBef>
              <a:buSzPct val="95454"/>
              <a:buAutoNum type="arabicPeriod"/>
              <a:tabLst>
                <a:tab pos="369570" algn="l"/>
              </a:tabLst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200">
              <a:latin typeface="Calibri"/>
              <a:cs typeface="Calibri"/>
            </a:endParaRPr>
          </a:p>
          <a:p>
            <a:pPr marL="158115" marR="1428115" indent="-18415">
              <a:lnSpc>
                <a:spcPct val="100000"/>
              </a:lnSpc>
              <a:buSzPct val="95454"/>
              <a:buAutoNum type="arabicPeriod"/>
              <a:tabLst>
                <a:tab pos="158115" algn="l"/>
                <a:tab pos="368300" algn="l"/>
              </a:tabLst>
            </a:pPr>
            <a:r>
              <a:rPr sz="2200" b="1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2200" b="1" spc="-3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getarray(</a:t>
            </a:r>
            <a:r>
              <a:rPr sz="22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3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arr[]) </a:t>
            </a:r>
            <a:r>
              <a:rPr sz="2200" spc="-25" dirty="0">
                <a:latin typeface="Calibri"/>
                <a:cs typeface="Calibri"/>
              </a:rPr>
              <a:t>3.{</a:t>
            </a:r>
            <a:endParaRPr sz="2200">
              <a:latin typeface="Calibri"/>
              <a:cs typeface="Calibri"/>
            </a:endParaRPr>
          </a:p>
          <a:p>
            <a:pPr marL="622935" indent="-464820">
              <a:lnSpc>
                <a:spcPct val="100000"/>
              </a:lnSpc>
              <a:buAutoNum type="arabicPeriod" startAt="4"/>
              <a:tabLst>
                <a:tab pos="622935" algn="l"/>
              </a:tabLst>
            </a:pPr>
            <a:r>
              <a:rPr sz="2200" spc="-10" dirty="0">
                <a:latin typeface="Calibri"/>
                <a:cs typeface="Calibri"/>
              </a:rPr>
              <a:t>printf(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"Elements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array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200" spc="-25" dirty="0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622935" indent="-46482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622935" algn="l"/>
              </a:tabLst>
            </a:pPr>
            <a:r>
              <a:rPr sz="2200" b="1" dirty="0">
                <a:solidFill>
                  <a:srgbClr val="006699"/>
                </a:solidFill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5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i=0;i&lt;5;i++)</a:t>
            </a:r>
            <a:endParaRPr sz="2200">
              <a:latin typeface="Calibri"/>
              <a:cs typeface="Calibri"/>
            </a:endParaRPr>
          </a:p>
          <a:p>
            <a:pPr marL="622935" indent="-464820">
              <a:lnSpc>
                <a:spcPct val="100000"/>
              </a:lnSpc>
              <a:buAutoNum type="arabicPeriod" startAt="4"/>
              <a:tabLst>
                <a:tab pos="622935" algn="l"/>
              </a:tabLst>
            </a:pPr>
            <a:r>
              <a:rPr sz="2200" spc="-5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875030" indent="-716915">
              <a:lnSpc>
                <a:spcPct val="100000"/>
              </a:lnSpc>
              <a:buAutoNum type="arabicPeriod" startAt="4"/>
              <a:tabLst>
                <a:tab pos="875030" algn="l"/>
              </a:tabLst>
            </a:pPr>
            <a:r>
              <a:rPr sz="2200" dirty="0">
                <a:latin typeface="Calibri"/>
                <a:cs typeface="Calibri"/>
              </a:rPr>
              <a:t>printf(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"%d</a:t>
            </a:r>
            <a:r>
              <a:rPr sz="2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arr[i]);</a:t>
            </a:r>
            <a:endParaRPr sz="2200">
              <a:latin typeface="Calibri"/>
              <a:cs typeface="Calibri"/>
            </a:endParaRPr>
          </a:p>
          <a:p>
            <a:pPr marL="158115">
              <a:lnSpc>
                <a:spcPct val="100000"/>
              </a:lnSpc>
              <a:tabLst>
                <a:tab pos="622935" algn="l"/>
              </a:tabLst>
            </a:pPr>
            <a:r>
              <a:rPr sz="2200" spc="-25" dirty="0">
                <a:latin typeface="Calibri"/>
                <a:cs typeface="Calibri"/>
              </a:rPr>
              <a:t>8.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58115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9.}</a:t>
            </a:r>
            <a:endParaRPr sz="2200">
              <a:latin typeface="Calibri"/>
              <a:cs typeface="Calibri"/>
            </a:endParaRPr>
          </a:p>
          <a:p>
            <a:pPr marL="16510" marR="2877185" indent="-4445">
              <a:lnSpc>
                <a:spcPct val="100000"/>
              </a:lnSpc>
            </a:pPr>
            <a:r>
              <a:rPr sz="2200" b="1" dirty="0">
                <a:solidFill>
                  <a:srgbClr val="2E8B57"/>
                </a:solidFill>
                <a:latin typeface="Calibri"/>
                <a:cs typeface="Calibri"/>
              </a:rPr>
              <a:t>10.int</a:t>
            </a:r>
            <a:r>
              <a:rPr sz="2200" b="1" spc="-2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main() </a:t>
            </a:r>
            <a:r>
              <a:rPr sz="2200" spc="-20" dirty="0">
                <a:latin typeface="Calibri"/>
                <a:cs typeface="Calibri"/>
              </a:rPr>
              <a:t>11.{</a:t>
            </a:r>
            <a:endParaRPr sz="2200">
              <a:latin typeface="Calibri"/>
              <a:cs typeface="Calibri"/>
            </a:endParaRPr>
          </a:p>
          <a:p>
            <a:pPr marL="559435" indent="-5429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12"/>
              <a:tabLst>
                <a:tab pos="559435" algn="l"/>
              </a:tabLst>
            </a:pPr>
            <a:r>
              <a:rPr sz="22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1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arr[5]={45,67,34,78,90};</a:t>
            </a:r>
            <a:endParaRPr sz="2200">
              <a:latin typeface="Calibri"/>
              <a:cs typeface="Calibri"/>
            </a:endParaRPr>
          </a:p>
          <a:p>
            <a:pPr marL="559435" indent="-542925">
              <a:lnSpc>
                <a:spcPct val="100000"/>
              </a:lnSpc>
              <a:buAutoNum type="arabicPeriod" startAt="12"/>
              <a:tabLst>
                <a:tab pos="559435" algn="l"/>
              </a:tabLst>
            </a:pPr>
            <a:r>
              <a:rPr sz="2200" spc="-10" dirty="0">
                <a:latin typeface="Calibri"/>
                <a:cs typeface="Calibri"/>
              </a:rPr>
              <a:t>getarray(arr);</a:t>
            </a:r>
            <a:endParaRPr sz="2200">
              <a:latin typeface="Calibri"/>
              <a:cs typeface="Calibri"/>
            </a:endParaRPr>
          </a:p>
          <a:p>
            <a:pPr marL="559435" indent="-5429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12"/>
              <a:tabLst>
                <a:tab pos="559435" algn="l"/>
              </a:tabLst>
            </a:pPr>
            <a:r>
              <a:rPr sz="2200" b="1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200" b="1" spc="-8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15.}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2541" y="314318"/>
            <a:ext cx="565594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latin typeface="Calibri"/>
                <a:cs typeface="Calibri"/>
              </a:rPr>
              <a:t>PASSING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ARRAYS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115" y="1967060"/>
            <a:ext cx="3657600" cy="2570480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5725" marR="80010">
              <a:lnSpc>
                <a:spcPct val="100000"/>
              </a:lnSpc>
              <a:spcBef>
                <a:spcPts val="204"/>
              </a:spcBef>
              <a:tabLst>
                <a:tab pos="786765" algn="l"/>
                <a:tab pos="906780" algn="l"/>
                <a:tab pos="1183640" algn="l"/>
                <a:tab pos="1292860" algn="l"/>
                <a:tab pos="1771650" algn="l"/>
                <a:tab pos="1965960" algn="l"/>
                <a:tab pos="2323465" algn="l"/>
                <a:tab pos="2550795" algn="l"/>
                <a:tab pos="3317240" algn="l"/>
              </a:tabLst>
            </a:pP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3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3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program,</a:t>
            </a:r>
            <a:r>
              <a:rPr sz="23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3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3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33333"/>
                </a:solidFill>
                <a:latin typeface="Calibri"/>
                <a:cs typeface="Calibri"/>
              </a:rPr>
              <a:t>first created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300" spc="-2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	array</a:t>
            </a:r>
            <a:r>
              <a:rPr sz="23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333333"/>
                </a:solidFill>
                <a:latin typeface="Calibri"/>
                <a:cs typeface="Calibri"/>
              </a:rPr>
              <a:t>arr[]</a:t>
            </a:r>
            <a:r>
              <a:rPr sz="2300" b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300" spc="-20" dirty="0">
                <a:solidFill>
                  <a:srgbClr val="333333"/>
                </a:solidFill>
                <a:latin typeface="Calibri"/>
                <a:cs typeface="Calibri"/>
              </a:rPr>
              <a:t>then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300" spc="-2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		</a:t>
            </a:r>
            <a:r>
              <a:rPr sz="2300" spc="-20" dirty="0">
                <a:solidFill>
                  <a:srgbClr val="333333"/>
                </a:solidFill>
                <a:latin typeface="Calibri"/>
                <a:cs typeface="Calibri"/>
              </a:rPr>
              <a:t>pass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300" spc="-2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300" spc="-10" dirty="0">
                <a:solidFill>
                  <a:srgbClr val="333333"/>
                </a:solidFill>
                <a:latin typeface="Calibri"/>
                <a:cs typeface="Calibri"/>
              </a:rPr>
              <a:t>array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300" spc="-25" dirty="0">
                <a:solidFill>
                  <a:srgbClr val="333333"/>
                </a:solidFill>
                <a:latin typeface="Calibri"/>
                <a:cs typeface="Calibri"/>
              </a:rPr>
              <a:t>to the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		</a:t>
            </a:r>
            <a:r>
              <a:rPr sz="2300" spc="-10" dirty="0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		</a:t>
            </a:r>
            <a:r>
              <a:rPr sz="2300" spc="-10" dirty="0">
                <a:solidFill>
                  <a:srgbClr val="333333"/>
                </a:solidFill>
                <a:latin typeface="Calibri"/>
                <a:cs typeface="Calibri"/>
              </a:rPr>
              <a:t>getarray().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333333"/>
                </a:solidFill>
                <a:latin typeface="Calibri"/>
                <a:cs typeface="Calibri"/>
              </a:rPr>
              <a:t>getarray()</a:t>
            </a:r>
            <a:r>
              <a:rPr sz="2300" b="1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300" spc="5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prints</a:t>
            </a:r>
            <a:r>
              <a:rPr sz="23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3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3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elements</a:t>
            </a:r>
            <a:r>
              <a:rPr sz="23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3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333333"/>
                </a:solidFill>
                <a:latin typeface="Calibri"/>
                <a:cs typeface="Calibri"/>
              </a:rPr>
              <a:t>array</a:t>
            </a:r>
            <a:r>
              <a:rPr sz="23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33333"/>
                </a:solidFill>
                <a:latin typeface="Calibri"/>
                <a:cs typeface="Calibri"/>
              </a:rPr>
              <a:t>arr[].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542" y="2944367"/>
            <a:ext cx="1550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ARRAY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586" rIns="0" bIns="0" rtlCol="0">
            <a:spAutoFit/>
          </a:bodyPr>
          <a:lstStyle/>
          <a:p>
            <a:pPr marL="3332479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547" y="1611376"/>
            <a:ext cx="80232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Calibri"/>
                <a:cs typeface="Calibri"/>
              </a:rPr>
              <a:t>Write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passes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three-element 	</a:t>
            </a:r>
            <a:r>
              <a:rPr sz="2800" dirty="0">
                <a:latin typeface="Calibri"/>
                <a:cs typeface="Calibri"/>
              </a:rPr>
              <a:t>integer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10" dirty="0">
                <a:latin typeface="Calibri"/>
                <a:cs typeface="Calibri"/>
              </a:rPr>
              <a:t> elements 	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altered.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elements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dirty="0">
                <a:latin typeface="Calibri"/>
                <a:cs typeface="Calibri"/>
              </a:rPr>
              <a:t>displayed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places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program, 	</a:t>
            </a:r>
            <a:r>
              <a:rPr sz="2800" dirty="0">
                <a:latin typeface="Calibri"/>
                <a:cs typeface="Calibri"/>
              </a:rPr>
              <a:t>thus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illustrating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effects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803" y="0"/>
            <a:ext cx="5546992" cy="42910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868" y="4338638"/>
            <a:ext cx="6265770" cy="2506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512230"/>
            <a:ext cx="6383453" cy="47182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154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latin typeface="Calibri"/>
                <a:cs typeface="Calibri"/>
              </a:rPr>
              <a:t>PASSING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ARRAYS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874534"/>
            <a:ext cx="5257800" cy="5909310"/>
          </a:xfrm>
          <a:custGeom>
            <a:avLst/>
            <a:gdLst/>
            <a:ahLst/>
            <a:cxnLst/>
            <a:rect l="l" t="t" r="r" b="b"/>
            <a:pathLst>
              <a:path w="5257800" h="5909309">
                <a:moveTo>
                  <a:pt x="0" y="0"/>
                </a:moveTo>
                <a:lnTo>
                  <a:pt x="5257799" y="0"/>
                </a:lnTo>
                <a:lnTo>
                  <a:pt x="5257799" y="5909309"/>
                </a:lnTo>
                <a:lnTo>
                  <a:pt x="0" y="590930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5418" y="889267"/>
            <a:ext cx="528256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marR="508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2100" spc="4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33333"/>
                </a:solidFill>
                <a:latin typeface="Calibri"/>
                <a:cs typeface="Calibri"/>
              </a:rPr>
              <a:t>how</a:t>
            </a:r>
            <a:r>
              <a:rPr sz="21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1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33333"/>
                </a:solidFill>
                <a:latin typeface="Calibri"/>
                <a:cs typeface="Calibri"/>
              </a:rPr>
              <a:t>pass</a:t>
            </a:r>
            <a:r>
              <a:rPr sz="21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1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33333"/>
                </a:solidFill>
                <a:latin typeface="Calibri"/>
                <a:cs typeface="Calibri"/>
              </a:rPr>
              <a:t>array</a:t>
            </a:r>
            <a:r>
              <a:rPr sz="21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1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100" spc="45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100" spc="4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00" spc="-5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100" spc="-10" dirty="0">
                <a:solidFill>
                  <a:srgbClr val="333333"/>
                </a:solidFill>
                <a:latin typeface="Calibri"/>
                <a:cs typeface="Calibri"/>
              </a:rPr>
              <a:t>pointer</a:t>
            </a:r>
            <a:endParaRPr sz="2100">
              <a:latin typeface="Calibri"/>
              <a:cs typeface="Calibri"/>
            </a:endParaRPr>
          </a:p>
          <a:p>
            <a:pPr marL="217804" indent="-213995">
              <a:lnSpc>
                <a:spcPct val="100000"/>
              </a:lnSpc>
              <a:spcBef>
                <a:spcPts val="2520"/>
              </a:spcBef>
              <a:buSzPct val="95238"/>
              <a:buAutoNum type="arabicPeriod"/>
              <a:tabLst>
                <a:tab pos="217804" algn="l"/>
              </a:tabLst>
            </a:pP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1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100">
              <a:latin typeface="Calibri"/>
              <a:cs typeface="Calibri"/>
            </a:endParaRPr>
          </a:p>
          <a:p>
            <a:pPr marL="16510" marR="2281555" indent="-13335">
              <a:lnSpc>
                <a:spcPct val="100000"/>
              </a:lnSpc>
              <a:buSzPct val="92857"/>
              <a:buAutoNum type="arabicPeriod"/>
              <a:tabLst>
                <a:tab pos="16510" algn="l"/>
                <a:tab pos="217804" algn="l"/>
              </a:tabLst>
            </a:pPr>
            <a:r>
              <a:rPr sz="2100" b="1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2100" b="1" spc="-4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printarray(</a:t>
            </a:r>
            <a:r>
              <a:rPr sz="2100" b="1" dirty="0">
                <a:solidFill>
                  <a:srgbClr val="2E8B57"/>
                </a:solidFill>
                <a:latin typeface="Calibri"/>
                <a:cs typeface="Calibri"/>
              </a:rPr>
              <a:t>char</a:t>
            </a:r>
            <a:r>
              <a:rPr sz="21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*arr) </a:t>
            </a:r>
            <a:r>
              <a:rPr sz="2100" spc="-25" dirty="0">
                <a:latin typeface="Calibri"/>
                <a:cs typeface="Calibri"/>
              </a:rPr>
              <a:t>3.{</a:t>
            </a:r>
            <a:endParaRPr sz="2100">
              <a:latin typeface="Calibri"/>
              <a:cs typeface="Calibri"/>
            </a:endParaRPr>
          </a:p>
          <a:p>
            <a:pPr marL="459740" indent="-443230">
              <a:lnSpc>
                <a:spcPct val="100000"/>
              </a:lnSpc>
              <a:buAutoNum type="arabicPeriod" startAt="4"/>
              <a:tabLst>
                <a:tab pos="459740" algn="l"/>
              </a:tabLst>
            </a:pPr>
            <a:r>
              <a:rPr sz="2100" spc="-10" dirty="0">
                <a:latin typeface="Calibri"/>
                <a:cs typeface="Calibri"/>
              </a:rPr>
              <a:t>printf(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"Elements</a:t>
            </a:r>
            <a:r>
              <a:rPr sz="21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array</a:t>
            </a:r>
            <a:r>
              <a:rPr sz="21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100" spc="-25" dirty="0">
                <a:latin typeface="Calibri"/>
                <a:cs typeface="Calibri"/>
              </a:rPr>
              <a:t>);</a:t>
            </a:r>
            <a:endParaRPr sz="2100">
              <a:latin typeface="Calibri"/>
              <a:cs typeface="Calibri"/>
            </a:endParaRPr>
          </a:p>
          <a:p>
            <a:pPr marL="459740" indent="-44323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59740" algn="l"/>
              </a:tabLst>
            </a:pPr>
            <a:r>
              <a:rPr sz="2100" b="1" dirty="0">
                <a:solidFill>
                  <a:srgbClr val="006699"/>
                </a:solidFill>
                <a:latin typeface="Calibri"/>
                <a:cs typeface="Calibri"/>
              </a:rPr>
              <a:t>for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3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i=0;i&lt;5;i++)</a:t>
            </a:r>
            <a:endParaRPr sz="2100">
              <a:latin typeface="Calibri"/>
              <a:cs typeface="Calibri"/>
            </a:endParaRPr>
          </a:p>
          <a:p>
            <a:pPr marL="459740" indent="-443230">
              <a:lnSpc>
                <a:spcPct val="100000"/>
              </a:lnSpc>
              <a:buAutoNum type="arabicPeriod" startAt="4"/>
              <a:tabLst>
                <a:tab pos="459740" algn="l"/>
              </a:tabLst>
            </a:pPr>
            <a:r>
              <a:rPr sz="2100" spc="-5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701040" indent="-684530">
              <a:lnSpc>
                <a:spcPct val="100000"/>
              </a:lnSpc>
              <a:buAutoNum type="arabicPeriod" startAt="4"/>
              <a:tabLst>
                <a:tab pos="701040" algn="l"/>
              </a:tabLst>
            </a:pPr>
            <a:r>
              <a:rPr sz="2100" dirty="0">
                <a:latin typeface="Calibri"/>
                <a:cs typeface="Calibri"/>
              </a:rPr>
              <a:t>printf(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"%c</a:t>
            </a:r>
            <a:r>
              <a:rPr sz="21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100" dirty="0">
                <a:latin typeface="Calibri"/>
                <a:cs typeface="Calibri"/>
              </a:rPr>
              <a:t>,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arr[i]);</a:t>
            </a:r>
            <a:endParaRPr sz="21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tabLst>
                <a:tab pos="459740" algn="l"/>
              </a:tabLst>
            </a:pPr>
            <a:r>
              <a:rPr sz="2100" spc="-25" dirty="0">
                <a:latin typeface="Calibri"/>
                <a:cs typeface="Calibri"/>
              </a:rPr>
              <a:t>8.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5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2100" spc="-25" dirty="0">
                <a:latin typeface="Calibri"/>
                <a:cs typeface="Calibri"/>
              </a:rPr>
              <a:t>9.}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245" y="4729747"/>
            <a:ext cx="360426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2176780" indent="-4445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2E8B57"/>
                </a:solidFill>
                <a:latin typeface="Calibri"/>
                <a:cs typeface="Calibri"/>
              </a:rPr>
              <a:t>10.int</a:t>
            </a:r>
            <a:r>
              <a:rPr sz="2100" b="1" spc="-2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main() </a:t>
            </a:r>
            <a:r>
              <a:rPr sz="2100" spc="-20" dirty="0">
                <a:latin typeface="Calibri"/>
                <a:cs typeface="Calibri"/>
              </a:rPr>
              <a:t>11.{</a:t>
            </a:r>
            <a:endParaRPr sz="2100">
              <a:latin typeface="Calibri"/>
              <a:cs typeface="Calibri"/>
            </a:endParaRPr>
          </a:p>
          <a:p>
            <a:pPr marL="473075" indent="-45656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12"/>
              <a:tabLst>
                <a:tab pos="473075" algn="l"/>
              </a:tabLst>
            </a:pPr>
            <a:r>
              <a:rPr sz="2100" b="1" dirty="0">
                <a:solidFill>
                  <a:srgbClr val="2E8B57"/>
                </a:solidFill>
                <a:latin typeface="Calibri"/>
                <a:cs typeface="Calibri"/>
              </a:rPr>
              <a:t>char</a:t>
            </a:r>
            <a:r>
              <a:rPr sz="2100" b="1" spc="-1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arr[5]={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'A'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'B'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'C'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'D'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'E'</a:t>
            </a:r>
            <a:r>
              <a:rPr sz="2100" spc="-10" dirty="0">
                <a:latin typeface="Calibri"/>
                <a:cs typeface="Calibri"/>
              </a:rPr>
              <a:t>};</a:t>
            </a:r>
            <a:endParaRPr sz="2100">
              <a:latin typeface="Calibri"/>
              <a:cs typeface="Calibri"/>
            </a:endParaRPr>
          </a:p>
          <a:p>
            <a:pPr marL="473075" indent="-456565">
              <a:lnSpc>
                <a:spcPct val="100000"/>
              </a:lnSpc>
              <a:buAutoNum type="arabicPeriod" startAt="12"/>
              <a:tabLst>
                <a:tab pos="473075" algn="l"/>
              </a:tabLst>
            </a:pPr>
            <a:r>
              <a:rPr sz="2100" spc="-10" dirty="0">
                <a:latin typeface="Calibri"/>
                <a:cs typeface="Calibri"/>
              </a:rPr>
              <a:t>printarray(arr);</a:t>
            </a:r>
            <a:endParaRPr sz="2100">
              <a:latin typeface="Calibri"/>
              <a:cs typeface="Calibri"/>
            </a:endParaRPr>
          </a:p>
          <a:p>
            <a:pPr marL="473075" indent="-45656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12"/>
              <a:tabLst>
                <a:tab pos="473075" algn="l"/>
              </a:tabLst>
            </a:pPr>
            <a:r>
              <a:rPr sz="2100" b="1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100" b="1" spc="-8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0;</a:t>
            </a:r>
            <a:endParaRPr sz="21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2100" spc="-20" dirty="0">
                <a:latin typeface="Calibri"/>
                <a:cs typeface="Calibri"/>
              </a:rPr>
              <a:t>15.}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2541" y="314318"/>
            <a:ext cx="565594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latin typeface="Calibri"/>
                <a:cs typeface="Calibri"/>
              </a:rPr>
              <a:t>PASSING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ARRAYS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976" rIns="0" bIns="0" rtlCol="0">
            <a:spAutoFit/>
          </a:bodyPr>
          <a:lstStyle/>
          <a:p>
            <a:pPr marL="2950210">
              <a:lnSpc>
                <a:spcPct val="100000"/>
              </a:lnSpc>
              <a:spcBef>
                <a:spcPts val="110"/>
              </a:spcBef>
            </a:pPr>
            <a:r>
              <a:rPr dirty="0"/>
              <a:t>Find</a:t>
            </a:r>
            <a:r>
              <a:rPr spc="-15" dirty="0"/>
              <a:t> </a:t>
            </a:r>
            <a:r>
              <a:rPr spc="-10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95" y="1524000"/>
            <a:ext cx="7539789" cy="34683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834630" cy="147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005" algn="l"/>
              </a:tabLst>
            </a:pPr>
            <a:r>
              <a:rPr sz="3200" dirty="0">
                <a:latin typeface="Calibri"/>
                <a:cs typeface="Calibri"/>
              </a:rPr>
              <a:t>Output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previous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32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20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(sum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array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elements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whose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values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even)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776" rIns="0" bIns="0" rtlCol="0">
            <a:spAutoFit/>
          </a:bodyPr>
          <a:lstStyle/>
          <a:p>
            <a:pPr marL="2950210">
              <a:lnSpc>
                <a:spcPct val="100000"/>
              </a:lnSpc>
              <a:spcBef>
                <a:spcPts val="110"/>
              </a:spcBef>
            </a:pPr>
            <a:r>
              <a:rPr dirty="0"/>
              <a:t>Find</a:t>
            </a:r>
            <a:r>
              <a:rPr spc="-15" dirty="0"/>
              <a:t> </a:t>
            </a:r>
            <a:r>
              <a:rPr spc="-10" dirty="0"/>
              <a:t>output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268510" cy="38035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776" rIns="0" bIns="0" rtlCol="0">
            <a:spAutoFit/>
          </a:bodyPr>
          <a:lstStyle/>
          <a:p>
            <a:pPr marL="2950210">
              <a:lnSpc>
                <a:spcPct val="100000"/>
              </a:lnSpc>
              <a:spcBef>
                <a:spcPts val="110"/>
              </a:spcBef>
            </a:pPr>
            <a:r>
              <a:rPr dirty="0"/>
              <a:t>Find</a:t>
            </a:r>
            <a:r>
              <a:rPr spc="-15" dirty="0"/>
              <a:t> </a:t>
            </a:r>
            <a:r>
              <a:rPr spc="-10" dirty="0"/>
              <a:t>output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005" algn="l"/>
              </a:tabLst>
            </a:pPr>
            <a:r>
              <a:rPr dirty="0"/>
              <a:t>Output</a:t>
            </a:r>
            <a:r>
              <a:rPr spc="-10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previous</a:t>
            </a:r>
            <a:r>
              <a:rPr spc="-95" dirty="0"/>
              <a:t> </a:t>
            </a:r>
            <a:r>
              <a:rPr spc="-10" dirty="0"/>
              <a:t>program:</a:t>
            </a: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pc="-10" dirty="0"/>
          </a:p>
          <a:p>
            <a:pPr marL="294640">
              <a:lnSpc>
                <a:spcPct val="100000"/>
              </a:lnSpc>
            </a:pPr>
            <a:r>
              <a:rPr sz="2700" dirty="0"/>
              <a:t>25</a:t>
            </a:r>
            <a:r>
              <a:rPr sz="2700" spc="-25" dirty="0"/>
              <a:t> </a:t>
            </a:r>
            <a:r>
              <a:rPr sz="2700" dirty="0"/>
              <a:t>(sum</a:t>
            </a:r>
            <a:r>
              <a:rPr sz="2700" spc="-20" dirty="0"/>
              <a:t> </a:t>
            </a:r>
            <a:r>
              <a:rPr sz="2700" dirty="0"/>
              <a:t>of</a:t>
            </a:r>
            <a:r>
              <a:rPr sz="2700" spc="-20" dirty="0"/>
              <a:t> </a:t>
            </a:r>
            <a:r>
              <a:rPr sz="2700" dirty="0"/>
              <a:t>the</a:t>
            </a:r>
            <a:r>
              <a:rPr sz="2700" spc="-20" dirty="0"/>
              <a:t> </a:t>
            </a:r>
            <a:r>
              <a:rPr sz="2700" dirty="0"/>
              <a:t>even</a:t>
            </a:r>
            <a:r>
              <a:rPr sz="2700" spc="-20" dirty="0"/>
              <a:t> </a:t>
            </a:r>
            <a:r>
              <a:rPr sz="2700" dirty="0"/>
              <a:t>array</a:t>
            </a:r>
            <a:r>
              <a:rPr sz="2700" spc="-20" dirty="0"/>
              <a:t> </a:t>
            </a:r>
            <a:r>
              <a:rPr sz="2700" spc="-10" dirty="0"/>
              <a:t>elements)</a:t>
            </a:r>
            <a:endParaRPr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776" rIns="0" bIns="0" rtlCol="0">
            <a:spAutoFit/>
          </a:bodyPr>
          <a:lstStyle/>
          <a:p>
            <a:pPr marL="2950210">
              <a:lnSpc>
                <a:spcPct val="100000"/>
              </a:lnSpc>
              <a:spcBef>
                <a:spcPts val="110"/>
              </a:spcBef>
            </a:pPr>
            <a:r>
              <a:rPr dirty="0"/>
              <a:t>Find</a:t>
            </a:r>
            <a:r>
              <a:rPr spc="-15" dirty="0"/>
              <a:t> </a:t>
            </a:r>
            <a:r>
              <a:rPr spc="-10" dirty="0"/>
              <a:t>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155" y="2487167"/>
            <a:ext cx="2372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Thank</a:t>
            </a:r>
            <a:r>
              <a:rPr sz="4400" spc="-135" dirty="0"/>
              <a:t> </a:t>
            </a:r>
            <a:r>
              <a:rPr sz="4400" spc="-25" dirty="0"/>
              <a:t>you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586" rIns="0" bIns="0" rtlCol="0">
            <a:spAutoFit/>
          </a:bodyPr>
          <a:lstStyle/>
          <a:p>
            <a:pPr marL="271526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What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is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array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750" y="1552013"/>
            <a:ext cx="8030845" cy="48660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7975" marR="5080" indent="-295910" algn="just">
              <a:lnSpc>
                <a:spcPct val="79900"/>
              </a:lnSpc>
              <a:spcBef>
                <a:spcPts val="700"/>
              </a:spcBef>
              <a:buFont typeface="Arial MT"/>
              <a:buChar char="•"/>
              <a:tabLst>
                <a:tab pos="307975" algn="l"/>
              </a:tabLst>
            </a:pPr>
            <a:r>
              <a:rPr sz="2500" dirty="0">
                <a:latin typeface="Calibri"/>
                <a:cs typeface="Calibri"/>
              </a:rPr>
              <a:t>Many</a:t>
            </a:r>
            <a:r>
              <a:rPr sz="2500" spc="1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applications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require</a:t>
            </a:r>
            <a:r>
              <a:rPr sz="2500" spc="1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processing</a:t>
            </a:r>
            <a:r>
              <a:rPr sz="2500" spc="1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multiple</a:t>
            </a:r>
            <a:r>
              <a:rPr sz="2500" spc="19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dirty="0">
                <a:latin typeface="Calibri"/>
                <a:cs typeface="Calibri"/>
              </a:rPr>
              <a:t>items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that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have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common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characteristics</a:t>
            </a:r>
            <a:r>
              <a:rPr sz="2500" spc="8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(e.g.,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set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spc="-2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numerical</a:t>
            </a:r>
            <a:r>
              <a:rPr sz="2500" spc="434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data,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represented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434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x1,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x2,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.</a:t>
            </a:r>
            <a:r>
              <a:rPr sz="2500" spc="434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.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.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,xn).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434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such </a:t>
            </a:r>
            <a:r>
              <a:rPr sz="2500" dirty="0">
                <a:latin typeface="Calibri"/>
                <a:cs typeface="Calibri"/>
              </a:rPr>
              <a:t>situations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often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convenient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place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data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items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into </a:t>
            </a:r>
            <a:r>
              <a:rPr sz="2500" dirty="0">
                <a:latin typeface="Calibri"/>
                <a:cs typeface="Calibri"/>
              </a:rPr>
              <a:t>an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array,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where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they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will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all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share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same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name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(e.g.,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x).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5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individual</a:t>
            </a:r>
            <a:r>
              <a:rPr sz="2500" spc="16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data</a:t>
            </a:r>
            <a:r>
              <a:rPr sz="2500" spc="16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items</a:t>
            </a:r>
            <a:r>
              <a:rPr sz="2500" spc="16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16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16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characters,</a:t>
            </a:r>
            <a:r>
              <a:rPr sz="2500" spc="160" dirty="0">
                <a:latin typeface="Calibri"/>
                <a:cs typeface="Calibri"/>
              </a:rPr>
              <a:t>  </a:t>
            </a:r>
            <a:r>
              <a:rPr sz="2500" spc="-10" dirty="0">
                <a:latin typeface="Calibri"/>
                <a:cs typeface="Calibri"/>
              </a:rPr>
              <a:t>integers, </a:t>
            </a:r>
            <a:r>
              <a:rPr sz="2500" spc="-20" dirty="0">
                <a:latin typeface="Calibri"/>
                <a:cs typeface="Calibri"/>
              </a:rPr>
              <a:t>floating-</a:t>
            </a:r>
            <a:r>
              <a:rPr sz="2500" dirty="0">
                <a:latin typeface="Calibri"/>
                <a:cs typeface="Calibri"/>
              </a:rPr>
              <a:t>point</a:t>
            </a:r>
            <a:r>
              <a:rPr sz="2500" spc="229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numbers,</a:t>
            </a:r>
            <a:r>
              <a:rPr sz="2500" spc="2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etc.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However,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they</a:t>
            </a:r>
            <a:r>
              <a:rPr sz="2500" spc="2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must</a:t>
            </a:r>
            <a:r>
              <a:rPr sz="2500" spc="2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all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24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same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type.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307975" marR="6985" indent="-294005" algn="just">
              <a:lnSpc>
                <a:spcPct val="79700"/>
              </a:lnSpc>
              <a:buFont typeface="Arial MT"/>
              <a:buChar char="•"/>
              <a:tabLst>
                <a:tab pos="307975" algn="l"/>
              </a:tabLst>
            </a:pPr>
            <a:r>
              <a:rPr sz="2600" dirty="0">
                <a:latin typeface="Calibri"/>
                <a:cs typeface="Calibri"/>
              </a:rPr>
              <a:t>Each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array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(i.e.,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individual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item)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referred 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specifying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array name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followed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1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subscripts,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subscript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enclosed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spc="-2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square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brackets.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subscript</a:t>
            </a:r>
            <a:r>
              <a:rPr sz="2600" spc="2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must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expressed</a:t>
            </a:r>
            <a:r>
              <a:rPr sz="2600" spc="2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nonnegative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integer.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n-</a:t>
            </a:r>
            <a:r>
              <a:rPr sz="2600" dirty="0">
                <a:latin typeface="Calibri"/>
                <a:cs typeface="Calibri"/>
              </a:rPr>
              <a:t>element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array,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array </a:t>
            </a:r>
            <a:r>
              <a:rPr sz="2600" dirty="0">
                <a:latin typeface="Calibri"/>
                <a:cs typeface="Calibri"/>
              </a:rPr>
              <a:t>elements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x[0],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x[1],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x[2]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,x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[n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1]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010" y="3224499"/>
            <a:ext cx="8011795" cy="270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3530" indent="-290830">
              <a:lnSpc>
                <a:spcPts val="3200"/>
              </a:lnSpc>
              <a:spcBef>
                <a:spcPts val="120"/>
              </a:spcBef>
              <a:buFont typeface="Arial MT"/>
              <a:buChar char="•"/>
              <a:tabLst>
                <a:tab pos="303530" algn="l"/>
              </a:tabLst>
            </a:pPr>
            <a:r>
              <a:rPr sz="2700" dirty="0">
                <a:latin typeface="Calibri"/>
                <a:cs typeface="Calibri"/>
              </a:rPr>
              <a:t>Defining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array</a:t>
            </a:r>
            <a:endParaRPr sz="2700">
              <a:latin typeface="Calibri"/>
              <a:cs typeface="Calibri"/>
            </a:endParaRPr>
          </a:p>
          <a:p>
            <a:pPr marL="417830">
              <a:lnSpc>
                <a:spcPts val="3155"/>
              </a:lnSpc>
              <a:tabLst>
                <a:tab pos="1207770" algn="l"/>
              </a:tabLst>
            </a:pPr>
            <a:r>
              <a:rPr sz="2700" b="1" i="1" spc="-20" dirty="0">
                <a:latin typeface="Calibri"/>
                <a:cs typeface="Calibri"/>
              </a:rPr>
              <a:t>type</a:t>
            </a:r>
            <a:r>
              <a:rPr sz="2700" b="1" i="1" dirty="0">
                <a:latin typeface="Calibri"/>
                <a:cs typeface="Calibri"/>
              </a:rPr>
              <a:t>	array_name</a:t>
            </a:r>
            <a:r>
              <a:rPr sz="2700" b="1" i="1" spc="-45" dirty="0">
                <a:latin typeface="Calibri"/>
                <a:cs typeface="Calibri"/>
              </a:rPr>
              <a:t> </a:t>
            </a:r>
            <a:r>
              <a:rPr sz="2700" b="1" i="1" spc="-10" dirty="0">
                <a:latin typeface="Calibri"/>
                <a:cs typeface="Calibri"/>
              </a:rPr>
              <a:t>[array_size];</a:t>
            </a:r>
            <a:endParaRPr sz="2700">
              <a:latin typeface="Calibri"/>
              <a:cs typeface="Calibri"/>
            </a:endParaRPr>
          </a:p>
          <a:p>
            <a:pPr marL="303530" marR="5080">
              <a:lnSpc>
                <a:spcPts val="2610"/>
              </a:lnSpc>
              <a:spcBef>
                <a:spcPts val="570"/>
              </a:spcBef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called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single-</a:t>
            </a:r>
            <a:r>
              <a:rPr sz="2700" dirty="0">
                <a:latin typeface="Calibri"/>
                <a:cs typeface="Calibri"/>
              </a:rPr>
              <a:t>dimensional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array.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array_size </a:t>
            </a:r>
            <a:r>
              <a:rPr sz="2700" dirty="0">
                <a:latin typeface="Calibri"/>
                <a:cs typeface="Calibri"/>
              </a:rPr>
              <a:t>must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integer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constant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greater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zero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and</a:t>
            </a:r>
            <a:r>
              <a:rPr sz="2700" spc="6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type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any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valid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data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type.</a:t>
            </a:r>
            <a:endParaRPr sz="2700">
              <a:latin typeface="Calibri"/>
              <a:cs typeface="Calibri"/>
            </a:endParaRPr>
          </a:p>
          <a:p>
            <a:pPr marL="417830" marR="5410200">
              <a:lnSpc>
                <a:spcPts val="3160"/>
              </a:lnSpc>
              <a:spcBef>
                <a:spcPts val="105"/>
              </a:spcBef>
              <a:tabLst>
                <a:tab pos="963294" algn="l"/>
                <a:tab pos="1196340" algn="l"/>
              </a:tabLst>
            </a:pPr>
            <a:r>
              <a:rPr sz="2700" b="1" spc="-25" dirty="0">
                <a:latin typeface="Calibri"/>
                <a:cs typeface="Calibri"/>
              </a:rPr>
              <a:t>int</a:t>
            </a:r>
            <a:r>
              <a:rPr sz="2700" b="1" dirty="0">
                <a:latin typeface="Calibri"/>
                <a:cs typeface="Calibri"/>
              </a:rPr>
              <a:t>	</a:t>
            </a:r>
            <a:r>
              <a:rPr sz="2700" b="1" spc="-10" dirty="0">
                <a:latin typeface="Calibri"/>
                <a:cs typeface="Calibri"/>
              </a:rPr>
              <a:t>x[100]; </a:t>
            </a:r>
            <a:r>
              <a:rPr sz="2700" b="1" spc="-20" dirty="0">
                <a:latin typeface="Calibri"/>
                <a:cs typeface="Calibri"/>
              </a:rPr>
              <a:t>char</a:t>
            </a:r>
            <a:r>
              <a:rPr sz="2700" b="1" dirty="0">
                <a:latin typeface="Calibri"/>
                <a:cs typeface="Calibri"/>
              </a:rPr>
              <a:t>	text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[80]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0" dirty="0">
                <a:latin typeface="Calibri"/>
                <a:cs typeface="Calibri"/>
              </a:rPr>
              <a:t>;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071" y="1219200"/>
            <a:ext cx="7397857" cy="1704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586" rIns="0" bIns="0" rtlCol="0">
            <a:spAutoFit/>
          </a:bodyPr>
          <a:lstStyle/>
          <a:p>
            <a:pPr marL="271526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What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is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array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8500" y="1805260"/>
            <a:ext cx="393255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int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mark[5]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=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{19,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10,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8,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17,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9};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19275" y="2671985"/>
            <a:ext cx="4917440" cy="1948180"/>
            <a:chOff x="1819275" y="2671985"/>
            <a:chExt cx="4917440" cy="194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2681510"/>
              <a:ext cx="4898293" cy="19289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24037" y="2676748"/>
              <a:ext cx="4907915" cy="1938655"/>
            </a:xfrm>
            <a:custGeom>
              <a:avLst/>
              <a:gdLst/>
              <a:ahLst/>
              <a:cxnLst/>
              <a:rect l="l" t="t" r="r" b="b"/>
              <a:pathLst>
                <a:path w="4907915" h="1938654">
                  <a:moveTo>
                    <a:pt x="0" y="0"/>
                  </a:moveTo>
                  <a:lnTo>
                    <a:pt x="4907818" y="0"/>
                  </a:lnTo>
                  <a:lnTo>
                    <a:pt x="4907818" y="1938446"/>
                  </a:lnTo>
                  <a:lnTo>
                    <a:pt x="0" y="193844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32559" y="540830"/>
            <a:ext cx="287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What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is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array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577452" y="714329"/>
            <a:ext cx="7358380" cy="14370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7975" marR="5080" indent="-295910">
              <a:lnSpc>
                <a:spcPts val="2380"/>
              </a:lnSpc>
              <a:spcBef>
                <a:spcPts val="675"/>
              </a:spcBef>
              <a:buFont typeface="Arial MT"/>
              <a:buChar char="•"/>
              <a:tabLst>
                <a:tab pos="307975" algn="l"/>
              </a:tabLst>
            </a:pPr>
            <a:r>
              <a:rPr sz="2450" dirty="0">
                <a:latin typeface="Calibri"/>
                <a:cs typeface="Calibri"/>
              </a:rPr>
              <a:t>several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array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definitions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that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include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assignment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of </a:t>
            </a:r>
            <a:r>
              <a:rPr sz="2450" dirty="0">
                <a:latin typeface="Calibri"/>
                <a:cs typeface="Calibri"/>
              </a:rPr>
              <a:t>initial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values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307975">
              <a:lnSpc>
                <a:spcPts val="2860"/>
              </a:lnSpc>
            </a:pPr>
            <a:r>
              <a:rPr sz="2450" b="1" dirty="0">
                <a:latin typeface="Calibri"/>
                <a:cs typeface="Calibri"/>
              </a:rPr>
              <a:t>int</a:t>
            </a:r>
            <a:r>
              <a:rPr sz="2450" b="1" spc="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digits[10]</a:t>
            </a:r>
            <a:r>
              <a:rPr sz="2450" b="1" spc="1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=</a:t>
            </a:r>
            <a:r>
              <a:rPr sz="2450" b="1" spc="2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{1,</a:t>
            </a:r>
            <a:r>
              <a:rPr sz="2450" b="1" spc="1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2,</a:t>
            </a:r>
            <a:r>
              <a:rPr sz="2450" b="1" spc="1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3,</a:t>
            </a:r>
            <a:r>
              <a:rPr sz="2450" b="1" spc="1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4,</a:t>
            </a:r>
            <a:r>
              <a:rPr sz="2450" b="1" spc="55" dirty="0">
                <a:latin typeface="Calibri"/>
                <a:cs typeface="Calibri"/>
              </a:rPr>
              <a:t> </a:t>
            </a:r>
            <a:r>
              <a:rPr sz="2450" b="1" i="1" dirty="0">
                <a:latin typeface="Calibri"/>
                <a:cs typeface="Calibri"/>
              </a:rPr>
              <a:t>5</a:t>
            </a:r>
            <a:r>
              <a:rPr sz="2450" b="1" i="1" spc="15" dirty="0">
                <a:latin typeface="Calibri"/>
                <a:cs typeface="Calibri"/>
              </a:rPr>
              <a:t> </a:t>
            </a:r>
            <a:r>
              <a:rPr sz="2450" b="1" i="1" dirty="0">
                <a:latin typeface="Calibri"/>
                <a:cs typeface="Calibri"/>
              </a:rPr>
              <a:t>,</a:t>
            </a:r>
            <a:r>
              <a:rPr sz="2450" b="1" i="1" spc="15" dirty="0">
                <a:latin typeface="Calibri"/>
                <a:cs typeface="Calibri"/>
              </a:rPr>
              <a:t> </a:t>
            </a:r>
            <a:r>
              <a:rPr sz="2450" b="1" i="1" dirty="0">
                <a:latin typeface="Calibri"/>
                <a:cs typeface="Calibri"/>
              </a:rPr>
              <a:t>6,</a:t>
            </a:r>
            <a:r>
              <a:rPr sz="2450" b="1" i="1" spc="15" dirty="0">
                <a:latin typeface="Calibri"/>
                <a:cs typeface="Calibri"/>
              </a:rPr>
              <a:t> </a:t>
            </a:r>
            <a:r>
              <a:rPr sz="2450" b="1" i="1" dirty="0">
                <a:latin typeface="Calibri"/>
                <a:cs typeface="Calibri"/>
              </a:rPr>
              <a:t>7,</a:t>
            </a:r>
            <a:r>
              <a:rPr sz="2450" b="1" i="1" spc="15" dirty="0">
                <a:latin typeface="Calibri"/>
                <a:cs typeface="Calibri"/>
              </a:rPr>
              <a:t> </a:t>
            </a:r>
            <a:r>
              <a:rPr sz="2450" b="1" i="1" dirty="0">
                <a:latin typeface="Calibri"/>
                <a:cs typeface="Calibri"/>
              </a:rPr>
              <a:t>8,</a:t>
            </a:r>
            <a:r>
              <a:rPr sz="2450" b="1" i="1" spc="15" dirty="0">
                <a:latin typeface="Calibri"/>
                <a:cs typeface="Calibri"/>
              </a:rPr>
              <a:t> </a:t>
            </a:r>
            <a:r>
              <a:rPr sz="2450" b="1" i="1" dirty="0">
                <a:latin typeface="Calibri"/>
                <a:cs typeface="Calibri"/>
              </a:rPr>
              <a:t>9,</a:t>
            </a:r>
            <a:r>
              <a:rPr sz="2450" b="1" i="1" spc="15" dirty="0">
                <a:latin typeface="Calibri"/>
                <a:cs typeface="Calibri"/>
              </a:rPr>
              <a:t> </a:t>
            </a:r>
            <a:r>
              <a:rPr sz="2450" b="1" i="1" spc="-20" dirty="0">
                <a:latin typeface="Calibri"/>
                <a:cs typeface="Calibri"/>
              </a:rPr>
              <a:t>10};</a:t>
            </a:r>
            <a:endParaRPr sz="2450">
              <a:latin typeface="Calibri"/>
              <a:cs typeface="Calibri"/>
            </a:endParaRPr>
          </a:p>
          <a:p>
            <a:pPr marL="307975">
              <a:lnSpc>
                <a:spcPts val="2910"/>
              </a:lnSpc>
              <a:tabLst>
                <a:tab pos="2914015" algn="l"/>
              </a:tabLst>
            </a:pPr>
            <a:r>
              <a:rPr sz="2450" b="1" dirty="0">
                <a:latin typeface="Calibri"/>
                <a:cs typeface="Calibri"/>
              </a:rPr>
              <a:t>char</a:t>
            </a:r>
            <a:r>
              <a:rPr sz="2450" b="1" spc="2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color[3]</a:t>
            </a:r>
            <a:r>
              <a:rPr sz="2450" b="1" spc="2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=</a:t>
            </a:r>
            <a:r>
              <a:rPr sz="2450" b="1" spc="2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{</a:t>
            </a:r>
            <a:r>
              <a:rPr sz="2450" b="1" spc="20" dirty="0">
                <a:latin typeface="Calibri"/>
                <a:cs typeface="Calibri"/>
              </a:rPr>
              <a:t> </a:t>
            </a:r>
            <a:r>
              <a:rPr sz="2450" b="1" spc="-25" dirty="0">
                <a:latin typeface="Calibri"/>
                <a:cs typeface="Calibri"/>
              </a:rPr>
              <a:t>'R'</a:t>
            </a:r>
            <a:r>
              <a:rPr sz="2450" b="1" dirty="0">
                <a:latin typeface="Calibri"/>
                <a:cs typeface="Calibri"/>
              </a:rPr>
              <a:t>	,</a:t>
            </a:r>
            <a:r>
              <a:rPr sz="2450" b="1" spc="-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'E',</a:t>
            </a:r>
            <a:r>
              <a:rPr sz="2450" b="1" spc="-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'D'</a:t>
            </a:r>
            <a:r>
              <a:rPr sz="2450" b="1" spc="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}</a:t>
            </a:r>
            <a:r>
              <a:rPr sz="2450" b="1" spc="-10" dirty="0">
                <a:latin typeface="Calibri"/>
                <a:cs typeface="Calibri"/>
              </a:rPr>
              <a:t> </a:t>
            </a:r>
            <a:r>
              <a:rPr sz="2450" b="1" spc="-50" dirty="0">
                <a:latin typeface="Calibri"/>
                <a:cs typeface="Calibri"/>
              </a:rPr>
              <a:t>;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3125" y="2478105"/>
            <a:ext cx="1681480" cy="3691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10"/>
              </a:lnSpc>
              <a:spcBef>
                <a:spcPts val="130"/>
              </a:spcBef>
            </a:pPr>
            <a:r>
              <a:rPr sz="2450" dirty="0">
                <a:latin typeface="Calibri"/>
                <a:cs typeface="Calibri"/>
              </a:rPr>
              <a:t>digits[0]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1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dirty="0">
                <a:latin typeface="Calibri"/>
                <a:cs typeface="Calibri"/>
              </a:rPr>
              <a:t>digits[1]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dirty="0">
                <a:latin typeface="Calibri"/>
                <a:cs typeface="Calibri"/>
              </a:rPr>
              <a:t>digits[2]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3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dirty="0">
                <a:latin typeface="Calibri"/>
                <a:cs typeface="Calibri"/>
              </a:rPr>
              <a:t>digits[3]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dirty="0">
                <a:latin typeface="Calibri"/>
                <a:cs typeface="Calibri"/>
              </a:rPr>
              <a:t>digits[4]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35" dirty="0">
                <a:latin typeface="Calibri"/>
                <a:cs typeface="Calibri"/>
              </a:rPr>
              <a:t> </a:t>
            </a:r>
            <a:r>
              <a:rPr sz="2450" i="1" spc="-50" dirty="0">
                <a:latin typeface="Calibri"/>
                <a:cs typeface="Calibri"/>
              </a:rPr>
              <a:t>5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dirty="0">
                <a:latin typeface="Calibri"/>
                <a:cs typeface="Calibri"/>
              </a:rPr>
              <a:t>digits[5]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6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dirty="0">
                <a:latin typeface="Calibri"/>
                <a:cs typeface="Calibri"/>
              </a:rPr>
              <a:t>digits[6]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7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dirty="0">
                <a:latin typeface="Calibri"/>
                <a:cs typeface="Calibri"/>
              </a:rPr>
              <a:t>digits[7]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35" dirty="0">
                <a:latin typeface="Calibri"/>
                <a:cs typeface="Calibri"/>
              </a:rPr>
              <a:t> </a:t>
            </a:r>
            <a:r>
              <a:rPr sz="2450" i="1" spc="-50" dirty="0">
                <a:latin typeface="Calibri"/>
                <a:cs typeface="Calibri"/>
              </a:rPr>
              <a:t>8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dirty="0">
                <a:latin typeface="Calibri"/>
                <a:cs typeface="Calibri"/>
              </a:rPr>
              <a:t>digits[8]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9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910"/>
              </a:lnSpc>
            </a:pPr>
            <a:r>
              <a:rPr sz="2450" dirty="0">
                <a:latin typeface="Calibri"/>
                <a:cs typeface="Calibri"/>
              </a:rPr>
              <a:t>digits[9]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35" dirty="0">
                <a:latin typeface="Calibri"/>
                <a:cs typeface="Calibri"/>
              </a:rPr>
              <a:t>10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0625" y="2478105"/>
            <a:ext cx="1798320" cy="1134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10"/>
              </a:lnSpc>
              <a:spcBef>
                <a:spcPts val="130"/>
              </a:spcBef>
            </a:pPr>
            <a:r>
              <a:rPr sz="2450" dirty="0">
                <a:latin typeface="Calibri"/>
                <a:cs typeface="Calibri"/>
              </a:rPr>
              <a:t>color[0]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'R'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dirty="0">
                <a:latin typeface="Calibri"/>
                <a:cs typeface="Calibri"/>
              </a:rPr>
              <a:t>color[1]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'E'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910"/>
              </a:lnSpc>
            </a:pPr>
            <a:r>
              <a:rPr sz="2450" dirty="0">
                <a:latin typeface="Calibri"/>
                <a:cs typeface="Calibri"/>
              </a:rPr>
              <a:t>color[2]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=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'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50" dirty="0">
                <a:latin typeface="Calibri"/>
                <a:cs typeface="Calibri"/>
              </a:rPr>
              <a:t>'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5604" y="68322"/>
            <a:ext cx="25908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latin typeface="Calibri"/>
                <a:cs typeface="Calibri"/>
              </a:rPr>
              <a:t>What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array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spc="-5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581626" y="1611884"/>
            <a:ext cx="755459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Calibri"/>
                <a:cs typeface="Calibri"/>
              </a:rPr>
              <a:t>char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color[3]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=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"RED”;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302895" marR="5080" indent="-29083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values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between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braces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}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be 	</a:t>
            </a:r>
            <a:r>
              <a:rPr sz="2700" dirty="0">
                <a:latin typeface="Calibri"/>
                <a:cs typeface="Calibri"/>
              </a:rPr>
              <a:t>larger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elements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declare 	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array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between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square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brackets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[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].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586" rIns="0" bIns="0" rtlCol="0">
            <a:spAutoFit/>
          </a:bodyPr>
          <a:lstStyle/>
          <a:p>
            <a:pPr marL="271526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What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is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array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410" y="788984"/>
            <a:ext cx="8481060" cy="51936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Calibri"/>
                <a:cs typeface="Calibri"/>
              </a:rPr>
              <a:t>int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digits[5]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=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{3,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3,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3};</a:t>
            </a:r>
            <a:endParaRPr sz="2700">
              <a:latin typeface="Calibri"/>
              <a:cs typeface="Calibri"/>
            </a:endParaRPr>
          </a:p>
          <a:p>
            <a:pPr marL="303530">
              <a:lnSpc>
                <a:spcPct val="100000"/>
              </a:lnSpc>
              <a:spcBef>
                <a:spcPts val="244"/>
              </a:spcBef>
            </a:pPr>
            <a:r>
              <a:rPr sz="2700" dirty="0">
                <a:latin typeface="Calibri"/>
                <a:cs typeface="Calibri"/>
              </a:rPr>
              <a:t>digits[0]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3</a:t>
            </a:r>
            <a:endParaRPr sz="2700">
              <a:latin typeface="Calibri"/>
              <a:cs typeface="Calibri"/>
            </a:endParaRPr>
          </a:p>
          <a:p>
            <a:pPr marL="303530">
              <a:lnSpc>
                <a:spcPct val="100000"/>
              </a:lnSpc>
              <a:spcBef>
                <a:spcPts val="240"/>
              </a:spcBef>
            </a:pPr>
            <a:r>
              <a:rPr sz="2700" dirty="0">
                <a:latin typeface="Calibri"/>
                <a:cs typeface="Calibri"/>
              </a:rPr>
              <a:t>digits[1]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3</a:t>
            </a:r>
            <a:endParaRPr sz="2700">
              <a:latin typeface="Calibri"/>
              <a:cs typeface="Calibri"/>
            </a:endParaRPr>
          </a:p>
          <a:p>
            <a:pPr marL="303530">
              <a:lnSpc>
                <a:spcPct val="100000"/>
              </a:lnSpc>
              <a:spcBef>
                <a:spcPts val="240"/>
              </a:spcBef>
            </a:pPr>
            <a:r>
              <a:rPr sz="2700" dirty="0">
                <a:latin typeface="Calibri"/>
                <a:cs typeface="Calibri"/>
              </a:rPr>
              <a:t>digits[2]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3</a:t>
            </a:r>
            <a:endParaRPr sz="2700">
              <a:latin typeface="Calibri"/>
              <a:cs typeface="Calibri"/>
            </a:endParaRPr>
          </a:p>
          <a:p>
            <a:pPr marL="303530">
              <a:lnSpc>
                <a:spcPct val="100000"/>
              </a:lnSpc>
              <a:spcBef>
                <a:spcPts val="244"/>
              </a:spcBef>
            </a:pPr>
            <a:r>
              <a:rPr sz="2700" dirty="0">
                <a:latin typeface="Calibri"/>
                <a:cs typeface="Calibri"/>
              </a:rPr>
              <a:t>digits[3]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0</a:t>
            </a:r>
            <a:endParaRPr sz="2700">
              <a:latin typeface="Calibri"/>
              <a:cs typeface="Calibri"/>
            </a:endParaRPr>
          </a:p>
          <a:p>
            <a:pPr marL="303530">
              <a:lnSpc>
                <a:spcPct val="100000"/>
              </a:lnSpc>
              <a:spcBef>
                <a:spcPts val="240"/>
              </a:spcBef>
            </a:pPr>
            <a:r>
              <a:rPr sz="2700" dirty="0">
                <a:latin typeface="Calibri"/>
                <a:cs typeface="Calibri"/>
              </a:rPr>
              <a:t>digits[4]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0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700">
              <a:latin typeface="Calibri"/>
              <a:cs typeface="Calibri"/>
            </a:endParaRPr>
          </a:p>
          <a:p>
            <a:pPr marL="303530" marR="5080" algn="just">
              <a:lnSpc>
                <a:spcPts val="2940"/>
              </a:lnSpc>
            </a:pPr>
            <a:r>
              <a:rPr sz="2700" dirty="0">
                <a:latin typeface="Calibri"/>
                <a:cs typeface="Calibri"/>
              </a:rPr>
              <a:t>If</a:t>
            </a:r>
            <a:r>
              <a:rPr sz="2700" spc="1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you</a:t>
            </a:r>
            <a:r>
              <a:rPr sz="2700" spc="1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omit</a:t>
            </a:r>
            <a:r>
              <a:rPr sz="2700" spc="1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1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size</a:t>
            </a:r>
            <a:r>
              <a:rPr sz="2700" spc="1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1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1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array,</a:t>
            </a:r>
            <a:r>
              <a:rPr sz="2700" spc="1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1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array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just</a:t>
            </a:r>
            <a:r>
              <a:rPr sz="2700" spc="1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big</a:t>
            </a:r>
            <a:r>
              <a:rPr sz="2700" spc="1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enough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1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hold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initialization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created.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Therefore,</a:t>
            </a:r>
            <a:r>
              <a:rPr sz="2700" spc="1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if</a:t>
            </a:r>
            <a:r>
              <a:rPr sz="2700" spc="130" dirty="0">
                <a:latin typeface="Calibri"/>
                <a:cs typeface="Calibri"/>
              </a:rPr>
              <a:t>  </a:t>
            </a:r>
            <a:r>
              <a:rPr sz="2700" spc="-25" dirty="0">
                <a:latin typeface="Calibri"/>
                <a:cs typeface="Calibri"/>
              </a:rPr>
              <a:t>you </a:t>
            </a:r>
            <a:r>
              <a:rPr sz="2700" spc="-10" dirty="0">
                <a:latin typeface="Calibri"/>
                <a:cs typeface="Calibri"/>
              </a:rPr>
              <a:t>write:</a:t>
            </a:r>
            <a:endParaRPr sz="2700">
              <a:latin typeface="Calibri"/>
              <a:cs typeface="Calibri"/>
            </a:endParaRPr>
          </a:p>
          <a:p>
            <a:pPr marL="303530" marR="1268730" indent="114300" algn="just">
              <a:lnSpc>
                <a:spcPts val="3479"/>
              </a:lnSpc>
              <a:spcBef>
                <a:spcPts val="55"/>
              </a:spcBef>
            </a:pPr>
            <a:r>
              <a:rPr sz="2700" dirty="0">
                <a:latin typeface="Calibri"/>
                <a:cs typeface="Calibri"/>
              </a:rPr>
              <a:t>double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balance[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]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{1000.0,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2.0,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3.4,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17.0,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50.0}; </a:t>
            </a:r>
            <a:r>
              <a:rPr sz="2700" dirty="0">
                <a:latin typeface="Calibri"/>
                <a:cs typeface="Calibri"/>
              </a:rPr>
              <a:t>You will create exactly the same </a:t>
            </a:r>
            <a:r>
              <a:rPr sz="2700" spc="-10" dirty="0">
                <a:latin typeface="Calibri"/>
                <a:cs typeface="Calibri"/>
              </a:rPr>
              <a:t>array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89" y="5867401"/>
            <a:ext cx="6599349" cy="838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5604" y="227190"/>
            <a:ext cx="25908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latin typeface="Calibri"/>
                <a:cs typeface="Calibri"/>
              </a:rPr>
              <a:t>What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array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spc="-5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59339"/>
            <a:ext cx="8686800" cy="3816985"/>
          </a:xfrm>
          <a:custGeom>
            <a:avLst/>
            <a:gdLst/>
            <a:ahLst/>
            <a:cxnLst/>
            <a:rect l="l" t="t" r="r" b="b"/>
            <a:pathLst>
              <a:path w="8686800" h="3816985">
                <a:moveTo>
                  <a:pt x="0" y="0"/>
                </a:moveTo>
                <a:lnTo>
                  <a:pt x="8686799" y="0"/>
                </a:lnTo>
                <a:lnTo>
                  <a:pt x="8686799" y="3816429"/>
                </a:lnTo>
                <a:lnTo>
                  <a:pt x="0" y="381642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43" y="1873563"/>
            <a:ext cx="847471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indent="-224154">
              <a:lnSpc>
                <a:spcPct val="100000"/>
              </a:lnSpc>
              <a:spcBef>
                <a:spcPts val="100"/>
              </a:spcBef>
              <a:buSzPct val="95454"/>
              <a:buFont typeface="Calibri"/>
              <a:buAutoNum type="arabicPeriod"/>
              <a:tabLst>
                <a:tab pos="369570" algn="l"/>
              </a:tabLst>
            </a:pP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#include&lt;stdio.h&gt;</a:t>
            </a:r>
            <a:endParaRPr sz="2200">
              <a:latin typeface="Times New Roman"/>
              <a:cs typeface="Times New Roman"/>
            </a:endParaRPr>
          </a:p>
          <a:p>
            <a:pPr marL="368300" indent="-228600">
              <a:lnSpc>
                <a:spcPct val="100000"/>
              </a:lnSpc>
              <a:buSzPct val="95454"/>
              <a:buFont typeface="Calibri"/>
              <a:buAutoNum type="arabicPeriod"/>
              <a:tabLst>
                <a:tab pos="368300" algn="l"/>
              </a:tabLst>
            </a:pPr>
            <a:r>
              <a:rPr sz="2200" b="1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2200" b="1" spc="-3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main()</a:t>
            </a:r>
            <a:endParaRPr sz="2200">
              <a:latin typeface="Times New Roman"/>
              <a:cs typeface="Times New Roman"/>
            </a:endParaRPr>
          </a:p>
          <a:p>
            <a:pPr marL="369570" indent="-224154">
              <a:lnSpc>
                <a:spcPct val="100000"/>
              </a:lnSpc>
              <a:buSzPct val="95454"/>
              <a:buFont typeface="Calibri"/>
              <a:buAutoNum type="arabicPeriod"/>
              <a:tabLst>
                <a:tab pos="369570" algn="l"/>
              </a:tabLst>
            </a:pPr>
            <a:r>
              <a:rPr sz="2200" spc="-5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579755" indent="-426084">
              <a:lnSpc>
                <a:spcPct val="100000"/>
              </a:lnSpc>
              <a:buFont typeface="Calibri"/>
              <a:buAutoNum type="arabicPeriod"/>
              <a:tabLst>
                <a:tab pos="579755" algn="l"/>
              </a:tabLst>
            </a:pPr>
            <a:r>
              <a:rPr sz="2200" b="1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2200" b="1" spc="-3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i=0;</a:t>
            </a:r>
            <a:endParaRPr sz="2200">
              <a:latin typeface="Times New Roman"/>
              <a:cs typeface="Times New Roman"/>
            </a:endParaRPr>
          </a:p>
          <a:p>
            <a:pPr marL="579755" indent="-426084">
              <a:lnSpc>
                <a:spcPct val="100000"/>
              </a:lnSpc>
              <a:buFont typeface="Calibri"/>
              <a:buAutoNum type="arabicPeriod"/>
              <a:tabLst>
                <a:tab pos="579755" algn="l"/>
              </a:tabLst>
            </a:pPr>
            <a:r>
              <a:rPr sz="2200" b="1" dirty="0">
                <a:solidFill>
                  <a:srgbClr val="2E8B57"/>
                </a:solidFill>
                <a:latin typeface="Times New Roman"/>
                <a:cs typeface="Times New Roman"/>
              </a:rPr>
              <a:t>int </a:t>
            </a:r>
            <a:r>
              <a:rPr sz="2200" spc="-10" dirty="0">
                <a:latin typeface="Times New Roman"/>
                <a:cs typeface="Times New Roman"/>
              </a:rPr>
              <a:t>marks[5]={20,30,40,50,60};</a:t>
            </a:r>
            <a:r>
              <a:rPr sz="2200" spc="-10" dirty="0">
                <a:solidFill>
                  <a:srgbClr val="008200"/>
                </a:solidFill>
                <a:latin typeface="Times New Roman"/>
                <a:cs typeface="Times New Roman"/>
              </a:rPr>
              <a:t>//declaration</a:t>
            </a:r>
            <a:r>
              <a:rPr sz="2200" spc="1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200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200"/>
                </a:solidFill>
                <a:latin typeface="Times New Roman"/>
                <a:cs typeface="Times New Roman"/>
              </a:rPr>
              <a:t>initialization</a:t>
            </a:r>
            <a:r>
              <a:rPr sz="2200" spc="1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200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8200"/>
                </a:solidFill>
                <a:latin typeface="Times New Roman"/>
                <a:cs typeface="Times New Roman"/>
              </a:rPr>
              <a:t>array</a:t>
            </a:r>
            <a:endParaRPr sz="2200">
              <a:latin typeface="Times New Roman"/>
              <a:cs typeface="Times New Roman"/>
            </a:endParaRPr>
          </a:p>
          <a:p>
            <a:pPr marL="579755" indent="-4216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579755" algn="l"/>
              </a:tabLst>
            </a:pPr>
            <a:r>
              <a:rPr sz="2200" spc="-10" dirty="0">
                <a:solidFill>
                  <a:srgbClr val="008200"/>
                </a:solidFill>
                <a:latin typeface="Times New Roman"/>
                <a:cs typeface="Times New Roman"/>
              </a:rPr>
              <a:t>//traversal</a:t>
            </a:r>
            <a:r>
              <a:rPr sz="2200" spc="-3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200"/>
                </a:solidFill>
                <a:latin typeface="Times New Roman"/>
                <a:cs typeface="Times New Roman"/>
              </a:rPr>
              <a:t>of</a:t>
            </a:r>
            <a:r>
              <a:rPr sz="2200" spc="-2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8200"/>
                </a:solidFill>
                <a:latin typeface="Times New Roman"/>
                <a:cs typeface="Times New Roman"/>
              </a:rPr>
              <a:t>array</a:t>
            </a:r>
            <a:endParaRPr sz="2200">
              <a:latin typeface="Times New Roman"/>
              <a:cs typeface="Times New Roman"/>
            </a:endParaRPr>
          </a:p>
          <a:p>
            <a:pPr marL="579755" indent="-426084">
              <a:lnSpc>
                <a:spcPct val="100000"/>
              </a:lnSpc>
              <a:buFont typeface="Calibri"/>
              <a:buAutoNum type="arabicPeriod"/>
              <a:tabLst>
                <a:tab pos="579755" algn="l"/>
              </a:tabLst>
            </a:pPr>
            <a:r>
              <a:rPr sz="22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for</a:t>
            </a:r>
            <a:r>
              <a:rPr sz="2200" spc="-10" dirty="0">
                <a:latin typeface="Times New Roman"/>
                <a:cs typeface="Times New Roman"/>
              </a:rPr>
              <a:t>(i=0;i&lt;5;i++){</a:t>
            </a:r>
            <a:endParaRPr sz="2200">
              <a:latin typeface="Times New Roman"/>
              <a:cs typeface="Times New Roman"/>
            </a:endParaRPr>
          </a:p>
          <a:p>
            <a:pPr marL="1068705" indent="-910590">
              <a:lnSpc>
                <a:spcPct val="100000"/>
              </a:lnSpc>
              <a:buFont typeface="Calibri"/>
              <a:buAutoNum type="arabicPeriod"/>
              <a:tabLst>
                <a:tab pos="1068705" algn="l"/>
              </a:tabLst>
            </a:pPr>
            <a:r>
              <a:rPr sz="2200" dirty="0">
                <a:latin typeface="Times New Roman"/>
                <a:cs typeface="Times New Roman"/>
              </a:rPr>
              <a:t>printf(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"%d</a:t>
            </a:r>
            <a:r>
              <a:rPr sz="22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\n"</a:t>
            </a:r>
            <a:r>
              <a:rPr sz="2200" spc="-10" dirty="0">
                <a:latin typeface="Times New Roman"/>
                <a:cs typeface="Times New Roman"/>
              </a:rPr>
              <a:t>,marks[i]);</a:t>
            </a:r>
            <a:endParaRPr sz="2200">
              <a:latin typeface="Times New Roman"/>
              <a:cs typeface="Times New Roman"/>
            </a:endParaRPr>
          </a:p>
          <a:p>
            <a:pPr marL="158115">
              <a:lnSpc>
                <a:spcPct val="100000"/>
              </a:lnSpc>
              <a:tabLst>
                <a:tab pos="579755" algn="l"/>
              </a:tabLst>
            </a:pPr>
            <a:r>
              <a:rPr sz="2200" spc="-25" dirty="0">
                <a:latin typeface="Calibri"/>
                <a:cs typeface="Calibri"/>
              </a:rPr>
              <a:t>9.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9905" algn="l"/>
              </a:tabLst>
            </a:pPr>
            <a:r>
              <a:rPr sz="2200" b="1" spc="-25" dirty="0">
                <a:solidFill>
                  <a:srgbClr val="006699"/>
                </a:solidFill>
                <a:latin typeface="Calibri"/>
                <a:cs typeface="Calibri"/>
              </a:rPr>
              <a:t>10.</a:t>
            </a:r>
            <a:r>
              <a:rPr sz="2200" b="1" dirty="0">
                <a:solidFill>
                  <a:srgbClr val="006699"/>
                </a:solidFill>
                <a:latin typeface="Calibri"/>
                <a:cs typeface="Calibri"/>
              </a:rPr>
              <a:t>	</a:t>
            </a:r>
            <a:r>
              <a:rPr sz="2200" b="1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2200" b="1" spc="-9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0;</a:t>
            </a:r>
            <a:endParaRPr sz="22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11.</a:t>
            </a:r>
            <a:r>
              <a:rPr sz="2200" spc="-2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1385</Words>
  <Application>Microsoft Office PowerPoint</Application>
  <PresentationFormat>On-screen Show (4:3)</PresentationFormat>
  <Paragraphs>160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Times New Roman</vt:lpstr>
      <vt:lpstr>Office Theme</vt:lpstr>
      <vt:lpstr>Structured Programming Language </vt:lpstr>
      <vt:lpstr>ARRAY</vt:lpstr>
      <vt:lpstr>What is array ?</vt:lpstr>
      <vt:lpstr>What is array ?</vt:lpstr>
      <vt:lpstr>PowerPoint Presentation</vt:lpstr>
      <vt:lpstr>What is array ?</vt:lpstr>
      <vt:lpstr>What is array ?</vt:lpstr>
      <vt:lpstr>What is array ?</vt:lpstr>
      <vt:lpstr>PowerPoint Presentation</vt:lpstr>
      <vt:lpstr>// Program to take 5 values from the user and store them in an array // Print the elements stored in the array #include &lt;stdio.h&gt;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ARRAYS TO FUNCTIONS</vt:lpstr>
      <vt:lpstr>PASSING ARRAYS TO FUNCTIONS</vt:lpstr>
      <vt:lpstr>Example</vt:lpstr>
      <vt:lpstr>PowerPoint Presentation</vt:lpstr>
      <vt:lpstr>PASSING ARRAYS TO FUNCTIONS</vt:lpstr>
      <vt:lpstr>PASSING ARRAYS TO FUNCTIONS</vt:lpstr>
      <vt:lpstr>Find output</vt:lpstr>
      <vt:lpstr>Find output</vt:lpstr>
      <vt:lpstr>Find output</vt:lpstr>
      <vt:lpstr>Find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Language </dc:title>
  <cp:lastModifiedBy>Nahidul Islam</cp:lastModifiedBy>
  <cp:revision>2</cp:revision>
  <dcterms:created xsi:type="dcterms:W3CDTF">2024-11-20T01:22:42Z</dcterms:created>
  <dcterms:modified xsi:type="dcterms:W3CDTF">2024-11-20T10:05:36Z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