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10" y="2229116"/>
            <a:ext cx="714517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82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2264631"/>
            <a:ext cx="2971800" cy="1385570"/>
          </a:xfrm>
          <a:custGeom>
            <a:avLst/>
            <a:gdLst/>
            <a:ahLst/>
            <a:cxnLst/>
            <a:rect l="l" t="t" r="r" b="b"/>
            <a:pathLst>
              <a:path w="2971800" h="1385570">
                <a:moveTo>
                  <a:pt x="0" y="0"/>
                </a:moveTo>
                <a:lnTo>
                  <a:pt x="2971799" y="0"/>
                </a:lnTo>
                <a:lnTo>
                  <a:pt x="2971799" y="1384994"/>
                </a:lnTo>
                <a:lnTo>
                  <a:pt x="0" y="13849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" y="623823"/>
            <a:ext cx="232219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478" y="1629664"/>
            <a:ext cx="5506720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82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9409" y="2229116"/>
            <a:ext cx="7614593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5415" marR="5080" indent="-2673350">
              <a:lnSpc>
                <a:spcPct val="100299"/>
              </a:lnSpc>
              <a:spcBef>
                <a:spcPts val="95"/>
              </a:spcBef>
            </a:pPr>
            <a:r>
              <a:rPr b="1" spc="-5" dirty="0">
                <a:solidFill>
                  <a:schemeClr val="tx1"/>
                </a:solidFill>
              </a:rPr>
              <a:t>Structured </a:t>
            </a:r>
            <a:r>
              <a:rPr b="1" dirty="0">
                <a:solidFill>
                  <a:schemeClr val="tx1"/>
                </a:solidFill>
              </a:rPr>
              <a:t>Programming </a:t>
            </a:r>
            <a:r>
              <a:rPr b="1" spc="-5" dirty="0">
                <a:solidFill>
                  <a:schemeClr val="tx1"/>
                </a:solidFill>
              </a:rPr>
              <a:t>Language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828800" y="4180193"/>
            <a:ext cx="50498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DCC, Dhaka.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6428676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1/31/2023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02539"/>
            <a:ext cx="6426200" cy="6232525"/>
          </a:xfrm>
          <a:custGeom>
            <a:avLst/>
            <a:gdLst/>
            <a:ahLst/>
            <a:cxnLst/>
            <a:rect l="l" t="t" r="r" b="b"/>
            <a:pathLst>
              <a:path w="6426200" h="6232525">
                <a:moveTo>
                  <a:pt x="0" y="0"/>
                </a:moveTo>
                <a:lnTo>
                  <a:pt x="6425804" y="0"/>
                </a:lnTo>
                <a:lnTo>
                  <a:pt x="6425804" y="6232474"/>
                </a:lnTo>
                <a:lnTo>
                  <a:pt x="0" y="62324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18" y="117271"/>
            <a:ext cx="2161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3200">
              <a:lnSpc>
                <a:spcPct val="100000"/>
              </a:lnSpc>
              <a:spcBef>
                <a:spcPts val="100"/>
              </a:spcBef>
              <a:buSzPct val="95238"/>
              <a:buAutoNum type="arabicPeriod"/>
              <a:tabLst>
                <a:tab pos="219710" algn="l"/>
              </a:tabLst>
            </a:pPr>
            <a:r>
              <a:rPr sz="2100" spc="-5" dirty="0"/>
              <a:t>#include&lt;stdio.h&gt;</a:t>
            </a:r>
            <a:endParaRPr sz="2100"/>
          </a:p>
          <a:p>
            <a:pPr marL="219075" indent="-207010">
              <a:lnSpc>
                <a:spcPct val="100000"/>
              </a:lnSpc>
              <a:buSzPct val="95238"/>
              <a:buAutoNum type="arabicPeriod"/>
              <a:tabLst>
                <a:tab pos="21971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00"/>
                </a:solidFill>
              </a:rPr>
              <a:t>main(){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96" y="757351"/>
            <a:ext cx="5842635" cy="546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520065" algn="l"/>
                <a:tab pos="52070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number=0;</a:t>
            </a:r>
            <a:endParaRPr sz="2100">
              <a:latin typeface="Calibri"/>
              <a:cs typeface="Calibri"/>
            </a:endParaRPr>
          </a:p>
          <a:p>
            <a:pPr marL="520700" indent="-504190">
              <a:lnSpc>
                <a:spcPct val="100000"/>
              </a:lnSpc>
              <a:buAutoNum type="arabicPeriod" startAt="3"/>
              <a:tabLst>
                <a:tab pos="520065" algn="l"/>
                <a:tab pos="52070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1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number:"</a:t>
            </a:r>
            <a:r>
              <a:rPr sz="2100" spc="-5" dirty="0">
                <a:latin typeface="Calibri"/>
                <a:cs typeface="Calibri"/>
              </a:rPr>
              <a:t>);</a:t>
            </a:r>
            <a:endParaRPr sz="2100">
              <a:latin typeface="Calibri"/>
              <a:cs typeface="Calibri"/>
            </a:endParaRPr>
          </a:p>
          <a:p>
            <a:pPr marL="520700" indent="-504190">
              <a:lnSpc>
                <a:spcPct val="100000"/>
              </a:lnSpc>
              <a:buAutoNum type="arabicPeriod" startAt="3"/>
              <a:tabLst>
                <a:tab pos="520065" algn="l"/>
                <a:tab pos="520700" algn="l"/>
              </a:tabLst>
            </a:pPr>
            <a:r>
              <a:rPr sz="2100" spc="-5" dirty="0">
                <a:latin typeface="Calibri"/>
                <a:cs typeface="Calibri"/>
              </a:rPr>
              <a:t>scanf(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100" spc="-5" dirty="0">
                <a:latin typeface="Calibri"/>
                <a:cs typeface="Calibri"/>
              </a:rPr>
              <a:t>,&amp;number);</a:t>
            </a:r>
            <a:endParaRPr sz="2100">
              <a:latin typeface="Calibri"/>
              <a:cs typeface="Calibri"/>
            </a:endParaRPr>
          </a:p>
          <a:p>
            <a:pPr marL="520700" indent="-508000">
              <a:lnSpc>
                <a:spcPct val="100000"/>
              </a:lnSpc>
              <a:buAutoNum type="arabicPeriod" startAt="3"/>
              <a:tabLst>
                <a:tab pos="520065" algn="l"/>
                <a:tab pos="520700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100" spc="-5" dirty="0">
                <a:latin typeface="Calibri"/>
                <a:cs typeface="Calibri"/>
              </a:rPr>
              <a:t>(number==10){</a:t>
            </a:r>
            <a:endParaRPr sz="2100">
              <a:latin typeface="Calibri"/>
              <a:cs typeface="Calibri"/>
            </a:endParaRPr>
          </a:p>
          <a:p>
            <a:pPr marL="16510" marR="1367155">
              <a:lnSpc>
                <a:spcPct val="100000"/>
              </a:lnSpc>
              <a:buAutoNum type="arabicPeriod" startAt="3"/>
              <a:tabLst>
                <a:tab pos="580390" algn="l"/>
                <a:tab pos="942340" algn="l"/>
                <a:tab pos="942975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"number is equals to </a:t>
            </a:r>
            <a:r>
              <a:rPr sz="2100" spc="5" dirty="0">
                <a:solidFill>
                  <a:srgbClr val="0000FF"/>
                </a:solidFill>
                <a:latin typeface="Calibri"/>
                <a:cs typeface="Calibri"/>
              </a:rPr>
              <a:t>10"</a:t>
            </a:r>
            <a:r>
              <a:rPr sz="2100" spc="5" dirty="0">
                <a:latin typeface="Calibri"/>
                <a:cs typeface="Calibri"/>
              </a:rPr>
              <a:t>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8.	</a:t>
            </a: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80390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9.	else</a:t>
            </a:r>
            <a:r>
              <a:rPr sz="21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100" spc="-5" dirty="0">
                <a:latin typeface="Calibri"/>
                <a:cs typeface="Calibri"/>
              </a:rPr>
              <a:t>(number==50){</a:t>
            </a:r>
            <a:endParaRPr sz="2100">
              <a:latin typeface="Calibri"/>
              <a:cs typeface="Calibri"/>
            </a:endParaRPr>
          </a:p>
          <a:p>
            <a:pPr marL="16510" marR="1591945">
              <a:lnSpc>
                <a:spcPct val="100000"/>
              </a:lnSpc>
              <a:tabLst>
                <a:tab pos="459740" algn="l"/>
                <a:tab pos="821690" algn="l"/>
              </a:tabLst>
            </a:pPr>
            <a:r>
              <a:rPr sz="2100" spc="-5" dirty="0">
                <a:latin typeface="Calibri"/>
                <a:cs typeface="Calibri"/>
              </a:rPr>
              <a:t>0.		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"number is equal to </a:t>
            </a:r>
            <a:r>
              <a:rPr sz="2100" spc="5" dirty="0">
                <a:solidFill>
                  <a:srgbClr val="0000FF"/>
                </a:solidFill>
                <a:latin typeface="Calibri"/>
                <a:cs typeface="Calibri"/>
              </a:rPr>
              <a:t>50"</a:t>
            </a:r>
            <a:r>
              <a:rPr sz="2100" spc="5" dirty="0">
                <a:latin typeface="Calibri"/>
                <a:cs typeface="Calibri"/>
              </a:rPr>
              <a:t>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1.	</a:t>
            </a: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460375" indent="-448309">
              <a:lnSpc>
                <a:spcPct val="100000"/>
              </a:lnSpc>
              <a:buAutoNum type="arabicPeriod" startAt="2"/>
              <a:tabLst>
                <a:tab pos="459740" algn="l"/>
                <a:tab pos="461009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else</a:t>
            </a:r>
            <a:r>
              <a:rPr sz="21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100" spc="-5" dirty="0">
                <a:latin typeface="Calibri"/>
                <a:cs typeface="Calibri"/>
              </a:rPr>
              <a:t>(number==100){</a:t>
            </a:r>
            <a:endParaRPr sz="2100">
              <a:latin typeface="Calibri"/>
              <a:cs typeface="Calibri"/>
            </a:endParaRPr>
          </a:p>
          <a:p>
            <a:pPr marL="16510" marR="1456690">
              <a:lnSpc>
                <a:spcPct val="100000"/>
              </a:lnSpc>
              <a:buAutoNum type="arabicPeriod" startAt="2"/>
              <a:tabLst>
                <a:tab pos="459740" algn="l"/>
                <a:tab pos="821690" algn="l"/>
                <a:tab pos="822325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"number is equal to </a:t>
            </a:r>
            <a:r>
              <a:rPr sz="2100" spc="5" dirty="0">
                <a:solidFill>
                  <a:srgbClr val="0000FF"/>
                </a:solidFill>
                <a:latin typeface="Calibri"/>
                <a:cs typeface="Calibri"/>
              </a:rPr>
              <a:t>100"</a:t>
            </a:r>
            <a:r>
              <a:rPr sz="2100" spc="5" dirty="0">
                <a:latin typeface="Calibri"/>
                <a:cs typeface="Calibri"/>
              </a:rPr>
              <a:t>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4.	</a:t>
            </a: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460375" indent="-448309">
              <a:lnSpc>
                <a:spcPct val="100000"/>
              </a:lnSpc>
              <a:buAutoNum type="arabicPeriod" startAt="5"/>
              <a:tabLst>
                <a:tab pos="459740" algn="l"/>
                <a:tab pos="461009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else</a:t>
            </a:r>
            <a:r>
              <a:rPr sz="2100" spc="-5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16510" marR="5080">
              <a:lnSpc>
                <a:spcPct val="100000"/>
              </a:lnSpc>
              <a:buAutoNum type="arabicPeriod" startAt="5"/>
              <a:tabLst>
                <a:tab pos="459740" algn="l"/>
                <a:tab pos="821690" algn="l"/>
                <a:tab pos="822325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"number is not equal to 10, 50 or </a:t>
            </a:r>
            <a:r>
              <a:rPr sz="2100" spc="5" dirty="0">
                <a:solidFill>
                  <a:srgbClr val="0000FF"/>
                </a:solidFill>
                <a:latin typeface="Calibri"/>
                <a:cs typeface="Calibri"/>
              </a:rPr>
              <a:t>100"</a:t>
            </a:r>
            <a:r>
              <a:rPr sz="2100" spc="5" dirty="0">
                <a:latin typeface="Calibri"/>
                <a:cs typeface="Calibri"/>
              </a:rPr>
              <a:t>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7.	</a:t>
            </a: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6510" marR="4404995" indent="-4445">
              <a:lnSpc>
                <a:spcPct val="100000"/>
              </a:lnSpc>
              <a:tabLst>
                <a:tab pos="459740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8.	return</a:t>
            </a:r>
            <a:r>
              <a:rPr sz="2100" b="1" spc="-8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9.}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6845" y="2461976"/>
            <a:ext cx="2413635" cy="203136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  <a:p>
            <a:pPr marL="85725" marR="81915" algn="just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enter</a:t>
            </a:r>
            <a:r>
              <a:rPr sz="1800" b="1" dirty="0">
                <a:latin typeface="Calibri"/>
                <a:cs typeface="Calibri"/>
              </a:rPr>
              <a:t> 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number:</a:t>
            </a:r>
            <a:r>
              <a:rPr sz="1800" b="1" dirty="0">
                <a:latin typeface="Calibri"/>
                <a:cs typeface="Calibri"/>
              </a:rPr>
              <a:t> 4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 is not equal to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10,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85725" marR="81915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enter</a:t>
            </a:r>
            <a:r>
              <a:rPr sz="1800" b="1" dirty="0">
                <a:latin typeface="Calibri"/>
                <a:cs typeface="Calibri"/>
              </a:rPr>
              <a:t> 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50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number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equal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58846"/>
            <a:ext cx="4419600" cy="6740525"/>
          </a:xfrm>
          <a:custGeom>
            <a:avLst/>
            <a:gdLst/>
            <a:ahLst/>
            <a:cxnLst/>
            <a:rect l="l" t="t" r="r" b="b"/>
            <a:pathLst>
              <a:path w="4419600" h="6740525">
                <a:moveTo>
                  <a:pt x="0" y="0"/>
                </a:moveTo>
                <a:lnTo>
                  <a:pt x="4419599" y="0"/>
                </a:lnTo>
                <a:lnTo>
                  <a:pt x="4419599" y="6740306"/>
                </a:lnTo>
                <a:lnTo>
                  <a:pt x="0" y="674030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777" y="76117"/>
            <a:ext cx="1776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indent="-154940">
              <a:lnSpc>
                <a:spcPct val="100000"/>
              </a:lnSpc>
              <a:spcBef>
                <a:spcPts val="100"/>
              </a:spcBef>
              <a:buSzPct val="93750"/>
              <a:buFont typeface="Calibri"/>
              <a:buAutoNum type="arabicPeriod"/>
              <a:tabLst>
                <a:tab pos="167640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#include</a:t>
            </a:r>
            <a:r>
              <a:rPr sz="16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&lt;stdio.h&gt;</a:t>
            </a:r>
            <a:endParaRPr sz="1600">
              <a:latin typeface="Times New Roman"/>
              <a:cs typeface="Times New Roman"/>
            </a:endParaRPr>
          </a:p>
          <a:p>
            <a:pPr marL="167005" indent="-154940">
              <a:lnSpc>
                <a:spcPct val="100000"/>
              </a:lnSpc>
              <a:buSzPct val="93750"/>
              <a:buFont typeface="Calibri"/>
              <a:buAutoNum type="arabicPeriod"/>
              <a:tabLst>
                <a:tab pos="167640" algn="l"/>
              </a:tabLst>
            </a:pPr>
            <a:r>
              <a:rPr sz="16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6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main()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3.</a:t>
            </a:r>
            <a:r>
              <a:rPr sz="1600" b="1" spc="-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77" y="807637"/>
            <a:ext cx="43719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35750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4"/>
              <a:tabLst>
                <a:tab pos="369570" algn="l"/>
                <a:tab pos="370205" algn="l"/>
              </a:tabLst>
            </a:pPr>
            <a:r>
              <a:rPr sz="16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6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marks;</a:t>
            </a:r>
            <a:endParaRPr sz="1600">
              <a:latin typeface="Times New Roman"/>
              <a:cs typeface="Times New Roman"/>
            </a:endParaRPr>
          </a:p>
          <a:p>
            <a:pPr marL="369570" indent="-357505">
              <a:lnSpc>
                <a:spcPct val="100000"/>
              </a:lnSpc>
              <a:buFont typeface="Calibri"/>
              <a:buAutoNum type="arabicPeriod" startAt="4"/>
              <a:tabLst>
                <a:tab pos="369570" algn="l"/>
                <a:tab pos="37020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printf(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"Enter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your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marks?"</a:t>
            </a:r>
            <a:r>
              <a:rPr sz="1600" b="1" spc="-5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369570" indent="-357505">
              <a:lnSpc>
                <a:spcPct val="100000"/>
              </a:lnSpc>
              <a:buFont typeface="Calibri"/>
              <a:buAutoNum type="arabicPeriod" startAt="4"/>
              <a:tabLst>
                <a:tab pos="369570" algn="l"/>
                <a:tab pos="37020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scanf(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"%d"</a:t>
            </a:r>
            <a:r>
              <a:rPr sz="1600" b="1" spc="-5" dirty="0">
                <a:latin typeface="Times New Roman"/>
                <a:cs typeface="Times New Roman"/>
              </a:rPr>
              <a:t>,&amp;marks);</a:t>
            </a:r>
            <a:endParaRPr sz="1600">
              <a:latin typeface="Times New Roman"/>
              <a:cs typeface="Times New Roman"/>
            </a:endParaRPr>
          </a:p>
          <a:p>
            <a:pPr marL="369570" indent="-35750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369570" algn="l"/>
                <a:tab pos="370205" algn="l"/>
              </a:tabLst>
            </a:pP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600" b="1" spc="-5" dirty="0">
                <a:latin typeface="Times New Roman"/>
                <a:cs typeface="Times New Roman"/>
              </a:rPr>
              <a:t>(marks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&gt;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85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&amp;&amp;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100)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600" spc="-5" dirty="0">
                <a:latin typeface="Calibri"/>
                <a:cs typeface="Calibri"/>
              </a:rPr>
              <a:t>8.	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2770" algn="l"/>
              </a:tabLst>
            </a:pPr>
            <a:r>
              <a:rPr sz="1600" spc="-5" dirty="0">
                <a:latin typeface="Calibri"/>
                <a:cs typeface="Calibri"/>
              </a:rPr>
              <a:t>9.	</a:t>
            </a:r>
            <a:r>
              <a:rPr sz="1600" b="1" spc="-5" dirty="0">
                <a:latin typeface="Times New Roman"/>
                <a:cs typeface="Times New Roman"/>
              </a:rPr>
              <a:t>printf(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"Congrats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!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you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scored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grade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..."</a:t>
            </a:r>
            <a:r>
              <a:rPr sz="1600" b="1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13" y="2514517"/>
            <a:ext cx="370522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10.	</a:t>
            </a: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11.	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else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&gt;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60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&amp;&amp;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85)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12.	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5640" algn="l"/>
              </a:tabLst>
            </a:pPr>
            <a:r>
              <a:rPr sz="1600" spc="-5" dirty="0">
                <a:latin typeface="Calibri"/>
                <a:cs typeface="Calibri"/>
              </a:rPr>
              <a:t>13.	</a:t>
            </a:r>
            <a:r>
              <a:rPr sz="1600" b="1" spc="-5" dirty="0">
                <a:latin typeface="Times New Roman"/>
                <a:cs typeface="Times New Roman"/>
              </a:rPr>
              <a:t>printf(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"You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scored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grade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..."</a:t>
            </a:r>
            <a:r>
              <a:rPr sz="1600" b="1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14.	</a:t>
            </a: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15.	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else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&gt;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40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&amp;&amp;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60)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16.	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5640" algn="l"/>
              </a:tabLst>
            </a:pPr>
            <a:r>
              <a:rPr sz="1600" spc="-5" dirty="0">
                <a:latin typeface="Calibri"/>
                <a:cs typeface="Calibri"/>
              </a:rPr>
              <a:t>17.	</a:t>
            </a:r>
            <a:r>
              <a:rPr sz="1600" b="1" spc="-5" dirty="0">
                <a:latin typeface="Times New Roman"/>
                <a:cs typeface="Times New Roman"/>
              </a:rPr>
              <a:t>printf(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"You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scored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grade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..."</a:t>
            </a:r>
            <a:r>
              <a:rPr sz="1600" b="1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18.	</a:t>
            </a: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19.	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else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6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&gt;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30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&amp;&amp;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marks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&lt;=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40)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20.	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5640" algn="l"/>
              </a:tabLst>
            </a:pPr>
            <a:r>
              <a:rPr sz="1600" spc="-5" dirty="0">
                <a:latin typeface="Calibri"/>
                <a:cs typeface="Calibri"/>
              </a:rPr>
              <a:t>21.	</a:t>
            </a:r>
            <a:r>
              <a:rPr sz="1600" b="1" spc="-5" dirty="0">
                <a:latin typeface="Times New Roman"/>
                <a:cs typeface="Times New Roman"/>
              </a:rPr>
              <a:t>printf(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"You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scored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grade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..."</a:t>
            </a:r>
            <a:r>
              <a:rPr sz="1600" b="1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22.	</a:t>
            </a: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23.	</a:t>
            </a:r>
            <a:r>
              <a:rPr sz="16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else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24.	</a:t>
            </a:r>
            <a:r>
              <a:rPr sz="1600" b="1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5640" algn="l"/>
              </a:tabLst>
            </a:pPr>
            <a:r>
              <a:rPr sz="1600" spc="-5" dirty="0">
                <a:latin typeface="Calibri"/>
                <a:cs typeface="Calibri"/>
              </a:rPr>
              <a:t>25.	</a:t>
            </a:r>
            <a:r>
              <a:rPr sz="1600" b="1" spc="-5" dirty="0">
                <a:latin typeface="Times New Roman"/>
                <a:cs typeface="Times New Roman"/>
              </a:rPr>
              <a:t>printf(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"Sorry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you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fail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..."</a:t>
            </a:r>
            <a:r>
              <a:rPr sz="1600" b="1" spc="-5" dirty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600" spc="-5" dirty="0">
                <a:latin typeface="Calibri"/>
                <a:cs typeface="Calibri"/>
              </a:rPr>
              <a:t>26.	</a:t>
            </a:r>
            <a:r>
              <a:rPr sz="1600" b="1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27.</a:t>
            </a:r>
            <a:r>
              <a:rPr sz="1600" b="1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200" y="2067089"/>
            <a:ext cx="3539490" cy="27241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85"/>
              </a:spcBef>
            </a:pPr>
            <a:r>
              <a:rPr sz="1900" b="1" spc="-5" dirty="0">
                <a:latin typeface="Calibri"/>
                <a:cs typeface="Calibri"/>
              </a:rPr>
              <a:t>Output:</a:t>
            </a:r>
            <a:endParaRPr sz="1900">
              <a:latin typeface="Calibri"/>
              <a:cs typeface="Calibri"/>
            </a:endParaRPr>
          </a:p>
          <a:p>
            <a:pPr marL="85725" marR="1320165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Enter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your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marks?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10 </a:t>
            </a:r>
            <a:r>
              <a:rPr sz="1900" b="1" spc="-4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Sorry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you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are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fail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...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85725" marR="129159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latin typeface="Calibri"/>
                <a:cs typeface="Calibri"/>
              </a:rPr>
              <a:t>Enter your marks? 40 </a:t>
            </a:r>
            <a:r>
              <a:rPr sz="1900" b="1" spc="-4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You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scored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grade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...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Enter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your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marks?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90</a:t>
            </a:r>
            <a:endParaRPr sz="19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900" b="1" spc="-5" dirty="0">
                <a:latin typeface="Calibri"/>
                <a:cs typeface="Calibri"/>
              </a:rPr>
              <a:t>Congrats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!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you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scored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grade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...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6009" y="685800"/>
            <a:ext cx="3539490" cy="10623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5725" marR="81915" algn="just">
              <a:lnSpc>
                <a:spcPct val="100000"/>
              </a:lnSpc>
              <a:spcBef>
                <a:spcPts val="215"/>
              </a:spcBef>
            </a:pPr>
            <a:r>
              <a:rPr sz="2100" spc="-5" dirty="0">
                <a:latin typeface="Calibri"/>
                <a:cs typeface="Calibri"/>
              </a:rPr>
              <a:t>Program to calculate the grade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student</a:t>
            </a:r>
            <a:r>
              <a:rPr sz="2100" spc="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according</a:t>
            </a:r>
            <a:r>
              <a:rPr sz="2100" spc="47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specified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marks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1540256"/>
            <a:ext cx="329184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marR="5080" indent="-290195">
              <a:lnSpc>
                <a:spcPct val="116700"/>
              </a:lnSpc>
              <a:spcBef>
                <a:spcPts val="9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Nested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416559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latin typeface="Calibri"/>
                <a:cs typeface="Calibri"/>
              </a:rPr>
              <a:t>if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e1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873760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latin typeface="Calibri"/>
                <a:cs typeface="Calibri"/>
              </a:rPr>
              <a:t>if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e2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s1</a:t>
            </a:r>
            <a:endParaRPr sz="2800">
              <a:latin typeface="Calibri"/>
              <a:cs typeface="Calibri"/>
            </a:endParaRPr>
          </a:p>
          <a:p>
            <a:pPr marL="416559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416559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latin typeface="Calibri"/>
                <a:cs typeface="Calibri"/>
              </a:rPr>
              <a:t>else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s2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8846" y="52673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228600"/>
            <a:ext cx="8382000" cy="6271895"/>
          </a:xfrm>
          <a:custGeom>
            <a:avLst/>
            <a:gdLst/>
            <a:ahLst/>
            <a:cxnLst/>
            <a:rect l="l" t="t" r="r" b="b"/>
            <a:pathLst>
              <a:path w="8382000" h="6271895">
                <a:moveTo>
                  <a:pt x="0" y="0"/>
                </a:moveTo>
                <a:lnTo>
                  <a:pt x="8381999" y="0"/>
                </a:lnTo>
                <a:lnTo>
                  <a:pt x="8381999" y="6271459"/>
                </a:lnTo>
                <a:lnTo>
                  <a:pt x="0" y="627145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25" y="157479"/>
            <a:ext cx="2110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#include</a:t>
            </a:r>
            <a:r>
              <a:rPr spc="-75" dirty="0"/>
              <a:t> </a:t>
            </a:r>
            <a:r>
              <a:rPr spc="-5" dirty="0"/>
              <a:t>&lt;stdio.h&gt;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425" y="492759"/>
            <a:ext cx="4822825" cy="276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latin typeface="Calibri"/>
                <a:cs typeface="Calibri"/>
              </a:rPr>
              <a:t>int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4795" marR="1209040">
              <a:lnSpc>
                <a:spcPct val="136400"/>
              </a:lnSpc>
            </a:pPr>
            <a:r>
              <a:rPr sz="2200" spc="-5" dirty="0">
                <a:latin typeface="Calibri"/>
                <a:cs typeface="Calibri"/>
              </a:rPr>
              <a:t>int number1, number2;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printf("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Enter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two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integers: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");</a:t>
            </a:r>
            <a:endParaRPr sz="2200">
              <a:latin typeface="Calibri"/>
              <a:cs typeface="Calibri"/>
            </a:endParaRPr>
          </a:p>
          <a:p>
            <a:pPr marL="264795" marR="5080">
              <a:lnSpc>
                <a:spcPct val="136400"/>
              </a:lnSpc>
            </a:pPr>
            <a:r>
              <a:rPr sz="2200" spc="-5" dirty="0">
                <a:latin typeface="Calibri"/>
                <a:cs typeface="Calibri"/>
              </a:rPr>
              <a:t>scanf("%d %d", &amp;number1, &amp;number2);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(number1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&gt;= number2)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91160">
              <a:lnSpc>
                <a:spcPct val="100000"/>
              </a:lnSpc>
              <a:spcBef>
                <a:spcPts val="955"/>
              </a:spcBef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(number1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number2)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002" y="3235960"/>
            <a:ext cx="5526405" cy="2997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60"/>
              </a:spcBef>
            </a:pPr>
            <a:r>
              <a:rPr sz="2200" spc="-5" dirty="0">
                <a:latin typeface="Calibri"/>
                <a:cs typeface="Calibri"/>
              </a:rPr>
              <a:t>printf("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Result: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-5" dirty="0">
                <a:latin typeface="Calibri"/>
                <a:cs typeface="Calibri"/>
              </a:rPr>
              <a:t>",number1,number2);</a:t>
            </a:r>
            <a:endParaRPr sz="220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Calibri"/>
                <a:cs typeface="Calibri"/>
              </a:rPr>
              <a:t>else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4795">
              <a:lnSpc>
                <a:spcPts val="2220"/>
              </a:lnSpc>
              <a:spcBef>
                <a:spcPts val="960"/>
              </a:spcBef>
            </a:pPr>
            <a:r>
              <a:rPr sz="2200" spc="-5" dirty="0">
                <a:latin typeface="Calibri"/>
                <a:cs typeface="Calibri"/>
              </a:rPr>
              <a:t>printf("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Result: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5" dirty="0">
                <a:latin typeface="Calibri"/>
                <a:cs typeface="Calibri"/>
              </a:rPr>
              <a:t>",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number2);</a:t>
            </a:r>
            <a:endParaRPr sz="2200">
              <a:latin typeface="Calibri"/>
              <a:cs typeface="Calibri"/>
            </a:endParaRPr>
          </a:p>
          <a:p>
            <a:pPr marL="138430">
              <a:lnSpc>
                <a:spcPts val="222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Calibri"/>
                <a:cs typeface="Calibri"/>
              </a:rPr>
              <a:t>else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580" y="6329680"/>
            <a:ext cx="5210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printf("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Result: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  <a:r>
              <a:rPr sz="2200" spc="-5" dirty="0">
                <a:latin typeface="Calibri"/>
                <a:cs typeface="Calibri"/>
              </a:rPr>
              <a:t>d",number1,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number2);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002" y="6558280"/>
            <a:ext cx="1136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5581" y="734438"/>
            <a:ext cx="3361054" cy="415925"/>
          </a:xfrm>
          <a:custGeom>
            <a:avLst/>
            <a:gdLst/>
            <a:ahLst/>
            <a:cxnLst/>
            <a:rect l="l" t="t" r="r" b="b"/>
            <a:pathLst>
              <a:path w="3361054" h="415925">
                <a:moveTo>
                  <a:pt x="0" y="0"/>
                </a:moveTo>
                <a:lnTo>
                  <a:pt x="3360906" y="0"/>
                </a:lnTo>
                <a:lnTo>
                  <a:pt x="3360906" y="415497"/>
                </a:lnTo>
                <a:lnTo>
                  <a:pt x="0" y="4154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88606" y="749170"/>
            <a:ext cx="31635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Nested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135" y="174911"/>
            <a:ext cx="637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LOOPING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6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THE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b="1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STATEMENT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963" y="862989"/>
            <a:ext cx="8705215" cy="4676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while</a:t>
            </a:r>
            <a:r>
              <a:rPr sz="2800" b="1" i="1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302260" marR="7620" algn="just">
              <a:lnSpc>
                <a:spcPts val="3020"/>
              </a:lnSpc>
              <a:spcBef>
                <a:spcPts val="60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operations, in which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group of statements is executed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repeatedly,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until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 been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satisfied.</a:t>
            </a:r>
            <a:endParaRPr sz="28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190"/>
              </a:spcBef>
            </a:pPr>
            <a:r>
              <a:rPr sz="2800" b="1" spc="-5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416559">
              <a:lnSpc>
                <a:spcPct val="100000"/>
              </a:lnSpc>
              <a:spcBef>
                <a:spcPts val="225"/>
              </a:spcBef>
            </a:pPr>
            <a:r>
              <a:rPr sz="2800" b="1" i="1" spc="-5" dirty="0">
                <a:latin typeface="Calibri"/>
                <a:cs typeface="Calibri"/>
              </a:rPr>
              <a:t>while</a:t>
            </a:r>
            <a:r>
              <a:rPr sz="2800" b="1" i="1" spc="-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(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expression)</a:t>
            </a:r>
            <a:endParaRPr sz="2800">
              <a:latin typeface="Calibri"/>
              <a:cs typeface="Calibri"/>
            </a:endParaRPr>
          </a:p>
          <a:p>
            <a:pPr marL="1405890">
              <a:lnSpc>
                <a:spcPct val="100000"/>
              </a:lnSpc>
              <a:spcBef>
                <a:spcPts val="220"/>
              </a:spcBef>
            </a:pPr>
            <a:r>
              <a:rPr sz="2800" b="1" i="1" spc="-5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302260" marR="5080" algn="just">
              <a:lnSpc>
                <a:spcPts val="3020"/>
              </a:lnSpc>
              <a:spcBef>
                <a:spcPts val="610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statement will be executed repeatedly, as long as 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the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expression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is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true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(i.e.,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as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long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expression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nonzero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value).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compound,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though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usually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compound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1625" y="931990"/>
            <a:ext cx="8524240" cy="16675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700" b="1" spc="-5" dirty="0">
                <a:latin typeface="Calibri"/>
                <a:cs typeface="Calibri"/>
              </a:rPr>
              <a:t>While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statement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example1:</a:t>
            </a:r>
            <a:endParaRPr sz="2700">
              <a:latin typeface="Calibri"/>
              <a:cs typeface="Calibri"/>
            </a:endParaRPr>
          </a:p>
          <a:p>
            <a:pPr marL="355600" marR="5080" indent="-297815" algn="just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Suppose we want to display the consecutive digits 0, 1, 2, </a:t>
            </a:r>
            <a:r>
              <a:rPr sz="2400" dirty="0">
                <a:latin typeface="Calibri"/>
                <a:cs typeface="Calibri"/>
              </a:rPr>
              <a:t>. . . </a:t>
            </a:r>
            <a:r>
              <a:rPr sz="2400" spc="-5" dirty="0">
                <a:latin typeface="Calibri"/>
                <a:cs typeface="Calibri"/>
              </a:rPr>
              <a:t>,9,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one digit on each line. This can be </a:t>
            </a:r>
            <a:r>
              <a:rPr sz="2400" dirty="0">
                <a:latin typeface="Calibri"/>
                <a:cs typeface="Calibri"/>
              </a:rPr>
              <a:t>accomplished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following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6135" y="174911"/>
            <a:ext cx="637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LOOPING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6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THE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b="1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STATEMENT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763747"/>
            <a:ext cx="4572000" cy="34778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 marR="26733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Calibri"/>
                <a:cs typeface="Calibri"/>
              </a:rPr>
              <a:t>/*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display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integers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through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*/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48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59055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59055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(digit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09601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printf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"%d\n",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09601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++digit;</a:t>
            </a:r>
            <a:endParaRPr sz="22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2763747"/>
            <a:ext cx="1143000" cy="38169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 marR="16319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Calibri"/>
                <a:cs typeface="Calibri"/>
              </a:rPr>
              <a:t>Output: 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26" y="773684"/>
            <a:ext cx="794765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While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statement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example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: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Averaging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list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numbers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80709"/>
            <a:ext cx="5499939" cy="53486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6135" y="174911"/>
            <a:ext cx="637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LOOPING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6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THE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b="1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STATEMENT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26" y="1086104"/>
            <a:ext cx="4946650" cy="9855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sz="2700" b="1" spc="-5" dirty="0">
                <a:latin typeface="Calibri"/>
                <a:cs typeface="Calibri"/>
              </a:rPr>
              <a:t>While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statement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example2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304165">
              <a:lnSpc>
                <a:spcPct val="100000"/>
              </a:lnSpc>
              <a:spcBef>
                <a:spcPts val="540"/>
              </a:spcBef>
            </a:pPr>
            <a:r>
              <a:rPr sz="2700" spc="-5" dirty="0">
                <a:latin typeface="Calibri"/>
                <a:cs typeface="Calibri"/>
              </a:rPr>
              <a:t>Output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previous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slide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program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371235"/>
            <a:ext cx="3879044" cy="3702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6135" y="174911"/>
            <a:ext cx="637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LOOPING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6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THE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b="1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STATEMENT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0225" y="1549288"/>
            <a:ext cx="8069580" cy="403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294005">
              <a:lnSpc>
                <a:spcPts val="3060"/>
              </a:lnSpc>
              <a:spcBef>
                <a:spcPts val="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Syntax: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ts val="3005"/>
              </a:lnSpc>
            </a:pPr>
            <a:r>
              <a:rPr sz="2600" b="1" spc="-15" dirty="0">
                <a:latin typeface="Calibri"/>
                <a:cs typeface="Calibri"/>
              </a:rPr>
              <a:t>do</a:t>
            </a:r>
            <a:endParaRPr sz="2600">
              <a:latin typeface="Calibri"/>
              <a:cs typeface="Calibri"/>
            </a:endParaRPr>
          </a:p>
          <a:p>
            <a:pPr marL="1127760">
              <a:lnSpc>
                <a:spcPts val="3005"/>
              </a:lnSpc>
            </a:pPr>
            <a:r>
              <a:rPr sz="2600" b="1" i="1" spc="-10" dirty="0"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  <a:p>
            <a:pPr marL="904240">
              <a:lnSpc>
                <a:spcPts val="3005"/>
              </a:lnSpc>
            </a:pPr>
            <a:r>
              <a:rPr sz="2600" b="1" i="1" spc="-10" dirty="0">
                <a:latin typeface="Calibri"/>
                <a:cs typeface="Calibri"/>
              </a:rPr>
              <a:t>while</a:t>
            </a:r>
            <a:r>
              <a:rPr sz="2600" b="1" i="1" spc="-40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(expression);</a:t>
            </a:r>
            <a:endParaRPr sz="2600">
              <a:latin typeface="Calibri"/>
              <a:cs typeface="Calibri"/>
            </a:endParaRPr>
          </a:p>
          <a:p>
            <a:pPr marL="355600" marR="6985" algn="just">
              <a:lnSpc>
                <a:spcPct val="79700"/>
              </a:lnSpc>
              <a:spcBef>
                <a:spcPts val="575"/>
              </a:spcBef>
            </a:pPr>
            <a:r>
              <a:rPr sz="2600" spc="-10" dirty="0">
                <a:latin typeface="Calibri"/>
                <a:cs typeface="Calibri"/>
              </a:rPr>
              <a:t>The statement will be executed repeatedly,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long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true (i.e.,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 nonzero).</a:t>
            </a:r>
            <a:endParaRPr sz="2600">
              <a:latin typeface="Calibri"/>
              <a:cs typeface="Calibri"/>
            </a:endParaRPr>
          </a:p>
          <a:p>
            <a:pPr marL="355600" marR="5080" algn="just">
              <a:lnSpc>
                <a:spcPct val="79700"/>
              </a:lnSpc>
              <a:spcBef>
                <a:spcPts val="515"/>
              </a:spcBef>
            </a:pPr>
            <a:r>
              <a:rPr sz="2600" spc="-10" dirty="0">
                <a:latin typeface="Calibri"/>
                <a:cs typeface="Calibri"/>
              </a:rPr>
              <a:t>Notice that statement will </a:t>
            </a:r>
            <a:r>
              <a:rPr sz="2600" spc="-5" dirty="0">
                <a:latin typeface="Calibri"/>
                <a:cs typeface="Calibri"/>
              </a:rPr>
              <a:t>always </a:t>
            </a:r>
            <a:r>
              <a:rPr sz="2600" spc="-10" dirty="0">
                <a:latin typeface="Calibri"/>
                <a:cs typeface="Calibri"/>
              </a:rPr>
              <a:t>be executed </a:t>
            </a:r>
            <a:r>
              <a:rPr sz="2600" spc="-5" dirty="0">
                <a:latin typeface="Calibri"/>
                <a:cs typeface="Calibri"/>
              </a:rPr>
              <a:t>at </a:t>
            </a:r>
            <a:r>
              <a:rPr sz="2600" spc="-10" dirty="0">
                <a:latin typeface="Calibri"/>
                <a:cs typeface="Calibri"/>
              </a:rPr>
              <a:t>least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once,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since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test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repetition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does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not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occur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until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end 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 first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pass through the loop.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is the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between while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do-while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935" y="174911"/>
            <a:ext cx="699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LOOPING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6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THE</a:t>
            </a:r>
            <a:r>
              <a:rPr sz="3600" spc="-15" dirty="0">
                <a:solidFill>
                  <a:srgbClr val="000000"/>
                </a:solidFill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b="1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STATEMENT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3547" y="1611376"/>
            <a:ext cx="4864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b="1" spc="-5" dirty="0">
                <a:latin typeface="Calibri"/>
                <a:cs typeface="Calibri"/>
              </a:rPr>
              <a:t>Consecutive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Integer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Quantities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935" y="174911"/>
            <a:ext cx="699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LOOPING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6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THE</a:t>
            </a:r>
            <a:r>
              <a:rPr sz="3600" spc="-15" dirty="0">
                <a:solidFill>
                  <a:srgbClr val="000000"/>
                </a:solidFill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b="1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STATEMENT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763747"/>
            <a:ext cx="4572000" cy="34778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 marR="26733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Calibri"/>
                <a:cs typeface="Calibri"/>
              </a:rPr>
              <a:t>/*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display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integers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through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*/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590550" marR="262636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09601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printf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"%d\n",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digit++)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(digit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9);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2763747"/>
            <a:ext cx="1143000" cy="38169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 marR="16319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Calibri"/>
                <a:cs typeface="Calibri"/>
              </a:rPr>
              <a:t>Output:  </a:t>
            </a:r>
            <a:r>
              <a:rPr sz="220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943" y="2791967"/>
            <a:ext cx="422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Control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Statement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12" y="318471"/>
            <a:ext cx="525081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LOOPING: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3200" b="1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i="1" spc="1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200" b="1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747" y="1009700"/>
            <a:ext cx="8630285" cy="530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ts val="3335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b="1" spc="-5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416559">
              <a:lnSpc>
                <a:spcPts val="2590"/>
              </a:lnSpc>
            </a:pPr>
            <a:r>
              <a:rPr sz="2200" b="1" spc="10" dirty="0">
                <a:latin typeface="Calibri"/>
                <a:cs typeface="Calibri"/>
              </a:rPr>
              <a:t>for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10" dirty="0">
                <a:latin typeface="Calibri"/>
                <a:cs typeface="Calibri"/>
              </a:rPr>
              <a:t>( </a:t>
            </a:r>
            <a:r>
              <a:rPr sz="2200" b="1" i="1" spc="10" dirty="0">
                <a:latin typeface="Calibri"/>
                <a:cs typeface="Calibri"/>
              </a:rPr>
              <a:t>expression 1;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10" dirty="0">
                <a:latin typeface="Calibri"/>
                <a:cs typeface="Calibri"/>
              </a:rPr>
              <a:t>expression 2;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10" dirty="0">
                <a:latin typeface="Calibri"/>
                <a:cs typeface="Calibri"/>
              </a:rPr>
              <a:t>expression 3)</a:t>
            </a:r>
            <a:endParaRPr sz="2200">
              <a:latin typeface="Calibri"/>
              <a:cs typeface="Calibri"/>
            </a:endParaRPr>
          </a:p>
          <a:p>
            <a:pPr marL="859155">
              <a:lnSpc>
                <a:spcPts val="2600"/>
              </a:lnSpc>
            </a:pPr>
            <a:r>
              <a:rPr sz="2200" b="1" i="1" spc="1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373505">
              <a:lnSpc>
                <a:spcPts val="2600"/>
              </a:lnSpc>
            </a:pPr>
            <a:r>
              <a:rPr sz="2200" b="1" i="1" spc="10" dirty="0">
                <a:latin typeface="Calibri"/>
                <a:cs typeface="Calibri"/>
              </a:rPr>
              <a:t>statement</a:t>
            </a:r>
            <a:endParaRPr sz="2200">
              <a:latin typeface="Calibri"/>
              <a:cs typeface="Calibri"/>
            </a:endParaRPr>
          </a:p>
          <a:p>
            <a:pPr marL="987425">
              <a:lnSpc>
                <a:spcPts val="2620"/>
              </a:lnSpc>
            </a:pPr>
            <a:r>
              <a:rPr sz="2200" b="1" i="1" spc="1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302260" marR="9525">
              <a:lnSpc>
                <a:spcPts val="2280"/>
              </a:lnSpc>
            </a:pPr>
            <a:r>
              <a:rPr sz="2350" spc="10" dirty="0">
                <a:latin typeface="Calibri"/>
                <a:cs typeface="Calibri"/>
              </a:rPr>
              <a:t>where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expression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15" dirty="0">
                <a:latin typeface="Calibri"/>
                <a:cs typeface="Calibri"/>
              </a:rPr>
              <a:t>1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is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used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initialize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some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parameter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(called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15" dirty="0">
                <a:latin typeface="Calibri"/>
                <a:cs typeface="Calibri"/>
              </a:rPr>
              <a:t>an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index)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that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controls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looping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action.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302260" marR="12700">
              <a:lnSpc>
                <a:spcPts val="2280"/>
              </a:lnSpc>
            </a:pPr>
            <a:r>
              <a:rPr sz="2350" spc="5" dirty="0">
                <a:latin typeface="Calibri"/>
                <a:cs typeface="Calibri"/>
              </a:rPr>
              <a:t>Expression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15" dirty="0">
                <a:latin typeface="Calibri"/>
                <a:cs typeface="Calibri"/>
              </a:rPr>
              <a:t>2</a:t>
            </a:r>
            <a:r>
              <a:rPr sz="2350" spc="16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represents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condition</a:t>
            </a:r>
            <a:r>
              <a:rPr sz="2350" spc="16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that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must</a:t>
            </a:r>
            <a:r>
              <a:rPr sz="2350" spc="16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be</a:t>
            </a:r>
            <a:r>
              <a:rPr sz="2350" spc="16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true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for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</a:t>
            </a:r>
            <a:r>
              <a:rPr sz="2350" spc="16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loop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continue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execution.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302260" marR="5080" algn="just">
              <a:lnSpc>
                <a:spcPts val="2280"/>
              </a:lnSpc>
              <a:spcBef>
                <a:spcPts val="5"/>
              </a:spcBef>
            </a:pPr>
            <a:r>
              <a:rPr sz="2350" spc="5" dirty="0">
                <a:latin typeface="Calibri"/>
                <a:cs typeface="Calibri"/>
              </a:rPr>
              <a:t>Expression3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is</a:t>
            </a:r>
            <a:r>
              <a:rPr sz="2350" spc="10" dirty="0">
                <a:latin typeface="Calibri"/>
                <a:cs typeface="Calibri"/>
              </a:rPr>
              <a:t> used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to alter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value</a:t>
            </a:r>
            <a:r>
              <a:rPr sz="2350" spc="10" dirty="0">
                <a:latin typeface="Calibri"/>
                <a:cs typeface="Calibri"/>
              </a:rPr>
              <a:t> of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 </a:t>
            </a:r>
            <a:r>
              <a:rPr sz="2350" spc="5" dirty="0">
                <a:latin typeface="Calibri"/>
                <a:cs typeface="Calibri"/>
              </a:rPr>
              <a:t>parameter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initially 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assigned by </a:t>
            </a:r>
            <a:r>
              <a:rPr sz="2350" spc="5" dirty="0">
                <a:latin typeface="Calibri"/>
                <a:cs typeface="Calibri"/>
              </a:rPr>
              <a:t>expression 1. Typically, expression </a:t>
            </a:r>
            <a:r>
              <a:rPr sz="2350" spc="15" dirty="0">
                <a:latin typeface="Calibri"/>
                <a:cs typeface="Calibri"/>
              </a:rPr>
              <a:t>1 </a:t>
            </a:r>
            <a:r>
              <a:rPr sz="2350" spc="5" dirty="0">
                <a:latin typeface="Calibri"/>
                <a:cs typeface="Calibri"/>
              </a:rPr>
              <a:t>is </a:t>
            </a:r>
            <a:r>
              <a:rPr sz="2350" spc="15" dirty="0">
                <a:latin typeface="Calibri"/>
                <a:cs typeface="Calibri"/>
              </a:rPr>
              <a:t>an </a:t>
            </a:r>
            <a:r>
              <a:rPr sz="2350" spc="10" dirty="0">
                <a:latin typeface="Calibri"/>
                <a:cs typeface="Calibri"/>
              </a:rPr>
              <a:t>assignment 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expression, expression </a:t>
            </a:r>
            <a:r>
              <a:rPr sz="2350" spc="15" dirty="0">
                <a:latin typeface="Calibri"/>
                <a:cs typeface="Calibri"/>
              </a:rPr>
              <a:t>2 </a:t>
            </a:r>
            <a:r>
              <a:rPr sz="2350" spc="5" dirty="0">
                <a:latin typeface="Calibri"/>
                <a:cs typeface="Calibri"/>
              </a:rPr>
              <a:t>is </a:t>
            </a:r>
            <a:r>
              <a:rPr sz="2350" spc="10" dirty="0">
                <a:latin typeface="Calibri"/>
                <a:cs typeface="Calibri"/>
              </a:rPr>
              <a:t>a </a:t>
            </a:r>
            <a:r>
              <a:rPr sz="2350" spc="5" dirty="0">
                <a:latin typeface="Calibri"/>
                <a:cs typeface="Calibri"/>
              </a:rPr>
              <a:t>logical expression </a:t>
            </a:r>
            <a:r>
              <a:rPr sz="2350" spc="15" dirty="0">
                <a:latin typeface="Calibri"/>
                <a:cs typeface="Calibri"/>
              </a:rPr>
              <a:t>and </a:t>
            </a:r>
            <a:r>
              <a:rPr sz="2350" spc="5" dirty="0">
                <a:latin typeface="Calibri"/>
                <a:cs typeface="Calibri"/>
              </a:rPr>
              <a:t>expression </a:t>
            </a:r>
            <a:r>
              <a:rPr sz="2350" spc="15" dirty="0">
                <a:latin typeface="Calibri"/>
                <a:cs typeface="Calibri"/>
              </a:rPr>
              <a:t>3 </a:t>
            </a:r>
            <a:r>
              <a:rPr sz="2350" spc="5" dirty="0">
                <a:latin typeface="Calibri"/>
                <a:cs typeface="Calibri"/>
              </a:rPr>
              <a:t>is </a:t>
            </a:r>
            <a:r>
              <a:rPr sz="2350" spc="10" dirty="0">
                <a:latin typeface="Calibri"/>
                <a:cs typeface="Calibri"/>
              </a:rPr>
              <a:t>a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unary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expression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or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5" dirty="0">
                <a:latin typeface="Calibri"/>
                <a:cs typeface="Calibri"/>
              </a:rPr>
              <a:t>an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assignment</a:t>
            </a:r>
            <a:r>
              <a:rPr sz="2350" spc="5" dirty="0">
                <a:latin typeface="Calibri"/>
                <a:cs typeface="Calibri"/>
              </a:rPr>
              <a:t> expression.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3547" y="1611376"/>
            <a:ext cx="4864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b="1" spc="-5" dirty="0">
                <a:latin typeface="Calibri"/>
                <a:cs typeface="Calibri"/>
              </a:rPr>
              <a:t>Consecutive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Integer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Quantities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912" y="318471"/>
            <a:ext cx="525081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LOOPING: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3200" b="1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i="1" spc="1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200" b="1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2437577"/>
            <a:ext cx="5334000" cy="29241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 marR="744855">
              <a:lnSpc>
                <a:spcPct val="100000"/>
              </a:lnSpc>
              <a:spcBef>
                <a:spcPts val="204"/>
              </a:spcBef>
            </a:pPr>
            <a:r>
              <a:rPr sz="2300" spc="-5" dirty="0">
                <a:latin typeface="Calibri"/>
                <a:cs typeface="Calibri"/>
              </a:rPr>
              <a:t>/*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display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numbers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0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through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9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*/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3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main()</a:t>
            </a:r>
            <a:endParaRPr sz="23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{</a:t>
            </a:r>
            <a:endParaRPr sz="23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int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digit;</a:t>
            </a:r>
            <a:endParaRPr sz="2300">
              <a:latin typeface="Calibri"/>
              <a:cs typeface="Calibri"/>
            </a:endParaRPr>
          </a:p>
          <a:p>
            <a:pPr marL="745490" marR="1445895" indent="-59436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for (digit </a:t>
            </a:r>
            <a:r>
              <a:rPr sz="2300" dirty="0">
                <a:latin typeface="Calibri"/>
                <a:cs typeface="Calibri"/>
              </a:rPr>
              <a:t>= </a:t>
            </a:r>
            <a:r>
              <a:rPr sz="2300" spc="-5" dirty="0">
                <a:latin typeface="Calibri"/>
                <a:cs typeface="Calibri"/>
              </a:rPr>
              <a:t>0; digit &lt;= 9; ++digit)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printf(’%d\n”,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digit);</a:t>
            </a:r>
            <a:endParaRPr sz="23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26" y="773684"/>
            <a:ext cx="41046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Averaging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list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numbers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6800" y="1295400"/>
            <a:ext cx="5476875" cy="5562600"/>
            <a:chOff x="1066800" y="1295400"/>
            <a:chExt cx="5476875" cy="556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295400"/>
              <a:ext cx="5057361" cy="2910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4191000"/>
              <a:ext cx="5476874" cy="266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5912" y="141495"/>
            <a:ext cx="525081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LOOPING: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3200" b="1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i="1" spc="1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200" b="1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267" y="540830"/>
            <a:ext cx="338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Nested</a:t>
            </a:r>
            <a:r>
              <a:rPr sz="36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Loops</a:t>
            </a:r>
            <a:r>
              <a:rPr sz="36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36" y="1612900"/>
            <a:ext cx="802259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5080" indent="-2959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8610" algn="l"/>
              </a:tabLst>
            </a:pP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Any number of loops can be defined inside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another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loop,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i.e., there is no restriction for defining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any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number of loops. </a:t>
            </a:r>
            <a:r>
              <a:rPr sz="2500" spc="-5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5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nesting level</a:t>
            </a:r>
            <a:r>
              <a:rPr sz="25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can be defined</a:t>
            </a:r>
            <a:r>
              <a:rPr sz="25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 times.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2971800"/>
            <a:ext cx="4038600" cy="2800985"/>
          </a:xfrm>
          <a:custGeom>
            <a:avLst/>
            <a:gdLst/>
            <a:ahLst/>
            <a:cxnLst/>
            <a:rect l="l" t="t" r="r" b="b"/>
            <a:pathLst>
              <a:path w="4038600" h="2800985">
                <a:moveTo>
                  <a:pt x="0" y="0"/>
                </a:moveTo>
                <a:lnTo>
                  <a:pt x="4038599" y="0"/>
                </a:lnTo>
                <a:lnTo>
                  <a:pt x="4038599" y="2800767"/>
                </a:lnTo>
                <a:lnTo>
                  <a:pt x="0" y="280076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62879" y="2986023"/>
            <a:ext cx="1543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1.Outer_loop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62879" y="3321303"/>
            <a:ext cx="325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.{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8288" y="3033354"/>
            <a:ext cx="4650105" cy="2677795"/>
          </a:xfrm>
          <a:custGeom>
            <a:avLst/>
            <a:gdLst/>
            <a:ahLst/>
            <a:cxnLst/>
            <a:rect l="l" t="t" r="r" b="b"/>
            <a:pathLst>
              <a:path w="4650105" h="2677795">
                <a:moveTo>
                  <a:pt x="0" y="0"/>
                </a:moveTo>
                <a:lnTo>
                  <a:pt x="4649820" y="0"/>
                </a:lnTo>
                <a:lnTo>
                  <a:pt x="4649820" y="2677655"/>
                </a:lnTo>
                <a:lnTo>
                  <a:pt x="0" y="26776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94908" y="3048087"/>
            <a:ext cx="415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1.for </a:t>
            </a:r>
            <a:r>
              <a:rPr sz="2100" spc="-5" dirty="0">
                <a:latin typeface="Calibri"/>
                <a:cs typeface="Calibri"/>
              </a:rPr>
              <a:t>(initialization; condition; update)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2.{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-56839" y="3739134"/>
          <a:ext cx="8935085" cy="1981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193">
                <a:tc>
                  <a:txBody>
                    <a:bodyPr/>
                    <a:lstStyle/>
                    <a:p>
                      <a:pPr marL="6350">
                        <a:lnSpc>
                          <a:spcPts val="209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09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Inner_loop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222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3.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220"/>
                        </a:lnSpc>
                      </a:pPr>
                      <a:r>
                        <a:rPr sz="2100" b="1" spc="-5" dirty="0">
                          <a:solidFill>
                            <a:srgbClr val="006699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(initialization;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condition;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update)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24">
                <a:tc>
                  <a:txBody>
                    <a:bodyPr/>
                    <a:lstStyle/>
                    <a:p>
                      <a:pPr marL="6350">
                        <a:lnSpc>
                          <a:spcPts val="22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4.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2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{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225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4.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255"/>
                        </a:lnSpc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{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5">
                <a:tc>
                  <a:txBody>
                    <a:bodyPr/>
                    <a:lstStyle/>
                    <a:p>
                      <a:pPr marL="6350">
                        <a:lnSpc>
                          <a:spcPts val="231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5.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 algn="ctr">
                        <a:lnSpc>
                          <a:spcPts val="2315"/>
                        </a:lnSpc>
                      </a:pP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22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inner</a:t>
                      </a:r>
                      <a:r>
                        <a:rPr sz="22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loop</a:t>
                      </a:r>
                      <a:r>
                        <a:rPr sz="22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statements.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220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5.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2205"/>
                        </a:lnSpc>
                      </a:pP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21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inner</a:t>
                      </a:r>
                      <a:r>
                        <a:rPr sz="21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loop</a:t>
                      </a:r>
                      <a:r>
                        <a:rPr sz="21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statements.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350">
                        <a:lnSpc>
                          <a:spcPts val="238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6.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8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}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ts val="214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6.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45"/>
                        </a:lnSpc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}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972">
                <a:tc>
                  <a:txBody>
                    <a:bodyPr/>
                    <a:lstStyle/>
                    <a:p>
                      <a:pPr marL="6350">
                        <a:lnSpc>
                          <a:spcPts val="24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7.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8.}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2440"/>
                        </a:lnSpc>
                      </a:pP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22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outer</a:t>
                      </a:r>
                      <a:r>
                        <a:rPr sz="22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loop</a:t>
                      </a:r>
                      <a:r>
                        <a:rPr sz="22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statements.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208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7.</a:t>
                      </a:r>
                      <a:endParaRPr sz="2100">
                        <a:latin typeface="Calibri"/>
                        <a:cs typeface="Calibri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8.}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5"/>
                        </a:lnSpc>
                      </a:pP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21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outer</a:t>
                      </a:r>
                      <a:r>
                        <a:rPr sz="21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loop</a:t>
                      </a:r>
                      <a:r>
                        <a:rPr sz="2100" spc="-2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008200"/>
                          </a:solidFill>
                          <a:latin typeface="Calibri"/>
                          <a:cs typeface="Calibri"/>
                        </a:rPr>
                        <a:t>statements.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808" y="609600"/>
            <a:ext cx="6400800" cy="4832350"/>
          </a:xfrm>
          <a:custGeom>
            <a:avLst/>
            <a:gdLst/>
            <a:ahLst/>
            <a:cxnLst/>
            <a:rect l="l" t="t" r="r" b="b"/>
            <a:pathLst>
              <a:path w="6400800" h="4832350">
                <a:moveTo>
                  <a:pt x="0" y="0"/>
                </a:moveTo>
                <a:lnTo>
                  <a:pt x="6400799" y="0"/>
                </a:lnTo>
                <a:lnTo>
                  <a:pt x="6400799" y="4832092"/>
                </a:lnTo>
                <a:lnTo>
                  <a:pt x="0" y="48320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1.#include</a:t>
            </a:r>
            <a:r>
              <a:rPr spc="-75" dirty="0"/>
              <a:t> </a:t>
            </a:r>
            <a:r>
              <a:rPr spc="-5" dirty="0"/>
              <a:t>&lt;stdio.h&gt;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5362" y="959103"/>
            <a:ext cx="135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2.int</a:t>
            </a:r>
            <a:r>
              <a:rPr sz="2200" b="1" spc="-8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indent="-4019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4"/>
              <a:tabLst>
                <a:tab pos="414020" algn="l"/>
                <a:tab pos="414655" algn="l"/>
              </a:tabLst>
            </a:pPr>
            <a:r>
              <a:rPr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b="1" spc="-2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n;</a:t>
            </a:r>
            <a:r>
              <a:rPr spc="-5" dirty="0"/>
              <a:t>//</a:t>
            </a:r>
            <a:r>
              <a:rPr spc="-25" dirty="0"/>
              <a:t> </a:t>
            </a:r>
            <a:r>
              <a:rPr spc="-5" dirty="0"/>
              <a:t>variable</a:t>
            </a:r>
            <a:r>
              <a:rPr spc="-20" dirty="0"/>
              <a:t> </a:t>
            </a:r>
            <a:r>
              <a:rPr spc="-5" dirty="0"/>
              <a:t>declaration</a:t>
            </a:r>
          </a:p>
          <a:p>
            <a:pPr marL="414020" indent="-401955">
              <a:lnSpc>
                <a:spcPct val="100000"/>
              </a:lnSpc>
              <a:buAutoNum type="arabicPeriod" startAt="4"/>
              <a:tabLst>
                <a:tab pos="414020" algn="l"/>
                <a:tab pos="414655" algn="l"/>
              </a:tabLst>
            </a:pPr>
            <a:r>
              <a:rPr spc="-5" dirty="0">
                <a:solidFill>
                  <a:srgbClr val="000000"/>
                </a:solidFill>
              </a:rPr>
              <a:t>printf(</a:t>
            </a:r>
            <a:r>
              <a:rPr spc="-5" dirty="0">
                <a:solidFill>
                  <a:srgbClr val="0000FF"/>
                </a:solidFill>
              </a:rPr>
              <a:t>"Enter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the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value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of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n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5" dirty="0">
                <a:solidFill>
                  <a:srgbClr val="0000FF"/>
                </a:solidFill>
              </a:rPr>
              <a:t>:"</a:t>
            </a:r>
            <a:r>
              <a:rPr spc="5" dirty="0">
                <a:solidFill>
                  <a:srgbClr val="000000"/>
                </a:solidFill>
              </a:rPr>
              <a:t>);</a:t>
            </a:r>
          </a:p>
          <a:p>
            <a:pPr marL="12700">
              <a:lnSpc>
                <a:spcPct val="100000"/>
              </a:lnSpc>
              <a:tabLst>
                <a:tab pos="414020" algn="l"/>
              </a:tabLst>
            </a:pPr>
            <a:r>
              <a:rPr spc="-5" dirty="0">
                <a:solidFill>
                  <a:srgbClr val="000000"/>
                </a:solidFill>
              </a:rPr>
              <a:t>6.	scanf(“%d”,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&amp;n);</a:t>
            </a:r>
          </a:p>
          <a:p>
            <a:pPr marL="12700" marR="1275715">
              <a:lnSpc>
                <a:spcPct val="100000"/>
              </a:lnSpc>
              <a:tabLst>
                <a:tab pos="414020" algn="l"/>
                <a:tab pos="2752090" algn="l"/>
              </a:tabLst>
            </a:pPr>
            <a:r>
              <a:rPr spc="-5" dirty="0">
                <a:solidFill>
                  <a:srgbClr val="000000"/>
                </a:solidFill>
              </a:rPr>
              <a:t>7.	</a:t>
            </a:r>
            <a:r>
              <a:rPr b="1" spc="-5" dirty="0">
                <a:solidFill>
                  <a:srgbClr val="006699"/>
                </a:solidFill>
                <a:latin typeface="Calibri"/>
                <a:cs typeface="Calibri"/>
              </a:rPr>
              <a:t>for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b="1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i=1;i&lt;=n;i++)	</a:t>
            </a:r>
            <a:r>
              <a:rPr spc="-5" dirty="0"/>
              <a:t>//</a:t>
            </a:r>
            <a:r>
              <a:rPr spc="-45" dirty="0"/>
              <a:t> </a:t>
            </a:r>
            <a:r>
              <a:rPr spc="-5" dirty="0"/>
              <a:t>outer</a:t>
            </a:r>
            <a:r>
              <a:rPr spc="-45" dirty="0"/>
              <a:t> </a:t>
            </a:r>
            <a:r>
              <a:rPr spc="-5" dirty="0"/>
              <a:t>loop </a:t>
            </a:r>
            <a:r>
              <a:rPr spc="-484" dirty="0"/>
              <a:t> </a:t>
            </a:r>
            <a:r>
              <a:rPr spc="-5" dirty="0">
                <a:solidFill>
                  <a:srgbClr val="000000"/>
                </a:solidFill>
              </a:rPr>
              <a:t>8.	</a:t>
            </a:r>
            <a:r>
              <a:rPr dirty="0">
                <a:solidFill>
                  <a:srgbClr val="000000"/>
                </a:solidFill>
              </a:rPr>
              <a:t>{</a:t>
            </a:r>
          </a:p>
          <a:p>
            <a:pPr marL="12700" marR="909319">
              <a:lnSpc>
                <a:spcPct val="100000"/>
              </a:lnSpc>
              <a:tabLst>
                <a:tab pos="666750" algn="l"/>
                <a:tab pos="3148965" algn="l"/>
              </a:tabLst>
            </a:pPr>
            <a:r>
              <a:rPr spc="-5" dirty="0">
                <a:solidFill>
                  <a:srgbClr val="000000"/>
                </a:solidFill>
              </a:rPr>
              <a:t>9.	</a:t>
            </a:r>
            <a:r>
              <a:rPr b="1" spc="-5" dirty="0">
                <a:solidFill>
                  <a:srgbClr val="006699"/>
                </a:solidFill>
                <a:latin typeface="Calibri"/>
                <a:cs typeface="Calibri"/>
              </a:rPr>
              <a:t>for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b="1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</a:rPr>
              <a:t>j=1;j&lt;=10;j++)	</a:t>
            </a:r>
            <a:r>
              <a:rPr spc="-5" dirty="0"/>
              <a:t>//</a:t>
            </a:r>
            <a:r>
              <a:rPr spc="-45" dirty="0"/>
              <a:t> </a:t>
            </a:r>
            <a:r>
              <a:rPr spc="-5" dirty="0"/>
              <a:t>inner</a:t>
            </a:r>
            <a:r>
              <a:rPr spc="-50" dirty="0"/>
              <a:t> </a:t>
            </a:r>
            <a:r>
              <a:rPr spc="-5" dirty="0"/>
              <a:t>loop </a:t>
            </a:r>
            <a:r>
              <a:rPr spc="-480" dirty="0"/>
              <a:t> </a:t>
            </a:r>
            <a:r>
              <a:rPr spc="-5" dirty="0">
                <a:solidFill>
                  <a:srgbClr val="000000"/>
                </a:solidFill>
              </a:rPr>
              <a:t>0.	</a:t>
            </a:r>
            <a:r>
              <a:rPr dirty="0">
                <a:solidFill>
                  <a:srgbClr val="000000"/>
                </a:solidFill>
              </a:rPr>
              <a:t>{</a:t>
            </a:r>
          </a:p>
          <a:p>
            <a:pPr marL="12700" marR="5080">
              <a:lnSpc>
                <a:spcPct val="100000"/>
              </a:lnSpc>
              <a:tabLst>
                <a:tab pos="666750" algn="l"/>
                <a:tab pos="919480" algn="l"/>
              </a:tabLst>
            </a:pPr>
            <a:r>
              <a:rPr spc="-5" dirty="0">
                <a:solidFill>
                  <a:srgbClr val="000000"/>
                </a:solidFill>
              </a:rPr>
              <a:t>1.		printf(</a:t>
            </a:r>
            <a:r>
              <a:rPr spc="-5" dirty="0">
                <a:solidFill>
                  <a:srgbClr val="0000FF"/>
                </a:solidFill>
              </a:rPr>
              <a:t>"%d\t"</a:t>
            </a:r>
            <a:r>
              <a:rPr spc="-5" dirty="0">
                <a:solidFill>
                  <a:srgbClr val="000000"/>
                </a:solidFill>
              </a:rPr>
              <a:t>,(i*j)); </a:t>
            </a:r>
            <a:r>
              <a:rPr spc="-5" dirty="0"/>
              <a:t>// printing the value. </a:t>
            </a:r>
            <a:r>
              <a:rPr spc="-484" dirty="0"/>
              <a:t> </a:t>
            </a:r>
            <a:r>
              <a:rPr spc="-5" dirty="0">
                <a:solidFill>
                  <a:srgbClr val="000000"/>
                </a:solidFill>
              </a:rPr>
              <a:t>2.	</a:t>
            </a: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L="12700" marR="3474720">
              <a:lnSpc>
                <a:spcPct val="100000"/>
              </a:lnSpc>
              <a:tabLst>
                <a:tab pos="414020" algn="l"/>
                <a:tab pos="666750" algn="l"/>
              </a:tabLst>
            </a:pPr>
            <a:r>
              <a:rPr spc="-5"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.		</a:t>
            </a:r>
            <a:r>
              <a:rPr spc="-5" dirty="0">
                <a:solidFill>
                  <a:srgbClr val="000000"/>
                </a:solidFill>
              </a:rPr>
              <a:t>printf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0000FF"/>
                </a:solidFill>
              </a:rPr>
              <a:t>"\n</a:t>
            </a:r>
            <a:r>
              <a:rPr spc="5" dirty="0">
                <a:solidFill>
                  <a:srgbClr val="0000FF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);  4.	</a:t>
            </a:r>
            <a:r>
              <a:rPr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5568991"/>
            <a:ext cx="7506747" cy="1162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58304" y="2258364"/>
            <a:ext cx="1748155" cy="1013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6540">
              <a:lnSpc>
                <a:spcPct val="101299"/>
              </a:lnSpc>
              <a:spcBef>
                <a:spcPts val="90"/>
              </a:spcBef>
            </a:pPr>
            <a:r>
              <a:rPr sz="3200" b="1" spc="10" dirty="0">
                <a:latin typeface="Calibri"/>
                <a:cs typeface="Calibri"/>
              </a:rPr>
              <a:t>Nested 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Loops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in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2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077" y="540830"/>
            <a:ext cx="322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Infinite</a:t>
            </a:r>
            <a:r>
              <a:rPr sz="36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r>
              <a:rPr sz="36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36" y="1612900"/>
            <a:ext cx="80187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5080" indent="-2959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8610" algn="l"/>
              </a:tabLst>
            </a:pP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infinite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loop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a</a:t>
            </a:r>
            <a:r>
              <a:rPr sz="25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looping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construct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does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not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terminate the loop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executes the loop forever. It is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also </a:t>
            </a:r>
            <a:r>
              <a:rPr sz="25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called</a:t>
            </a:r>
            <a:r>
              <a:rPr sz="25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25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33333"/>
                </a:solidFill>
                <a:latin typeface="Calibri"/>
                <a:cs typeface="Calibri"/>
              </a:rPr>
              <a:t>indefinite</a:t>
            </a:r>
            <a:r>
              <a:rPr sz="2500" b="1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loop.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124200"/>
            <a:ext cx="3657600" cy="1447165"/>
          </a:xfrm>
          <a:custGeom>
            <a:avLst/>
            <a:gdLst/>
            <a:ahLst/>
            <a:cxnLst/>
            <a:rect l="l" t="t" r="r" b="b"/>
            <a:pathLst>
              <a:path w="3657600" h="1447164">
                <a:moveTo>
                  <a:pt x="0" y="0"/>
                </a:moveTo>
                <a:lnTo>
                  <a:pt x="3657599" y="0"/>
                </a:lnTo>
                <a:lnTo>
                  <a:pt x="3657599" y="1446549"/>
                </a:lnTo>
                <a:lnTo>
                  <a:pt x="0" y="14465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628" y="3138423"/>
            <a:ext cx="31076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2151380" indent="-4445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1.for</a:t>
            </a:r>
            <a:r>
              <a:rPr sz="2200" spc="-5" dirty="0">
                <a:latin typeface="Calibri"/>
                <a:cs typeface="Calibri"/>
              </a:rPr>
              <a:t>(;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;)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2.{</a:t>
            </a:r>
            <a:endParaRPr sz="2200">
              <a:latin typeface="Calibri"/>
              <a:cs typeface="Calibri"/>
            </a:endParaRPr>
          </a:p>
          <a:p>
            <a:pPr marL="16510" marR="5080">
              <a:lnSpc>
                <a:spcPct val="100000"/>
              </a:lnSpc>
              <a:tabLst>
                <a:tab pos="481330" algn="l"/>
              </a:tabLst>
            </a:pPr>
            <a:r>
              <a:rPr sz="2200" spc="-5" dirty="0">
                <a:latin typeface="Calibri"/>
                <a:cs typeface="Calibri"/>
              </a:rPr>
              <a:t>3.	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body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loop. </a:t>
            </a:r>
            <a:r>
              <a:rPr sz="2200" spc="-484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0601" y="2895600"/>
            <a:ext cx="3771900" cy="3139440"/>
          </a:xfrm>
          <a:custGeom>
            <a:avLst/>
            <a:gdLst/>
            <a:ahLst/>
            <a:cxnLst/>
            <a:rect l="l" t="t" r="r" b="b"/>
            <a:pathLst>
              <a:path w="3771900" h="3139440">
                <a:moveTo>
                  <a:pt x="0" y="0"/>
                </a:moveTo>
                <a:lnTo>
                  <a:pt x="3771897" y="0"/>
                </a:lnTo>
                <a:lnTo>
                  <a:pt x="3771897" y="3139320"/>
                </a:lnTo>
                <a:lnTo>
                  <a:pt x="0" y="313932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7430" y="2909823"/>
            <a:ext cx="23266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6510" marR="975994" indent="-4445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661522" y="3915664"/>
            <a:ext cx="272097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020" algn="l"/>
              </a:tabLst>
            </a:pPr>
            <a:r>
              <a:rPr sz="2200" spc="-5" dirty="0">
                <a:latin typeface="Calibri"/>
                <a:cs typeface="Calibri"/>
              </a:rPr>
              <a:t>4.	</a:t>
            </a: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(;;)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4020" algn="l"/>
              </a:tabLst>
            </a:pPr>
            <a:r>
              <a:rPr sz="2200" spc="-5" dirty="0">
                <a:latin typeface="Calibri"/>
                <a:cs typeface="Calibri"/>
              </a:rPr>
              <a:t>5.	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414020" algn="l"/>
                <a:tab pos="540385" algn="l"/>
              </a:tabLst>
            </a:pPr>
            <a:r>
              <a:rPr sz="2200" spc="-5" dirty="0">
                <a:latin typeface="Calibri"/>
                <a:cs typeface="Calibri"/>
              </a:rPr>
              <a:t>6.		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"Hello CSE"</a:t>
            </a:r>
            <a:r>
              <a:rPr sz="2200" spc="-5" dirty="0">
                <a:latin typeface="Calibri"/>
                <a:cs typeface="Calibri"/>
              </a:rPr>
              <a:t>); </a:t>
            </a:r>
            <a:r>
              <a:rPr sz="2200" spc="-4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7.	</a:t>
            </a: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7430" y="5256783"/>
            <a:ext cx="1256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8.return</a:t>
            </a:r>
            <a:r>
              <a:rPr sz="2200" b="1" spc="-7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9.}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18" y="2279363"/>
            <a:ext cx="25996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1468120" indent="-444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.</a:t>
            </a: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whil</a:t>
            </a: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(1)  2.{</a:t>
            </a:r>
            <a:endParaRPr sz="2100">
              <a:latin typeface="Calibri"/>
              <a:cs typeface="Calibri"/>
            </a:endParaRPr>
          </a:p>
          <a:p>
            <a:pPr marL="16510" marR="5080">
              <a:lnSpc>
                <a:spcPct val="100000"/>
              </a:lnSpc>
              <a:tabLst>
                <a:tab pos="399415" algn="l"/>
              </a:tabLst>
            </a:pPr>
            <a:r>
              <a:rPr sz="2100" spc="-5" dirty="0">
                <a:latin typeface="Calibri"/>
                <a:cs typeface="Calibri"/>
              </a:rPr>
              <a:t>3.	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body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of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loop.. </a:t>
            </a:r>
            <a:r>
              <a:rPr sz="2100" spc="-459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4.}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1000" y="1799830"/>
            <a:ext cx="3200400" cy="3647440"/>
          </a:xfrm>
          <a:custGeom>
            <a:avLst/>
            <a:gdLst/>
            <a:ahLst/>
            <a:cxnLst/>
            <a:rect l="l" t="t" r="r" b="b"/>
            <a:pathLst>
              <a:path w="3200400" h="3647440">
                <a:moveTo>
                  <a:pt x="0" y="0"/>
                </a:moveTo>
                <a:lnTo>
                  <a:pt x="3200399" y="0"/>
                </a:lnTo>
                <a:lnTo>
                  <a:pt x="3200399" y="3647151"/>
                </a:lnTo>
                <a:lnTo>
                  <a:pt x="0" y="364715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7618" y="1814562"/>
            <a:ext cx="22218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3200">
              <a:lnSpc>
                <a:spcPct val="100000"/>
              </a:lnSpc>
              <a:spcBef>
                <a:spcPts val="100"/>
              </a:spcBef>
              <a:buSzPct val="95238"/>
              <a:buAutoNum type="arabicPeriod"/>
              <a:tabLst>
                <a:tab pos="219710" algn="l"/>
              </a:tabLst>
            </a:pP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1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100">
              <a:latin typeface="Calibri"/>
              <a:cs typeface="Calibri"/>
            </a:endParaRPr>
          </a:p>
          <a:p>
            <a:pPr marL="16510" marR="932180" indent="-4445">
              <a:lnSpc>
                <a:spcPct val="100000"/>
              </a:lnSpc>
              <a:buSzPct val="95238"/>
              <a:buAutoNum type="arabicPeriod"/>
              <a:tabLst>
                <a:tab pos="21971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main()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3.{</a:t>
            </a:r>
            <a:endParaRPr sz="2100">
              <a:latin typeface="Calibri"/>
              <a:cs typeface="Calibri"/>
            </a:endParaRPr>
          </a:p>
          <a:p>
            <a:pPr marL="339090" indent="-32321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339725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i=0;</a:t>
            </a:r>
            <a:endParaRPr sz="2100">
              <a:latin typeface="Calibri"/>
              <a:cs typeface="Calibri"/>
            </a:endParaRPr>
          </a:p>
          <a:p>
            <a:pPr marL="16510" marR="97028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339725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whil</a:t>
            </a: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(1)  6.</a:t>
            </a:r>
            <a:r>
              <a:rPr sz="2100" spc="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525" y="3734802"/>
            <a:ext cx="25184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580" algn="l"/>
              </a:tabLst>
            </a:pPr>
            <a:r>
              <a:rPr sz="2100" spc="-5" dirty="0">
                <a:latin typeface="Calibri"/>
                <a:cs typeface="Calibri"/>
              </a:rPr>
              <a:t>7.	i++;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76580" algn="l"/>
              </a:tabLst>
            </a:pPr>
            <a:r>
              <a:rPr sz="2100" spc="-5" dirty="0">
                <a:latin typeface="Calibri"/>
                <a:cs typeface="Calibri"/>
              </a:rPr>
              <a:t>8.	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"i is :%d"</a:t>
            </a:r>
            <a:r>
              <a:rPr sz="2100" spc="-5" dirty="0">
                <a:latin typeface="Calibri"/>
                <a:cs typeface="Calibri"/>
              </a:rPr>
              <a:t>,i); </a:t>
            </a:r>
            <a:r>
              <a:rPr sz="2100" spc="-46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9.</a:t>
            </a:r>
            <a:r>
              <a:rPr sz="2100" dirty="0">
                <a:latin typeface="Calibri"/>
                <a:cs typeface="Calibri"/>
              </a:rPr>
              <a:t> 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445" y="4694922"/>
            <a:ext cx="1336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10.return</a:t>
            </a:r>
            <a:r>
              <a:rPr sz="2100" b="1" spc="-7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11.}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4077" y="540830"/>
            <a:ext cx="322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Infinite</a:t>
            </a:r>
            <a:r>
              <a:rPr sz="36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r>
              <a:rPr sz="36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514" y="4061986"/>
            <a:ext cx="2978785" cy="1385570"/>
          </a:xfrm>
          <a:custGeom>
            <a:avLst/>
            <a:gdLst/>
            <a:ahLst/>
            <a:cxnLst/>
            <a:rect l="l" t="t" r="r" b="b"/>
            <a:pathLst>
              <a:path w="2978785" h="1385570">
                <a:moveTo>
                  <a:pt x="0" y="0"/>
                </a:moveTo>
                <a:lnTo>
                  <a:pt x="2978284" y="0"/>
                </a:lnTo>
                <a:lnTo>
                  <a:pt x="2978284" y="1384994"/>
                </a:lnTo>
                <a:lnTo>
                  <a:pt x="0" y="13849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134" y="4076718"/>
            <a:ext cx="5181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1</a:t>
            </a:r>
            <a:r>
              <a:rPr sz="2100" b="1" dirty="0">
                <a:solidFill>
                  <a:srgbClr val="006699"/>
                </a:solidFill>
                <a:latin typeface="Calibri"/>
                <a:cs typeface="Calibri"/>
              </a:rPr>
              <a:t>.</a:t>
            </a: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do</a:t>
            </a:r>
            <a:endParaRPr sz="21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2.{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26040" y="4716798"/>
            <a:ext cx="2655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100" spc="-5" dirty="0">
                <a:latin typeface="Calibri"/>
                <a:cs typeface="Calibri"/>
              </a:rPr>
              <a:t>3.	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body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of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21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loop.. </a:t>
            </a:r>
            <a:r>
              <a:rPr sz="2100" spc="-459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4.}</a:t>
            </a: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while</a:t>
            </a:r>
            <a:r>
              <a:rPr sz="2100" spc="-5" dirty="0">
                <a:latin typeface="Calibri"/>
                <a:cs typeface="Calibri"/>
              </a:rPr>
              <a:t>(1);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955" y="2868167"/>
            <a:ext cx="2371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Thank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you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46" y="52673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638129"/>
            <a:ext cx="8069580" cy="548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295910">
              <a:lnSpc>
                <a:spcPts val="2910"/>
              </a:lnSpc>
              <a:spcBef>
                <a:spcPts val="130"/>
              </a:spcBef>
              <a:buFont typeface="Arial MT"/>
              <a:buChar char="•"/>
              <a:tabLst>
                <a:tab pos="354965" algn="l"/>
                <a:tab pos="355600" algn="l"/>
                <a:tab pos="1249045" algn="l"/>
              </a:tabLst>
            </a:pP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if	</a:t>
            </a:r>
            <a:r>
              <a:rPr sz="2450" spc="10" dirty="0">
                <a:latin typeface="Calibri"/>
                <a:cs typeface="Calibri"/>
              </a:rPr>
              <a:t>STATEMENT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50" b="1" spc="5" dirty="0">
                <a:latin typeface="Calibri"/>
                <a:cs typeface="Calibri"/>
              </a:rPr>
              <a:t>Syntax:</a:t>
            </a:r>
            <a:endParaRPr sz="2450">
              <a:latin typeface="Calibri"/>
              <a:cs typeface="Calibri"/>
            </a:endParaRPr>
          </a:p>
          <a:p>
            <a:pPr marL="469900">
              <a:lnSpc>
                <a:spcPts val="2875"/>
              </a:lnSpc>
            </a:pPr>
            <a:r>
              <a:rPr sz="2450" b="1" spc="5" dirty="0">
                <a:latin typeface="Calibri"/>
                <a:cs typeface="Calibri"/>
              </a:rPr>
              <a:t>if</a:t>
            </a:r>
            <a:r>
              <a:rPr sz="2450" b="1" spc="-2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(</a:t>
            </a:r>
            <a:r>
              <a:rPr sz="2450" b="1" i="1" spc="5" dirty="0">
                <a:latin typeface="Calibri"/>
                <a:cs typeface="Calibri"/>
              </a:rPr>
              <a:t>expression)</a:t>
            </a:r>
            <a:endParaRPr sz="2450">
              <a:latin typeface="Calibri"/>
              <a:cs typeface="Calibri"/>
            </a:endParaRPr>
          </a:p>
          <a:p>
            <a:pPr marL="1507490">
              <a:lnSpc>
                <a:spcPts val="2910"/>
              </a:lnSpc>
            </a:pPr>
            <a:r>
              <a:rPr sz="2450" b="1" i="1" spc="5" dirty="0">
                <a:latin typeface="Calibri"/>
                <a:cs typeface="Calibri"/>
              </a:rPr>
              <a:t>statement</a:t>
            </a:r>
            <a:endParaRPr sz="2450">
              <a:latin typeface="Calibri"/>
              <a:cs typeface="Calibri"/>
            </a:endParaRPr>
          </a:p>
          <a:p>
            <a:pPr marL="355600" marR="5080" algn="just">
              <a:lnSpc>
                <a:spcPct val="81300"/>
              </a:lnSpc>
              <a:spcBef>
                <a:spcPts val="720"/>
              </a:spcBef>
            </a:pPr>
            <a:r>
              <a:rPr sz="2150" spc="5" dirty="0">
                <a:latin typeface="Calibri"/>
                <a:cs typeface="Calibri"/>
              </a:rPr>
              <a:t>The </a:t>
            </a:r>
            <a:r>
              <a:rPr sz="2150" b="1" i="1" dirty="0">
                <a:latin typeface="Calibri"/>
                <a:cs typeface="Calibri"/>
              </a:rPr>
              <a:t>expression </a:t>
            </a:r>
            <a:r>
              <a:rPr sz="2150" spc="5" dirty="0">
                <a:latin typeface="Calibri"/>
                <a:cs typeface="Calibri"/>
              </a:rPr>
              <a:t>must be </a:t>
            </a:r>
            <a:r>
              <a:rPr sz="2150" dirty="0">
                <a:latin typeface="Calibri"/>
                <a:cs typeface="Calibri"/>
              </a:rPr>
              <a:t>placed </a:t>
            </a:r>
            <a:r>
              <a:rPr sz="2150" spc="5" dirty="0">
                <a:latin typeface="Calibri"/>
                <a:cs typeface="Calibri"/>
              </a:rPr>
              <a:t>in </a:t>
            </a:r>
            <a:r>
              <a:rPr sz="2150" dirty="0">
                <a:latin typeface="Calibri"/>
                <a:cs typeface="Calibri"/>
              </a:rPr>
              <a:t>parentheses, </a:t>
            </a:r>
            <a:r>
              <a:rPr sz="2150" spc="5" dirty="0">
                <a:latin typeface="Calibri"/>
                <a:cs typeface="Calibri"/>
              </a:rPr>
              <a:t>as shown. In </a:t>
            </a:r>
            <a:r>
              <a:rPr sz="2150" dirty="0">
                <a:latin typeface="Calibri"/>
                <a:cs typeface="Calibri"/>
              </a:rPr>
              <a:t>this 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form, </a:t>
            </a:r>
            <a:r>
              <a:rPr sz="2150" spc="5" dirty="0">
                <a:latin typeface="Calibri"/>
                <a:cs typeface="Calibri"/>
              </a:rPr>
              <a:t>the </a:t>
            </a:r>
            <a:r>
              <a:rPr sz="2150" b="1" i="1" spc="5" dirty="0">
                <a:latin typeface="Calibri"/>
                <a:cs typeface="Calibri"/>
              </a:rPr>
              <a:t>statement </a:t>
            </a:r>
            <a:r>
              <a:rPr sz="2150" dirty="0">
                <a:latin typeface="Calibri"/>
                <a:cs typeface="Calibri"/>
              </a:rPr>
              <a:t>will </a:t>
            </a:r>
            <a:r>
              <a:rPr sz="2150" spc="5" dirty="0">
                <a:latin typeface="Calibri"/>
                <a:cs typeface="Calibri"/>
              </a:rPr>
              <a:t>be executed </a:t>
            </a:r>
            <a:r>
              <a:rPr sz="2150" dirty="0">
                <a:latin typeface="Calibri"/>
                <a:cs typeface="Calibri"/>
              </a:rPr>
              <a:t>only if </a:t>
            </a:r>
            <a:r>
              <a:rPr sz="2150" spc="5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expression </a:t>
            </a:r>
            <a:r>
              <a:rPr sz="2150" spc="5" dirty="0">
                <a:latin typeface="Calibri"/>
                <a:cs typeface="Calibri"/>
              </a:rPr>
              <a:t>has a 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nonzero 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(i.e.,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if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expression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48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true). If </a:t>
            </a:r>
            <a:r>
              <a:rPr sz="2150" spc="5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expression</a:t>
            </a:r>
            <a:r>
              <a:rPr sz="2150" spc="484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has a 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 </a:t>
            </a:r>
            <a:r>
              <a:rPr sz="2150" spc="5" dirty="0">
                <a:latin typeface="Calibri"/>
                <a:cs typeface="Calibri"/>
              </a:rPr>
              <a:t>of zero </a:t>
            </a:r>
            <a:r>
              <a:rPr sz="2150" dirty="0">
                <a:latin typeface="Calibri"/>
                <a:cs typeface="Calibri"/>
              </a:rPr>
              <a:t>(i.e., if expression is false), </a:t>
            </a:r>
            <a:r>
              <a:rPr sz="2150" spc="5" dirty="0">
                <a:latin typeface="Calibri"/>
                <a:cs typeface="Calibri"/>
              </a:rPr>
              <a:t>then the </a:t>
            </a:r>
            <a:r>
              <a:rPr sz="2150" dirty="0">
                <a:latin typeface="Calibri"/>
                <a:cs typeface="Calibri"/>
              </a:rPr>
              <a:t>statement will </a:t>
            </a:r>
            <a:r>
              <a:rPr sz="2150" spc="5" dirty="0">
                <a:latin typeface="Calibri"/>
                <a:cs typeface="Calibri"/>
              </a:rPr>
              <a:t>be 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ignored.</a:t>
            </a:r>
            <a:endParaRPr sz="2150">
              <a:latin typeface="Calibri"/>
              <a:cs typeface="Calibri"/>
            </a:endParaRPr>
          </a:p>
          <a:p>
            <a:pPr marL="355600" algn="just">
              <a:lnSpc>
                <a:spcPts val="2485"/>
              </a:lnSpc>
            </a:pPr>
            <a:r>
              <a:rPr sz="2150" spc="5" dirty="0">
                <a:latin typeface="Calibri"/>
                <a:cs typeface="Calibri"/>
              </a:rPr>
              <a:t>The </a:t>
            </a:r>
            <a:r>
              <a:rPr sz="2150" i="1" dirty="0">
                <a:latin typeface="Calibri"/>
                <a:cs typeface="Calibri"/>
              </a:rPr>
              <a:t>statement </a:t>
            </a:r>
            <a:r>
              <a:rPr sz="2150" spc="5" dirty="0">
                <a:latin typeface="Calibri"/>
                <a:cs typeface="Calibri"/>
              </a:rPr>
              <a:t>can be</a:t>
            </a:r>
            <a:r>
              <a:rPr sz="2150" dirty="0">
                <a:latin typeface="Calibri"/>
                <a:cs typeface="Calibri"/>
              </a:rPr>
              <a:t> either simple</a:t>
            </a:r>
            <a:r>
              <a:rPr sz="2150" spc="5" dirty="0">
                <a:latin typeface="Calibri"/>
                <a:cs typeface="Calibri"/>
              </a:rPr>
              <a:t> or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compound.</a:t>
            </a:r>
            <a:endParaRPr sz="2150">
              <a:latin typeface="Calibri"/>
              <a:cs typeface="Calibri"/>
            </a:endParaRPr>
          </a:p>
          <a:p>
            <a:pPr marL="12700" algn="just">
              <a:lnSpc>
                <a:spcPts val="2515"/>
              </a:lnSpc>
            </a:pPr>
            <a:r>
              <a:rPr sz="2150" spc="5" dirty="0">
                <a:latin typeface="Calibri"/>
                <a:cs typeface="Calibri"/>
              </a:rPr>
              <a:t>Example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: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1) </a:t>
            </a:r>
            <a:r>
              <a:rPr sz="2150" b="1" dirty="0">
                <a:latin typeface="Calibri"/>
                <a:cs typeface="Calibri"/>
              </a:rPr>
              <a:t>if(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x</a:t>
            </a:r>
            <a:r>
              <a:rPr sz="2150" b="1" dirty="0">
                <a:latin typeface="Calibri"/>
                <a:cs typeface="Calibri"/>
              </a:rPr>
              <a:t> </a:t>
            </a:r>
            <a:r>
              <a:rPr sz="2150" b="1" i="1" spc="10" dirty="0">
                <a:latin typeface="Calibri"/>
                <a:cs typeface="Calibri"/>
              </a:rPr>
              <a:t>&lt;</a:t>
            </a:r>
            <a:r>
              <a:rPr sz="2150" b="1" i="1" spc="-10" dirty="0">
                <a:latin typeface="Calibri"/>
                <a:cs typeface="Calibri"/>
              </a:rPr>
              <a:t> </a:t>
            </a:r>
            <a:r>
              <a:rPr sz="2150" b="1" i="1" dirty="0">
                <a:latin typeface="Calibri"/>
                <a:cs typeface="Calibri"/>
              </a:rPr>
              <a:t>0)</a:t>
            </a:r>
            <a:endParaRPr sz="2150">
              <a:latin typeface="Calibri"/>
              <a:cs typeface="Calibri"/>
            </a:endParaRPr>
          </a:p>
          <a:p>
            <a:pPr marL="927100" algn="just">
              <a:lnSpc>
                <a:spcPts val="2550"/>
              </a:lnSpc>
            </a:pPr>
            <a:r>
              <a:rPr sz="2150" b="1" i="1" dirty="0">
                <a:latin typeface="Calibri"/>
                <a:cs typeface="Calibri"/>
              </a:rPr>
              <a:t>printf</a:t>
            </a:r>
            <a:r>
              <a:rPr sz="2150" b="1" i="1" spc="-10" dirty="0">
                <a:latin typeface="Calibri"/>
                <a:cs typeface="Calibri"/>
              </a:rPr>
              <a:t> </a:t>
            </a:r>
            <a:r>
              <a:rPr sz="2150" b="1" i="1" spc="5" dirty="0">
                <a:latin typeface="Calibri"/>
                <a:cs typeface="Calibri"/>
              </a:rPr>
              <a:t>(</a:t>
            </a:r>
            <a:r>
              <a:rPr sz="2150" b="1" i="1" spc="-10" dirty="0">
                <a:latin typeface="Calibri"/>
                <a:cs typeface="Calibri"/>
              </a:rPr>
              <a:t> </a:t>
            </a:r>
            <a:r>
              <a:rPr sz="2150" b="1" i="1" spc="5" dirty="0">
                <a:latin typeface="Calibri"/>
                <a:cs typeface="Calibri"/>
              </a:rPr>
              <a:t>"%f”</a:t>
            </a:r>
            <a:r>
              <a:rPr sz="2150" b="1" i="1" spc="-10" dirty="0">
                <a:latin typeface="Calibri"/>
                <a:cs typeface="Calibri"/>
              </a:rPr>
              <a:t> </a:t>
            </a:r>
            <a:r>
              <a:rPr sz="2150" b="1" i="1" spc="5" dirty="0">
                <a:latin typeface="Calibri"/>
                <a:cs typeface="Calibri"/>
              </a:rPr>
              <a:t>,</a:t>
            </a:r>
            <a:r>
              <a:rPr sz="2150" b="1" i="1" spc="-10" dirty="0">
                <a:latin typeface="Calibri"/>
                <a:cs typeface="Calibri"/>
              </a:rPr>
              <a:t> </a:t>
            </a:r>
            <a:r>
              <a:rPr sz="2150" b="1" i="1" spc="5" dirty="0">
                <a:latin typeface="Calibri"/>
                <a:cs typeface="Calibri"/>
              </a:rPr>
              <a:t>x</a:t>
            </a:r>
            <a:r>
              <a:rPr sz="2150" b="1" i="1" spc="-10" dirty="0">
                <a:latin typeface="Calibri"/>
                <a:cs typeface="Calibri"/>
              </a:rPr>
              <a:t> </a:t>
            </a:r>
            <a:r>
              <a:rPr sz="2150" b="1" i="1" spc="5" dirty="0">
                <a:latin typeface="Calibri"/>
                <a:cs typeface="Calibri"/>
              </a:rPr>
              <a:t>)</a:t>
            </a:r>
            <a:r>
              <a:rPr sz="2150" b="1" i="1" spc="-5" dirty="0">
                <a:latin typeface="Calibri"/>
                <a:cs typeface="Calibri"/>
              </a:rPr>
              <a:t> </a:t>
            </a:r>
            <a:r>
              <a:rPr sz="2150" b="1" i="1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781050">
              <a:lnSpc>
                <a:spcPts val="2550"/>
              </a:lnSpc>
            </a:pPr>
            <a:r>
              <a:rPr sz="2150" spc="5" dirty="0">
                <a:latin typeface="Calibri"/>
                <a:cs typeface="Calibri"/>
              </a:rPr>
              <a:t>2</a:t>
            </a:r>
            <a:r>
              <a:rPr sz="2150" b="1" spc="5" dirty="0">
                <a:latin typeface="Calibri"/>
                <a:cs typeface="Calibri"/>
              </a:rPr>
              <a:t>)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if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(x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&lt;=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3.0)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{</a:t>
            </a:r>
            <a:endParaRPr sz="2150">
              <a:latin typeface="Calibri"/>
              <a:cs typeface="Calibri"/>
            </a:endParaRPr>
          </a:p>
          <a:p>
            <a:pPr marL="927100">
              <a:lnSpc>
                <a:spcPts val="2515"/>
              </a:lnSpc>
            </a:pPr>
            <a:r>
              <a:rPr sz="2150" b="1" spc="5" dirty="0">
                <a:latin typeface="Calibri"/>
                <a:cs typeface="Calibri"/>
              </a:rPr>
              <a:t>y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3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*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pow(x,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2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)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927100">
              <a:lnSpc>
                <a:spcPts val="2515"/>
              </a:lnSpc>
            </a:pPr>
            <a:r>
              <a:rPr sz="2150" b="1" dirty="0">
                <a:latin typeface="Calibri"/>
                <a:cs typeface="Calibri"/>
              </a:rPr>
              <a:t>printf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(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“The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output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is: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%f\n",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y)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927100">
              <a:lnSpc>
                <a:spcPts val="2550"/>
              </a:lnSpc>
            </a:pPr>
            <a:r>
              <a:rPr sz="2150" b="1" spc="5" dirty="0">
                <a:latin typeface="Calibri"/>
                <a:cs typeface="Calibri"/>
              </a:rPr>
              <a:t>}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46" y="52673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47800"/>
            <a:ext cx="6248400" cy="3477895"/>
          </a:xfrm>
          <a:custGeom>
            <a:avLst/>
            <a:gdLst/>
            <a:ahLst/>
            <a:cxnLst/>
            <a:rect l="l" t="t" r="r" b="b"/>
            <a:pathLst>
              <a:path w="6248400" h="3477895">
                <a:moveTo>
                  <a:pt x="0" y="0"/>
                </a:moveTo>
                <a:lnTo>
                  <a:pt x="6248399" y="0"/>
                </a:lnTo>
                <a:lnTo>
                  <a:pt x="6248399" y="3477874"/>
                </a:lnTo>
                <a:lnTo>
                  <a:pt x="0" y="34778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180" y="771143"/>
            <a:ext cx="5219700" cy="4069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statement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408940" lvl="1" indent="-213360">
              <a:lnSpc>
                <a:spcPct val="100000"/>
              </a:lnSpc>
              <a:spcBef>
                <a:spcPts val="1600"/>
              </a:spcBef>
              <a:buSzPct val="95454"/>
              <a:buAutoNum type="arabicPeriod"/>
              <a:tabLst>
                <a:tab pos="409575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200">
              <a:latin typeface="Calibri"/>
              <a:cs typeface="Calibri"/>
            </a:endParaRPr>
          </a:p>
          <a:p>
            <a:pPr marL="408940" lvl="1" indent="-217170">
              <a:lnSpc>
                <a:spcPct val="100000"/>
              </a:lnSpc>
              <a:buSzPct val="95454"/>
              <a:buAutoNum type="arabicPeriod"/>
              <a:tabLst>
                <a:tab pos="409575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main(){</a:t>
            </a:r>
            <a:endParaRPr sz="2200">
              <a:latin typeface="Calibri"/>
              <a:cs typeface="Calibri"/>
            </a:endParaRPr>
          </a:p>
          <a:p>
            <a:pPr marL="661035" lvl="1" indent="-469265">
              <a:lnSpc>
                <a:spcPct val="100000"/>
              </a:lnSpc>
              <a:buAutoNum type="arabicPeriod"/>
              <a:tabLst>
                <a:tab pos="661035" algn="l"/>
                <a:tab pos="6616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number=0;</a:t>
            </a:r>
            <a:endParaRPr sz="2200">
              <a:latin typeface="Calibri"/>
              <a:cs typeface="Calibri"/>
            </a:endParaRPr>
          </a:p>
          <a:p>
            <a:pPr marL="661035" lvl="1" indent="-465455">
              <a:lnSpc>
                <a:spcPct val="100000"/>
              </a:lnSpc>
              <a:buAutoNum type="arabicPeriod"/>
              <a:tabLst>
                <a:tab pos="661035" algn="l"/>
                <a:tab pos="661670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number:"</a:t>
            </a:r>
            <a:r>
              <a:rPr sz="2200" spc="-5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661035" lvl="1" indent="-465455">
              <a:lnSpc>
                <a:spcPct val="100000"/>
              </a:lnSpc>
              <a:buAutoNum type="arabicPeriod"/>
              <a:tabLst>
                <a:tab pos="661035" algn="l"/>
                <a:tab pos="661670" algn="l"/>
              </a:tabLst>
            </a:pPr>
            <a:r>
              <a:rPr sz="2200" spc="-5" dirty="0">
                <a:latin typeface="Calibri"/>
                <a:cs typeface="Calibri"/>
              </a:rPr>
              <a:t>scanf(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200" spc="-5" dirty="0">
                <a:latin typeface="Calibri"/>
                <a:cs typeface="Calibri"/>
              </a:rPr>
              <a:t>,&amp;number);</a:t>
            </a:r>
            <a:endParaRPr sz="2200">
              <a:latin typeface="Calibri"/>
              <a:cs typeface="Calibri"/>
            </a:endParaRPr>
          </a:p>
          <a:p>
            <a:pPr marL="661035" lvl="1" indent="-469265">
              <a:lnSpc>
                <a:spcPct val="100000"/>
              </a:lnSpc>
              <a:buAutoNum type="arabicPeriod"/>
              <a:tabLst>
                <a:tab pos="661035" algn="l"/>
                <a:tab pos="661670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(number%2==0){</a:t>
            </a:r>
            <a:endParaRPr sz="2200">
              <a:latin typeface="Calibri"/>
              <a:cs typeface="Calibri"/>
            </a:endParaRPr>
          </a:p>
          <a:p>
            <a:pPr marL="196215" marR="5080" lvl="1">
              <a:lnSpc>
                <a:spcPct val="100000"/>
              </a:lnSpc>
              <a:buAutoNum type="arabicPeriod"/>
              <a:tabLst>
                <a:tab pos="661035" algn="l"/>
                <a:tab pos="976630" algn="l"/>
                <a:tab pos="9772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"%d is even number"</a:t>
            </a:r>
            <a:r>
              <a:rPr sz="2200" spc="-5" dirty="0">
                <a:latin typeface="Calibri"/>
                <a:cs typeface="Calibri"/>
              </a:rPr>
              <a:t>,number);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8.	</a:t>
            </a: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55244" marR="3535045" indent="137160">
              <a:lnSpc>
                <a:spcPct val="100000"/>
              </a:lnSpc>
              <a:tabLst>
                <a:tab pos="66103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9.	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0" y="5181600"/>
            <a:ext cx="2157730" cy="13855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25"/>
              </a:spcBef>
            </a:pPr>
            <a:r>
              <a:rPr sz="2100" spc="-5" dirty="0">
                <a:latin typeface="Calibri"/>
                <a:cs typeface="Calibri"/>
              </a:rPr>
              <a:t>Output:</a:t>
            </a:r>
            <a:endParaRPr sz="2100">
              <a:latin typeface="Calibri"/>
              <a:cs typeface="Calibri"/>
            </a:endParaRPr>
          </a:p>
          <a:p>
            <a:pPr marL="85725" marR="167005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Enter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number:4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4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even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34569"/>
            <a:ext cx="4562475" cy="6463665"/>
          </a:xfrm>
          <a:custGeom>
            <a:avLst/>
            <a:gdLst/>
            <a:ahLst/>
            <a:cxnLst/>
            <a:rect l="l" t="t" r="r" b="b"/>
            <a:pathLst>
              <a:path w="4562475" h="6463665">
                <a:moveTo>
                  <a:pt x="0" y="0"/>
                </a:moveTo>
                <a:lnTo>
                  <a:pt x="4562271" y="0"/>
                </a:lnTo>
                <a:lnTo>
                  <a:pt x="4562271" y="6463308"/>
                </a:lnTo>
                <a:lnTo>
                  <a:pt x="0" y="646330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705" y="150824"/>
            <a:ext cx="1918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indent="-17462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AutoNum type="arabicPeriod"/>
              <a:tabLst>
                <a:tab pos="190500" algn="l"/>
              </a:tabLst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#include</a:t>
            </a:r>
            <a:r>
              <a:rPr sz="18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&lt;stdio.h&gt;</a:t>
            </a:r>
            <a:endParaRPr sz="1800">
              <a:latin typeface="Times New Roman"/>
              <a:cs typeface="Times New Roman"/>
            </a:endParaRPr>
          </a:p>
          <a:p>
            <a:pPr marL="189865" indent="-177800">
              <a:lnSpc>
                <a:spcPct val="100000"/>
              </a:lnSpc>
              <a:buSzPct val="94444"/>
              <a:buFont typeface="Calibri"/>
              <a:buAutoNum type="arabicPeriod"/>
              <a:tabLst>
                <a:tab pos="19050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1" y="973785"/>
            <a:ext cx="34791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4025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4"/>
              <a:tabLst>
                <a:tab pos="530225" algn="l"/>
                <a:tab pos="53086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2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c;</a:t>
            </a:r>
            <a:endParaRPr sz="1800">
              <a:latin typeface="Times New Roman"/>
              <a:cs typeface="Times New Roman"/>
            </a:endParaRPr>
          </a:p>
          <a:p>
            <a:pPr marL="587375" indent="-459740">
              <a:lnSpc>
                <a:spcPct val="100000"/>
              </a:lnSpc>
              <a:buFont typeface="Calibri"/>
              <a:buAutoNum type="arabicPeriod" startAt="4"/>
              <a:tabLst>
                <a:tab pos="587375" algn="l"/>
                <a:tab pos="58801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"Enter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three</a:t>
            </a:r>
            <a:r>
              <a:rPr sz="1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numbers?"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6.	</a:t>
            </a:r>
            <a:r>
              <a:rPr sz="1800" spc="-5" dirty="0">
                <a:latin typeface="Times New Roman"/>
                <a:cs typeface="Times New Roman"/>
              </a:rPr>
              <a:t>scanf(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</a:t>
            </a:r>
            <a:r>
              <a:rPr sz="1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dirty="0">
                <a:latin typeface="Times New Roman"/>
                <a:cs typeface="Times New Roman"/>
              </a:rPr>
              <a:t>,&amp;a,&amp;b,&amp;c);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7.	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(a&gt;b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a&gt;c)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8.	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tabLst>
                <a:tab pos="758825" algn="l"/>
              </a:tabLst>
            </a:pPr>
            <a:r>
              <a:rPr sz="1800" spc="-5" dirty="0">
                <a:latin typeface="Calibri"/>
                <a:cs typeface="Calibri"/>
              </a:rPr>
              <a:t>9.	</a:t>
            </a: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largest"</a:t>
            </a:r>
            <a:r>
              <a:rPr sz="1800" spc="-5" dirty="0">
                <a:latin typeface="Times New Roman"/>
                <a:cs typeface="Times New Roman"/>
              </a:rPr>
              <a:t>,a);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10.	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11.	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(b&gt;a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&amp;&amp;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&gt;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12.	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58825" algn="l"/>
              </a:tabLst>
            </a:pPr>
            <a:r>
              <a:rPr sz="1800" spc="-5" dirty="0">
                <a:latin typeface="Calibri"/>
                <a:cs typeface="Calibri"/>
              </a:rPr>
              <a:t>13.	</a:t>
            </a: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largest"</a:t>
            </a:r>
            <a:r>
              <a:rPr sz="1800" spc="-5" dirty="0">
                <a:latin typeface="Times New Roman"/>
                <a:cs typeface="Times New Roman"/>
              </a:rPr>
              <a:t>,b);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14.	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15.	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(c&gt;a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c&gt;b)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16.	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58825" algn="l"/>
              </a:tabLst>
            </a:pPr>
            <a:r>
              <a:rPr sz="1800" spc="-5" dirty="0">
                <a:latin typeface="Calibri"/>
                <a:cs typeface="Calibri"/>
              </a:rPr>
              <a:t>17.	</a:t>
            </a: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largest"</a:t>
            </a:r>
            <a:r>
              <a:rPr sz="1800" spc="-5" dirty="0">
                <a:latin typeface="Times New Roman"/>
                <a:cs typeface="Times New Roman"/>
              </a:rPr>
              <a:t>,c);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18.	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19.	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(a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&amp;&amp;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20.	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58825" algn="l"/>
              </a:tabLst>
            </a:pPr>
            <a:r>
              <a:rPr sz="1800" spc="-5" dirty="0">
                <a:latin typeface="Calibri"/>
                <a:cs typeface="Calibri"/>
              </a:rPr>
              <a:t>21.	</a:t>
            </a: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"All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equal"</a:t>
            </a:r>
            <a:r>
              <a:rPr sz="1800" spc="-5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22.	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23.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9744" y="2655652"/>
            <a:ext cx="2895600" cy="10623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 marR="426084">
              <a:lnSpc>
                <a:spcPct val="100000"/>
              </a:lnSpc>
              <a:spcBef>
                <a:spcPts val="315"/>
              </a:spcBef>
            </a:pPr>
            <a:r>
              <a:rPr sz="2100" spc="-5" dirty="0">
                <a:latin typeface="Calibri"/>
                <a:cs typeface="Calibri"/>
              </a:rPr>
              <a:t>Enter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three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numbers?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12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23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34</a:t>
            </a:r>
            <a:endParaRPr sz="21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34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largest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9744" y="990600"/>
            <a:ext cx="3515360" cy="7696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 marR="8699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largest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three.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4990" y="1561663"/>
            <a:ext cx="8717280" cy="4082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13690" marR="5648960" indent="-301625" algn="just">
              <a:lnSpc>
                <a:spcPts val="2520"/>
              </a:lnSpc>
              <a:spcBef>
                <a:spcPts val="250"/>
              </a:spcBef>
              <a:buFont typeface="Arial MT"/>
              <a:buChar char="•"/>
              <a:tabLst>
                <a:tab pos="314325" algn="l"/>
              </a:tabLst>
            </a:pPr>
            <a:r>
              <a:rPr sz="2150" spc="5" dirty="0">
                <a:latin typeface="Calibri"/>
                <a:cs typeface="Calibri"/>
              </a:rPr>
              <a:t>THE </a:t>
            </a:r>
            <a:r>
              <a:rPr sz="2150" b="1" i="1" dirty="0">
                <a:latin typeface="Calibri"/>
                <a:cs typeface="Calibri"/>
              </a:rPr>
              <a:t>if </a:t>
            </a:r>
            <a:r>
              <a:rPr sz="2150" b="1" i="1" spc="5" dirty="0">
                <a:latin typeface="Calibri"/>
                <a:cs typeface="Calibri"/>
              </a:rPr>
              <a:t>- </a:t>
            </a:r>
            <a:r>
              <a:rPr sz="2150" b="1" i="1" dirty="0">
                <a:latin typeface="Calibri"/>
                <a:cs typeface="Calibri"/>
              </a:rPr>
              <a:t>else </a:t>
            </a:r>
            <a:r>
              <a:rPr sz="2150" spc="5" dirty="0">
                <a:latin typeface="Calibri"/>
                <a:cs typeface="Calibri"/>
              </a:rPr>
              <a:t>STATEMENT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Syntax:</a:t>
            </a:r>
            <a:endParaRPr sz="2150">
              <a:latin typeface="Calibri"/>
              <a:cs typeface="Calibri"/>
            </a:endParaRPr>
          </a:p>
          <a:p>
            <a:pPr marL="427990" algn="just">
              <a:lnSpc>
                <a:spcPts val="2410"/>
              </a:lnSpc>
            </a:pPr>
            <a:r>
              <a:rPr sz="2150" b="1" dirty="0">
                <a:latin typeface="Calibri"/>
                <a:cs typeface="Calibri"/>
              </a:rPr>
              <a:t>if</a:t>
            </a:r>
            <a:r>
              <a:rPr sz="2150" b="1" spc="-20" dirty="0">
                <a:latin typeface="Calibri"/>
                <a:cs typeface="Calibri"/>
              </a:rPr>
              <a:t> </a:t>
            </a:r>
            <a:r>
              <a:rPr sz="2150" b="1" i="1" dirty="0">
                <a:latin typeface="Calibri"/>
                <a:cs typeface="Calibri"/>
              </a:rPr>
              <a:t>(expression)</a:t>
            </a:r>
            <a:endParaRPr sz="2150">
              <a:latin typeface="Calibri"/>
              <a:cs typeface="Calibri"/>
            </a:endParaRPr>
          </a:p>
          <a:p>
            <a:pPr marL="718185" marR="6236335" indent="373380" algn="just">
              <a:lnSpc>
                <a:spcPts val="2520"/>
              </a:lnSpc>
              <a:spcBef>
                <a:spcPts val="105"/>
              </a:spcBef>
            </a:pPr>
            <a:r>
              <a:rPr sz="2150" b="1" i="1" spc="5" dirty="0">
                <a:latin typeface="Calibri"/>
                <a:cs typeface="Calibri"/>
              </a:rPr>
              <a:t>statement</a:t>
            </a:r>
            <a:r>
              <a:rPr sz="2150" b="1" i="1" spc="-90" dirty="0">
                <a:latin typeface="Calibri"/>
                <a:cs typeface="Calibri"/>
              </a:rPr>
              <a:t> </a:t>
            </a:r>
            <a:r>
              <a:rPr sz="2150" b="1" i="1" spc="10" dirty="0">
                <a:latin typeface="Calibri"/>
                <a:cs typeface="Calibri"/>
              </a:rPr>
              <a:t>1 </a:t>
            </a:r>
            <a:r>
              <a:rPr sz="2150" b="1" i="1" spc="-475" dirty="0">
                <a:latin typeface="Calibri"/>
                <a:cs typeface="Calibri"/>
              </a:rPr>
              <a:t> </a:t>
            </a:r>
            <a:r>
              <a:rPr sz="2150" b="1" i="1" dirty="0">
                <a:latin typeface="Calibri"/>
                <a:cs typeface="Calibri"/>
              </a:rPr>
              <a:t>else</a:t>
            </a:r>
            <a:endParaRPr sz="2150">
              <a:latin typeface="Calibri"/>
              <a:cs typeface="Calibri"/>
            </a:endParaRPr>
          </a:p>
          <a:p>
            <a:pPr marL="1092200" algn="just">
              <a:lnSpc>
                <a:spcPts val="2410"/>
              </a:lnSpc>
            </a:pPr>
            <a:r>
              <a:rPr sz="2150" b="1" i="1" spc="5" dirty="0">
                <a:latin typeface="Calibri"/>
                <a:cs typeface="Calibri"/>
              </a:rPr>
              <a:t>statement</a:t>
            </a:r>
            <a:r>
              <a:rPr sz="2150" b="1" i="1" spc="-45" dirty="0">
                <a:latin typeface="Calibri"/>
                <a:cs typeface="Calibri"/>
              </a:rPr>
              <a:t> </a:t>
            </a:r>
            <a:r>
              <a:rPr sz="2150" b="1" i="1" spc="10" dirty="0">
                <a:latin typeface="Calibri"/>
                <a:cs typeface="Calibri"/>
              </a:rPr>
              <a:t>2</a:t>
            </a:r>
            <a:endParaRPr sz="2150">
              <a:latin typeface="Calibri"/>
              <a:cs typeface="Calibri"/>
            </a:endParaRPr>
          </a:p>
          <a:p>
            <a:pPr marL="313690" marR="5080" algn="just">
              <a:lnSpc>
                <a:spcPts val="2080"/>
              </a:lnSpc>
              <a:spcBef>
                <a:spcPts val="455"/>
              </a:spcBef>
            </a:pPr>
            <a:r>
              <a:rPr sz="2150" dirty="0">
                <a:latin typeface="Calibri"/>
                <a:cs typeface="Calibri"/>
              </a:rPr>
              <a:t>If</a:t>
            </a:r>
            <a:r>
              <a:rPr sz="2150" spc="5" dirty="0">
                <a:latin typeface="Calibri"/>
                <a:cs typeface="Calibri"/>
              </a:rPr>
              <a:t> the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expression</a:t>
            </a:r>
            <a:r>
              <a:rPr sz="2150" spc="5" dirty="0">
                <a:latin typeface="Calibri"/>
                <a:cs typeface="Calibri"/>
              </a:rPr>
              <a:t> has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nonzero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(i.e.,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if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expression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true),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then </a:t>
            </a:r>
            <a:r>
              <a:rPr sz="2150" spc="-4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statement1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will</a:t>
            </a:r>
            <a:r>
              <a:rPr sz="2150" spc="5" dirty="0">
                <a:latin typeface="Calibri"/>
                <a:cs typeface="Calibri"/>
              </a:rPr>
              <a:t> be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executed.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Otherwise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(i.e.,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if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expression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false), 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statement2 will </a:t>
            </a:r>
            <a:r>
              <a:rPr sz="2150" spc="5" dirty="0">
                <a:latin typeface="Calibri"/>
                <a:cs typeface="Calibri"/>
              </a:rPr>
              <a:t>be</a:t>
            </a:r>
            <a:r>
              <a:rPr sz="2150" dirty="0">
                <a:latin typeface="Calibri"/>
                <a:cs typeface="Calibri"/>
              </a:rPr>
              <a:t> executed.</a:t>
            </a:r>
            <a:endParaRPr sz="2150">
              <a:latin typeface="Calibri"/>
              <a:cs typeface="Calibri"/>
            </a:endParaRPr>
          </a:p>
          <a:p>
            <a:pPr marL="313690" indent="-301625" algn="just">
              <a:lnSpc>
                <a:spcPts val="2505"/>
              </a:lnSpc>
              <a:buFont typeface="Arial MT"/>
              <a:buChar char="•"/>
              <a:tabLst>
                <a:tab pos="314325" algn="l"/>
              </a:tabLst>
            </a:pPr>
            <a:r>
              <a:rPr sz="2150" dirty="0">
                <a:latin typeface="Calibri"/>
                <a:cs typeface="Calibri"/>
              </a:rPr>
              <a:t>Example: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if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(x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&lt;=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3)</a:t>
            </a:r>
            <a:endParaRPr sz="2150">
              <a:latin typeface="Calibri"/>
              <a:cs typeface="Calibri"/>
            </a:endParaRPr>
          </a:p>
          <a:p>
            <a:pPr marL="1342390" algn="just">
              <a:lnSpc>
                <a:spcPts val="2515"/>
              </a:lnSpc>
            </a:pPr>
            <a:r>
              <a:rPr sz="2150" b="1" spc="5" dirty="0">
                <a:latin typeface="Calibri"/>
                <a:cs typeface="Calibri"/>
              </a:rPr>
              <a:t>y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3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*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pow(x,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2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)</a:t>
            </a:r>
            <a:r>
              <a:rPr sz="2150" b="1" spc="-1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885190">
              <a:lnSpc>
                <a:spcPts val="2515"/>
              </a:lnSpc>
            </a:pPr>
            <a:r>
              <a:rPr sz="2150" b="1" dirty="0">
                <a:latin typeface="Calibri"/>
                <a:cs typeface="Calibri"/>
              </a:rPr>
              <a:t>else</a:t>
            </a:r>
            <a:endParaRPr sz="2150">
              <a:latin typeface="Calibri"/>
              <a:cs typeface="Calibri"/>
            </a:endParaRPr>
          </a:p>
          <a:p>
            <a:pPr marL="1342390">
              <a:lnSpc>
                <a:spcPts val="2550"/>
              </a:lnSpc>
            </a:pPr>
            <a:r>
              <a:rPr sz="2150" b="1" spc="5" dirty="0">
                <a:latin typeface="Calibri"/>
                <a:cs typeface="Calibri"/>
              </a:rPr>
              <a:t>y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=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2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*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pow((x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-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3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)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,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2</a:t>
            </a:r>
            <a:r>
              <a:rPr sz="2150" b="1" spc="-10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)</a:t>
            </a:r>
            <a:r>
              <a:rPr sz="2150" b="1" spc="-5" dirty="0">
                <a:latin typeface="Calibri"/>
                <a:cs typeface="Calibri"/>
              </a:rPr>
              <a:t> </a:t>
            </a:r>
            <a:r>
              <a:rPr sz="2150" b="1" spc="5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8846" y="52673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006" y="0"/>
            <a:ext cx="3514725" cy="12014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55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600" spc="-5" dirty="0">
                <a:solidFill>
                  <a:srgbClr val="000000"/>
                </a:solidFill>
              </a:rPr>
              <a:t>If-else</a:t>
            </a:r>
            <a:r>
              <a:rPr sz="2600" spc="-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statement</a:t>
            </a:r>
            <a:r>
              <a:rPr sz="2600" spc="-4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example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131320" y="1219200"/>
            <a:ext cx="5715000" cy="4493895"/>
          </a:xfrm>
          <a:custGeom>
            <a:avLst/>
            <a:gdLst/>
            <a:ahLst/>
            <a:cxnLst/>
            <a:rect l="l" t="t" r="r" b="b"/>
            <a:pathLst>
              <a:path w="5715000" h="4493895">
                <a:moveTo>
                  <a:pt x="0" y="0"/>
                </a:moveTo>
                <a:lnTo>
                  <a:pt x="5714999" y="0"/>
                </a:lnTo>
                <a:lnTo>
                  <a:pt x="5714999" y="4493537"/>
                </a:lnTo>
                <a:lnTo>
                  <a:pt x="0" y="44935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1851" y="1233423"/>
            <a:ext cx="2263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200">
              <a:latin typeface="Calibri"/>
              <a:cs typeface="Calibri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059" y="1903984"/>
            <a:ext cx="503999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330" indent="-4692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81330" algn="l"/>
                <a:tab pos="481965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number=0;</a:t>
            </a:r>
            <a:endParaRPr sz="2200">
              <a:latin typeface="Calibri"/>
              <a:cs typeface="Calibri"/>
            </a:endParaRPr>
          </a:p>
          <a:p>
            <a:pPr marL="481330" indent="-465455">
              <a:lnSpc>
                <a:spcPct val="100000"/>
              </a:lnSpc>
              <a:buAutoNum type="arabicPeriod" startAt="3"/>
              <a:tabLst>
                <a:tab pos="481330" algn="l"/>
                <a:tab pos="4819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number:"</a:t>
            </a:r>
            <a:r>
              <a:rPr sz="2200" spc="-5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481330" indent="-465455">
              <a:lnSpc>
                <a:spcPct val="100000"/>
              </a:lnSpc>
              <a:buAutoNum type="arabicPeriod" startAt="3"/>
              <a:tabLst>
                <a:tab pos="481330" algn="l"/>
                <a:tab pos="481965" algn="l"/>
              </a:tabLst>
            </a:pPr>
            <a:r>
              <a:rPr sz="2200" spc="-5" dirty="0">
                <a:latin typeface="Calibri"/>
                <a:cs typeface="Calibri"/>
              </a:rPr>
              <a:t>scanf(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200" spc="-5" dirty="0">
                <a:latin typeface="Calibri"/>
                <a:cs typeface="Calibri"/>
              </a:rPr>
              <a:t>,&amp;number);</a:t>
            </a:r>
            <a:endParaRPr sz="2200">
              <a:latin typeface="Calibri"/>
              <a:cs typeface="Calibri"/>
            </a:endParaRPr>
          </a:p>
          <a:p>
            <a:pPr marL="481330" indent="-469265">
              <a:lnSpc>
                <a:spcPct val="100000"/>
              </a:lnSpc>
              <a:buAutoNum type="arabicPeriod" startAt="3"/>
              <a:tabLst>
                <a:tab pos="481330" algn="l"/>
                <a:tab pos="4819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(number%2==0){</a:t>
            </a:r>
            <a:endParaRPr sz="2200">
              <a:latin typeface="Calibri"/>
              <a:cs typeface="Calibri"/>
            </a:endParaRPr>
          </a:p>
          <a:p>
            <a:pPr marL="16510" marR="5080">
              <a:lnSpc>
                <a:spcPct val="100000"/>
              </a:lnSpc>
              <a:buAutoNum type="arabicPeriod" startAt="3"/>
              <a:tabLst>
                <a:tab pos="481330" algn="l"/>
                <a:tab pos="796925" algn="l"/>
                <a:tab pos="797560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"%d is even number"</a:t>
            </a:r>
            <a:r>
              <a:rPr sz="2200" spc="-5" dirty="0">
                <a:latin typeface="Calibri"/>
                <a:cs typeface="Calibri"/>
              </a:rPr>
              <a:t>,number);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8.	</a:t>
            </a: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81330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9.	else</a:t>
            </a: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6510" marR="241300">
              <a:lnSpc>
                <a:spcPct val="100000"/>
              </a:lnSpc>
              <a:tabLst>
                <a:tab pos="418465" algn="l"/>
                <a:tab pos="670560" algn="l"/>
              </a:tabLst>
            </a:pPr>
            <a:r>
              <a:rPr sz="2200" spc="-5" dirty="0">
                <a:latin typeface="Calibri"/>
                <a:cs typeface="Calibri"/>
              </a:rPr>
              <a:t>0.		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"%d is odd number"</a:t>
            </a:r>
            <a:r>
              <a:rPr sz="2200" spc="-5" dirty="0">
                <a:latin typeface="Calibri"/>
                <a:cs typeface="Calibri"/>
              </a:rPr>
              <a:t>,number);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6510" marR="3598545" indent="-4445">
              <a:lnSpc>
                <a:spcPct val="100000"/>
              </a:lnSpc>
              <a:tabLst>
                <a:tab pos="4184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2.	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4144" y="1947446"/>
            <a:ext cx="3150235" cy="21240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sz="2200" spc="-5" dirty="0">
                <a:latin typeface="Calibri"/>
                <a:cs typeface="Calibri"/>
              </a:rPr>
              <a:t>Output:</a:t>
            </a:r>
            <a:endParaRPr sz="2200">
              <a:latin typeface="Calibri"/>
              <a:cs typeface="Calibri"/>
            </a:endParaRPr>
          </a:p>
          <a:p>
            <a:pPr marL="85725" marR="1003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enter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85725" marR="1003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enter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odd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2010" y="1545458"/>
            <a:ext cx="4919980" cy="404685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03530" marR="5080" indent="-291465">
              <a:lnSpc>
                <a:spcPts val="3160"/>
              </a:lnSpc>
              <a:spcBef>
                <a:spcPts val="29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b="1" i="1" dirty="0">
                <a:latin typeface="Calibri"/>
                <a:cs typeface="Calibri"/>
              </a:rPr>
              <a:t>if </a:t>
            </a:r>
            <a:r>
              <a:rPr sz="2700" b="1" i="1" spc="5" dirty="0">
                <a:latin typeface="Calibri"/>
                <a:cs typeface="Calibri"/>
              </a:rPr>
              <a:t>- </a:t>
            </a:r>
            <a:r>
              <a:rPr sz="2700" b="1" i="1" dirty="0">
                <a:latin typeface="Calibri"/>
                <a:cs typeface="Calibri"/>
              </a:rPr>
              <a:t>else if </a:t>
            </a:r>
            <a:r>
              <a:rPr sz="2700" b="1" i="1" spc="10" dirty="0">
                <a:latin typeface="Calibri"/>
                <a:cs typeface="Calibri"/>
              </a:rPr>
              <a:t>– </a:t>
            </a:r>
            <a:r>
              <a:rPr sz="2700" b="1" i="1" dirty="0">
                <a:latin typeface="Calibri"/>
                <a:cs typeface="Calibri"/>
              </a:rPr>
              <a:t>else </a:t>
            </a:r>
            <a:r>
              <a:rPr sz="2700" spc="5" dirty="0">
                <a:latin typeface="Calibri"/>
                <a:cs typeface="Calibri"/>
              </a:rPr>
              <a:t>STATEMENT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Syntax:</a:t>
            </a:r>
            <a:endParaRPr sz="2700">
              <a:latin typeface="Calibri"/>
              <a:cs typeface="Calibri"/>
            </a:endParaRPr>
          </a:p>
          <a:p>
            <a:pPr marL="417830">
              <a:lnSpc>
                <a:spcPts val="3015"/>
              </a:lnSpc>
            </a:pPr>
            <a:r>
              <a:rPr sz="2700" b="1" dirty="0">
                <a:latin typeface="Calibri"/>
                <a:cs typeface="Calibri"/>
              </a:rPr>
              <a:t>if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i="1" dirty="0">
                <a:latin typeface="Calibri"/>
                <a:cs typeface="Calibri"/>
              </a:rPr>
              <a:t>(expression1)</a:t>
            </a:r>
            <a:endParaRPr sz="2700">
              <a:latin typeface="Calibri"/>
              <a:cs typeface="Calibri"/>
            </a:endParaRPr>
          </a:p>
          <a:p>
            <a:pPr marL="417830" marR="1595755" indent="534670">
              <a:lnSpc>
                <a:spcPts val="3160"/>
              </a:lnSpc>
              <a:spcBef>
                <a:spcPts val="130"/>
              </a:spcBef>
              <a:tabLst>
                <a:tab pos="1406525" algn="l"/>
              </a:tabLst>
            </a:pPr>
            <a:r>
              <a:rPr sz="2700" b="1" i="1" spc="5" dirty="0">
                <a:latin typeface="Calibri"/>
                <a:cs typeface="Calibri"/>
              </a:rPr>
              <a:t>statement </a:t>
            </a:r>
            <a:r>
              <a:rPr sz="2700" b="1" i="1" spc="40" dirty="0">
                <a:latin typeface="Calibri"/>
                <a:cs typeface="Calibri"/>
              </a:rPr>
              <a:t> </a:t>
            </a:r>
            <a:r>
              <a:rPr sz="2700" b="1" i="1" spc="10" dirty="0">
                <a:latin typeface="Calibri"/>
                <a:cs typeface="Calibri"/>
              </a:rPr>
              <a:t>1 </a:t>
            </a:r>
            <a:r>
              <a:rPr sz="2700" b="1" i="1" spc="15" dirty="0">
                <a:latin typeface="Calibri"/>
                <a:cs typeface="Calibri"/>
              </a:rPr>
              <a:t> </a:t>
            </a:r>
            <a:r>
              <a:rPr sz="2700" b="1" i="1" dirty="0">
                <a:latin typeface="Calibri"/>
                <a:cs typeface="Calibri"/>
              </a:rPr>
              <a:t>els</a:t>
            </a:r>
            <a:r>
              <a:rPr sz="2700" b="1" i="1" spc="5" dirty="0">
                <a:latin typeface="Calibri"/>
                <a:cs typeface="Calibri"/>
              </a:rPr>
              <a:t>e</a:t>
            </a:r>
            <a:r>
              <a:rPr sz="2700" b="1" i="1" dirty="0">
                <a:latin typeface="Calibri"/>
                <a:cs typeface="Calibri"/>
              </a:rPr>
              <a:t> </a:t>
            </a:r>
            <a:r>
              <a:rPr sz="2700" b="1" i="1" spc="-5" dirty="0">
                <a:latin typeface="Calibri"/>
                <a:cs typeface="Calibri"/>
              </a:rPr>
              <a:t>i</a:t>
            </a:r>
            <a:r>
              <a:rPr sz="2700" b="1" i="1" spc="5" dirty="0">
                <a:latin typeface="Calibri"/>
                <a:cs typeface="Calibri"/>
              </a:rPr>
              <a:t>f</a:t>
            </a:r>
            <a:r>
              <a:rPr sz="2700" b="1" i="1" dirty="0">
                <a:latin typeface="Calibri"/>
                <a:cs typeface="Calibri"/>
              </a:rPr>
              <a:t>	(expression2)</a:t>
            </a:r>
            <a:endParaRPr sz="2700">
              <a:latin typeface="Calibri"/>
              <a:cs typeface="Calibri"/>
            </a:endParaRPr>
          </a:p>
          <a:p>
            <a:pPr marL="875030">
              <a:lnSpc>
                <a:spcPts val="3015"/>
              </a:lnSpc>
            </a:pPr>
            <a:r>
              <a:rPr sz="2700" b="1" i="1" spc="5" dirty="0">
                <a:latin typeface="Calibri"/>
                <a:cs typeface="Calibri"/>
              </a:rPr>
              <a:t>statement</a:t>
            </a:r>
            <a:r>
              <a:rPr sz="2700" b="1" i="1" spc="-100" dirty="0">
                <a:latin typeface="Calibri"/>
                <a:cs typeface="Calibri"/>
              </a:rPr>
              <a:t> </a:t>
            </a:r>
            <a:r>
              <a:rPr sz="2700" b="1" i="1" spc="10" dirty="0">
                <a:latin typeface="Calibri"/>
                <a:cs typeface="Calibri"/>
              </a:rPr>
              <a:t>2</a:t>
            </a:r>
            <a:endParaRPr sz="2700">
              <a:latin typeface="Calibri"/>
              <a:cs typeface="Calibri"/>
            </a:endParaRPr>
          </a:p>
          <a:p>
            <a:pPr marL="875030" marR="1595755" indent="-457200">
              <a:lnSpc>
                <a:spcPts val="3160"/>
              </a:lnSpc>
              <a:spcBef>
                <a:spcPts val="130"/>
              </a:spcBef>
              <a:tabLst>
                <a:tab pos="1406525" algn="l"/>
              </a:tabLst>
            </a:pPr>
            <a:r>
              <a:rPr sz="2700" b="1" i="1" dirty="0">
                <a:latin typeface="Calibri"/>
                <a:cs typeface="Calibri"/>
              </a:rPr>
              <a:t>els</a:t>
            </a:r>
            <a:r>
              <a:rPr sz="2700" b="1" i="1" spc="5" dirty="0">
                <a:latin typeface="Calibri"/>
                <a:cs typeface="Calibri"/>
              </a:rPr>
              <a:t>e</a:t>
            </a:r>
            <a:r>
              <a:rPr sz="2700" b="1" i="1" dirty="0">
                <a:latin typeface="Calibri"/>
                <a:cs typeface="Calibri"/>
              </a:rPr>
              <a:t> </a:t>
            </a:r>
            <a:r>
              <a:rPr sz="2700" b="1" i="1" spc="-5" dirty="0">
                <a:latin typeface="Calibri"/>
                <a:cs typeface="Calibri"/>
              </a:rPr>
              <a:t>i</a:t>
            </a:r>
            <a:r>
              <a:rPr sz="2700" b="1" i="1" spc="5" dirty="0">
                <a:latin typeface="Calibri"/>
                <a:cs typeface="Calibri"/>
              </a:rPr>
              <a:t>f</a:t>
            </a:r>
            <a:r>
              <a:rPr sz="2700" b="1" i="1" dirty="0">
                <a:latin typeface="Calibri"/>
                <a:cs typeface="Calibri"/>
              </a:rPr>
              <a:t>	(expression3)  </a:t>
            </a:r>
            <a:r>
              <a:rPr sz="2700" b="1" i="1" spc="5" dirty="0">
                <a:latin typeface="Calibri"/>
                <a:cs typeface="Calibri"/>
              </a:rPr>
              <a:t>statement</a:t>
            </a:r>
            <a:r>
              <a:rPr sz="2700" b="1" i="1" spc="-10" dirty="0">
                <a:latin typeface="Calibri"/>
                <a:cs typeface="Calibri"/>
              </a:rPr>
              <a:t> </a:t>
            </a:r>
            <a:r>
              <a:rPr sz="2700" b="1" i="1" spc="10" dirty="0">
                <a:latin typeface="Calibri"/>
                <a:cs typeface="Calibri"/>
              </a:rPr>
              <a:t>3</a:t>
            </a:r>
            <a:endParaRPr sz="2700">
              <a:latin typeface="Calibri"/>
              <a:cs typeface="Calibri"/>
            </a:endParaRPr>
          </a:p>
          <a:p>
            <a:pPr marL="417830">
              <a:lnSpc>
                <a:spcPts val="3015"/>
              </a:lnSpc>
            </a:pPr>
            <a:r>
              <a:rPr sz="2700" b="1" i="1" dirty="0">
                <a:latin typeface="Calibri"/>
                <a:cs typeface="Calibri"/>
              </a:rPr>
              <a:t>else</a:t>
            </a:r>
            <a:endParaRPr sz="2700">
              <a:latin typeface="Calibri"/>
              <a:cs typeface="Calibri"/>
            </a:endParaRPr>
          </a:p>
          <a:p>
            <a:pPr marL="875030">
              <a:lnSpc>
                <a:spcPts val="3200"/>
              </a:lnSpc>
            </a:pPr>
            <a:r>
              <a:rPr sz="2700" b="1" i="1" spc="5" dirty="0">
                <a:latin typeface="Calibri"/>
                <a:cs typeface="Calibri"/>
              </a:rPr>
              <a:t>statement</a:t>
            </a:r>
            <a:r>
              <a:rPr sz="2700" b="1" i="1" spc="-45" dirty="0">
                <a:latin typeface="Calibri"/>
                <a:cs typeface="Calibri"/>
              </a:rPr>
              <a:t> </a:t>
            </a:r>
            <a:r>
              <a:rPr sz="2700" b="1" i="1" spc="10" dirty="0">
                <a:latin typeface="Calibri"/>
                <a:cs typeface="Calibri"/>
              </a:rPr>
              <a:t>4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8846" y="52673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5105400"/>
          </a:xfrm>
          <a:custGeom>
            <a:avLst/>
            <a:gdLst/>
            <a:ahLst/>
            <a:cxnLst/>
            <a:rect l="l" t="t" r="r" b="b"/>
            <a:pathLst>
              <a:path w="8229600" h="5105400">
                <a:moveTo>
                  <a:pt x="0" y="0"/>
                </a:moveTo>
                <a:lnTo>
                  <a:pt x="8229599" y="0"/>
                </a:lnTo>
                <a:lnTo>
                  <a:pt x="8229599" y="5105399"/>
                </a:lnTo>
                <a:lnTo>
                  <a:pt x="0" y="510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9103" y="922792"/>
            <a:ext cx="5193030" cy="50101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2050" b="1" i="1" spc="-10" dirty="0">
                <a:latin typeface="Calibri"/>
                <a:cs typeface="Calibri"/>
              </a:rPr>
              <a:t>if </a:t>
            </a:r>
            <a:r>
              <a:rPr sz="2050" b="1" i="1" spc="-5" dirty="0">
                <a:latin typeface="Calibri"/>
                <a:cs typeface="Calibri"/>
              </a:rPr>
              <a:t>-</a:t>
            </a:r>
            <a:r>
              <a:rPr sz="2050" b="1" i="1" spc="-10" dirty="0">
                <a:latin typeface="Calibri"/>
                <a:cs typeface="Calibri"/>
              </a:rPr>
              <a:t> else</a:t>
            </a:r>
            <a:r>
              <a:rPr sz="2050" b="1" i="1" spc="-5" dirty="0">
                <a:latin typeface="Calibri"/>
                <a:cs typeface="Calibri"/>
              </a:rPr>
              <a:t> </a:t>
            </a:r>
            <a:r>
              <a:rPr sz="2050" b="1" i="1" spc="-10" dirty="0">
                <a:latin typeface="Calibri"/>
                <a:cs typeface="Calibri"/>
              </a:rPr>
              <a:t>if </a:t>
            </a:r>
            <a:r>
              <a:rPr sz="2050" b="1" i="1" spc="-5" dirty="0">
                <a:latin typeface="Calibri"/>
                <a:cs typeface="Calibri"/>
              </a:rPr>
              <a:t>–</a:t>
            </a:r>
            <a:r>
              <a:rPr sz="2050" b="1" i="1" spc="-10" dirty="0">
                <a:latin typeface="Calibri"/>
                <a:cs typeface="Calibri"/>
              </a:rPr>
              <a:t> else</a:t>
            </a:r>
            <a:r>
              <a:rPr sz="2050" b="1" i="1" spc="42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Example:</a:t>
            </a:r>
            <a:endParaRPr sz="1850">
              <a:latin typeface="Calibri"/>
              <a:cs typeface="Calibri"/>
            </a:endParaRPr>
          </a:p>
          <a:p>
            <a:pPr marL="430530" marR="2821305">
              <a:lnSpc>
                <a:spcPts val="2120"/>
              </a:lnSpc>
              <a:spcBef>
                <a:spcPts val="1605"/>
              </a:spcBef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#include &lt;stdio.h&gt; </a:t>
            </a:r>
            <a:r>
              <a:rPr sz="2050" spc="-4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int main</a:t>
            </a:r>
            <a:r>
              <a:rPr sz="205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()</a:t>
            </a:r>
            <a:endParaRPr sz="2050">
              <a:latin typeface="Calibri"/>
              <a:cs typeface="Calibri"/>
            </a:endParaRPr>
          </a:p>
          <a:p>
            <a:pPr marL="430530">
              <a:lnSpc>
                <a:spcPts val="1939"/>
              </a:lnSpc>
            </a:pP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050">
              <a:latin typeface="Calibri"/>
              <a:cs typeface="Calibri"/>
            </a:endParaRPr>
          </a:p>
          <a:p>
            <a:pPr marL="887730">
              <a:lnSpc>
                <a:spcPts val="2120"/>
              </a:lnSpc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5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x,y;</a:t>
            </a:r>
            <a:endParaRPr sz="2050">
              <a:latin typeface="Calibri"/>
              <a:cs typeface="Calibri"/>
            </a:endParaRPr>
          </a:p>
          <a:p>
            <a:pPr marL="887730" marR="9525">
              <a:lnSpc>
                <a:spcPts val="2120"/>
              </a:lnSpc>
              <a:spcBef>
                <a:spcPts val="185"/>
              </a:spcBef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printf ("\nInput </a:t>
            </a: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integer value for x: "); </a:t>
            </a:r>
            <a:r>
              <a:rPr sz="2050" spc="-4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scanf ("%d",</a:t>
            </a: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&amp;x);</a:t>
            </a:r>
            <a:endParaRPr sz="2050">
              <a:latin typeface="Calibri"/>
              <a:cs typeface="Calibri"/>
            </a:endParaRPr>
          </a:p>
          <a:p>
            <a:pPr marL="887730" marR="5080">
              <a:lnSpc>
                <a:spcPts val="2120"/>
              </a:lnSpc>
              <a:spcBef>
                <a:spcPts val="5"/>
              </a:spcBef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printf ("\nInput </a:t>
            </a: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integer value for y: "); </a:t>
            </a:r>
            <a:r>
              <a:rPr sz="2050" spc="-4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scanf ("%d",&amp;y);</a:t>
            </a:r>
            <a:endParaRPr sz="2050">
              <a:latin typeface="Calibri"/>
              <a:cs typeface="Calibri"/>
            </a:endParaRPr>
          </a:p>
          <a:p>
            <a:pPr marL="887730">
              <a:lnSpc>
                <a:spcPts val="1939"/>
              </a:lnSpc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05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(x==y)</a:t>
            </a:r>
            <a:endParaRPr sz="2050">
              <a:latin typeface="Calibri"/>
              <a:cs typeface="Calibri"/>
            </a:endParaRPr>
          </a:p>
          <a:p>
            <a:pPr marL="887730" marR="1096010" indent="457200">
              <a:lnSpc>
                <a:spcPts val="2120"/>
              </a:lnSpc>
              <a:spcBef>
                <a:spcPts val="185"/>
              </a:spcBef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printf ("x is equal to y\n"); </a:t>
            </a:r>
            <a:r>
              <a:rPr sz="2050" spc="-4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else if</a:t>
            </a: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(x </a:t>
            </a: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&gt;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050">
              <a:latin typeface="Calibri"/>
              <a:cs typeface="Calibri"/>
            </a:endParaRPr>
          </a:p>
          <a:p>
            <a:pPr marL="1344930">
              <a:lnSpc>
                <a:spcPts val="1939"/>
              </a:lnSpc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205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("x is</a:t>
            </a:r>
            <a:r>
              <a:rPr sz="205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greater</a:t>
            </a:r>
            <a:r>
              <a:rPr sz="205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than</a:t>
            </a:r>
            <a:r>
              <a:rPr sz="205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y\n");</a:t>
            </a:r>
            <a:endParaRPr sz="2050">
              <a:latin typeface="Calibri"/>
              <a:cs typeface="Calibri"/>
            </a:endParaRPr>
          </a:p>
          <a:p>
            <a:pPr marL="887730">
              <a:lnSpc>
                <a:spcPts val="2120"/>
              </a:lnSpc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else</a:t>
            </a:r>
            <a:endParaRPr sz="2050">
              <a:latin typeface="Calibri"/>
              <a:cs typeface="Calibri"/>
            </a:endParaRPr>
          </a:p>
          <a:p>
            <a:pPr marL="887730" marR="650240" indent="457200">
              <a:lnSpc>
                <a:spcPts val="2120"/>
              </a:lnSpc>
              <a:spcBef>
                <a:spcPts val="185"/>
              </a:spcBef>
            </a:pP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printf ("x is smaller than y\n"); </a:t>
            </a:r>
            <a:r>
              <a:rPr sz="2050" spc="-4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Calibri"/>
                <a:cs typeface="Calibri"/>
              </a:rPr>
              <a:t>return 0;</a:t>
            </a:r>
            <a:endParaRPr sz="2050">
              <a:latin typeface="Calibri"/>
              <a:cs typeface="Calibri"/>
            </a:endParaRPr>
          </a:p>
          <a:p>
            <a:pPr marL="430530">
              <a:lnSpc>
                <a:spcPts val="2110"/>
              </a:lnSpc>
            </a:pPr>
            <a:r>
              <a:rPr sz="2050" spc="-5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8846" y="52673"/>
            <a:ext cx="192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Branching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2215</Words>
  <Application>Microsoft Office PowerPoint</Application>
  <PresentationFormat>On-screen Show (4:3)</PresentationFormat>
  <Paragraphs>354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</vt:lpstr>
      <vt:lpstr>Calibri</vt:lpstr>
      <vt:lpstr>Times New Roman</vt:lpstr>
      <vt:lpstr>Office Theme</vt:lpstr>
      <vt:lpstr>Structured Programming Language</vt:lpstr>
      <vt:lpstr>Control Statement</vt:lpstr>
      <vt:lpstr>Branching</vt:lpstr>
      <vt:lpstr>Branching</vt:lpstr>
      <vt:lpstr>PowerPoint Presentation</vt:lpstr>
      <vt:lpstr>Branching</vt:lpstr>
      <vt:lpstr>Branching If-else statement example</vt:lpstr>
      <vt:lpstr>Branching</vt:lpstr>
      <vt:lpstr>Branching</vt:lpstr>
      <vt:lpstr>#include&lt;stdio.h&gt; int main(){</vt:lpstr>
      <vt:lpstr>PowerPoint Presentation</vt:lpstr>
      <vt:lpstr>Branching</vt:lpstr>
      <vt:lpstr>#include &lt;stdio.h&gt;</vt:lpstr>
      <vt:lpstr>LOOPING : THE while STATEMENT</vt:lpstr>
      <vt:lpstr>LOOPING : THE while STATEMENT</vt:lpstr>
      <vt:lpstr>LOOPING : THE while STATEMENT</vt:lpstr>
      <vt:lpstr>LOOPING : THE while STATEMENT</vt:lpstr>
      <vt:lpstr>LOOPING : THE do-while STATEMENT</vt:lpstr>
      <vt:lpstr>LOOPING : THE do-while STATEMENT</vt:lpstr>
      <vt:lpstr>LOOPING: THE for STATEMENT</vt:lpstr>
      <vt:lpstr>LOOPING: THE for STATEMENT</vt:lpstr>
      <vt:lpstr>LOOPING: THE for STATEMENT</vt:lpstr>
      <vt:lpstr>Nested Loops in C</vt:lpstr>
      <vt:lpstr>1.#include &lt;stdio.h&gt;</vt:lpstr>
      <vt:lpstr>Infinite Loop in C</vt:lpstr>
      <vt:lpstr>Infinite Loop in 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</dc:title>
  <cp:lastModifiedBy>Nahidul Islam</cp:lastModifiedBy>
  <cp:revision>1</cp:revision>
  <dcterms:created xsi:type="dcterms:W3CDTF">2024-11-20T01:23:02Z</dcterms:created>
  <dcterms:modified xsi:type="dcterms:W3CDTF">2024-11-20T10:06:04Z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