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9410" y="2229116"/>
            <a:ext cx="7145178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0000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47099" y="4809744"/>
            <a:ext cx="50498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828800"/>
            <a:ext cx="4016375" cy="3816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7836" y="91342"/>
            <a:ext cx="75483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625" y="1707311"/>
            <a:ext cx="755523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8491" y="6466776"/>
            <a:ext cx="2305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9409" y="2229116"/>
            <a:ext cx="7511723" cy="6200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5415" marR="5080" indent="-2673350">
              <a:lnSpc>
                <a:spcPct val="100299"/>
              </a:lnSpc>
              <a:spcBef>
                <a:spcPts val="95"/>
              </a:spcBef>
            </a:pPr>
            <a:r>
              <a:rPr b="1" spc="-5" dirty="0">
                <a:solidFill>
                  <a:schemeClr val="tx1"/>
                </a:solidFill>
              </a:rPr>
              <a:t>Structured </a:t>
            </a:r>
            <a:r>
              <a:rPr b="1" dirty="0">
                <a:solidFill>
                  <a:schemeClr val="tx1"/>
                </a:solidFill>
              </a:rPr>
              <a:t>Programming </a:t>
            </a:r>
            <a:r>
              <a:rPr b="1" spc="-5" dirty="0">
                <a:solidFill>
                  <a:schemeClr val="tx1"/>
                </a:solidFill>
              </a:rPr>
              <a:t>Language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047100" y="4039480"/>
            <a:ext cx="504980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Nahidul Islam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Lecturer, Dept. of CSE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DCC, Dhaka.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6428676"/>
            <a:ext cx="683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1/31/2023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6534" y="159272"/>
            <a:ext cx="4581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Declaration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814" y="661414"/>
            <a:ext cx="7979409" cy="568706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25780" indent="-48069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525780" algn="l"/>
                <a:tab pos="526415" algn="l"/>
              </a:tabLst>
            </a:pPr>
            <a:r>
              <a:rPr sz="2800" spc="-5" dirty="0">
                <a:latin typeface="Calibri"/>
                <a:cs typeface="Calibri"/>
              </a:rPr>
              <a:t>There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purposes:</a:t>
            </a:r>
            <a:endParaRPr sz="2800">
              <a:latin typeface="Calibri"/>
              <a:cs typeface="Calibri"/>
            </a:endParaRPr>
          </a:p>
          <a:p>
            <a:pPr marL="1287780" lvl="1" indent="-473709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1287780" algn="l"/>
                <a:tab pos="1288415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tells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compiler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what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is.</a:t>
            </a:r>
            <a:endParaRPr sz="2800">
              <a:latin typeface="Calibri"/>
              <a:cs typeface="Calibri"/>
            </a:endParaRPr>
          </a:p>
          <a:p>
            <a:pPr marL="1287780" marR="156845" lvl="1" indent="-473709">
              <a:lnSpc>
                <a:spcPts val="3020"/>
              </a:lnSpc>
              <a:spcBef>
                <a:spcPts val="610"/>
              </a:spcBef>
              <a:buAutoNum type="arabicPeriod"/>
              <a:tabLst>
                <a:tab pos="1287780" algn="l"/>
                <a:tab pos="1288415" algn="l"/>
              </a:tabLst>
            </a:pPr>
            <a:r>
              <a:rPr sz="2800" spc="-5" dirty="0">
                <a:latin typeface="Calibri"/>
                <a:cs typeface="Calibri"/>
              </a:rPr>
              <a:t>It specifies what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of data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variable will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hold.</a:t>
            </a:r>
            <a:endParaRPr sz="2800">
              <a:latin typeface="Calibri"/>
              <a:cs typeface="Calibri"/>
            </a:endParaRPr>
          </a:p>
          <a:p>
            <a:pPr marL="606425" indent="-561340">
              <a:lnSpc>
                <a:spcPct val="100000"/>
              </a:lnSpc>
              <a:spcBef>
                <a:spcPts val="1525"/>
              </a:spcBef>
              <a:buFont typeface="Arial MT"/>
              <a:buChar char="•"/>
              <a:tabLst>
                <a:tab pos="605790" algn="l"/>
                <a:tab pos="607060" algn="l"/>
              </a:tabLst>
            </a:pPr>
            <a:r>
              <a:rPr sz="2800" spc="-5" dirty="0"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  <a:p>
            <a:pPr marL="1287780" marR="2720340" indent="-59690">
              <a:lnSpc>
                <a:spcPts val="3020"/>
              </a:lnSpc>
              <a:spcBef>
                <a:spcPts val="610"/>
              </a:spcBef>
              <a:tabLst>
                <a:tab pos="2785745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data-type	variable_1,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variable_2,……..,variable_n;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50" dirty="0">
                <a:solidFill>
                  <a:srgbClr val="FF0000"/>
                </a:solidFill>
                <a:latin typeface="Arial MT"/>
                <a:cs typeface="Arial MT"/>
              </a:rPr>
              <a:t>•</a:t>
            </a:r>
            <a:endParaRPr sz="1050">
              <a:latin typeface="Arial MT"/>
              <a:cs typeface="Arial MT"/>
            </a:endParaRPr>
          </a:p>
          <a:p>
            <a:pPr marL="525780" indent="-48069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525780" algn="l"/>
                <a:tab pos="526415" algn="l"/>
              </a:tabLst>
            </a:pPr>
            <a:r>
              <a:rPr sz="2800" spc="-5" dirty="0">
                <a:latin typeface="Calibri"/>
                <a:cs typeface="Calibri"/>
              </a:rPr>
              <a:t>Examples:</a:t>
            </a:r>
            <a:endParaRPr sz="2800">
              <a:latin typeface="Calibri"/>
              <a:cs typeface="Calibri"/>
            </a:endParaRPr>
          </a:p>
          <a:p>
            <a:pPr marL="770890" marR="3983990">
              <a:lnSpc>
                <a:spcPts val="3579"/>
              </a:lnSpc>
              <a:spcBef>
                <a:spcPts val="160"/>
              </a:spcBef>
              <a:tabLst>
                <a:tab pos="1398905" algn="l"/>
              </a:tabLst>
            </a:pPr>
            <a:r>
              <a:rPr sz="2800" spc="-5" dirty="0">
                <a:latin typeface="Calibri"/>
                <a:cs typeface="Calibri"/>
              </a:rPr>
              <a:t>int	velocity,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distance;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	</a:t>
            </a:r>
            <a:r>
              <a:rPr sz="2800" dirty="0">
                <a:latin typeface="Calibri"/>
                <a:cs typeface="Calibri"/>
              </a:rPr>
              <a:t>a,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d;</a:t>
            </a:r>
            <a:endParaRPr sz="2800">
              <a:latin typeface="Calibri"/>
              <a:cs typeface="Calibri"/>
            </a:endParaRPr>
          </a:p>
          <a:p>
            <a:pPr marL="770890">
              <a:lnSpc>
                <a:spcPct val="100000"/>
              </a:lnSpc>
              <a:spcBef>
                <a:spcPts val="70"/>
              </a:spcBef>
              <a:tabLst>
                <a:tab pos="1598295" algn="l"/>
              </a:tabLst>
            </a:pPr>
            <a:r>
              <a:rPr sz="2800" spc="-5" dirty="0">
                <a:latin typeface="Calibri"/>
                <a:cs typeface="Calibri"/>
              </a:rPr>
              <a:t>float	temp;</a:t>
            </a:r>
            <a:endParaRPr sz="2800">
              <a:latin typeface="Calibri"/>
              <a:cs typeface="Calibri"/>
            </a:endParaRPr>
          </a:p>
          <a:p>
            <a:pPr marL="770890">
              <a:lnSpc>
                <a:spcPct val="100000"/>
              </a:lnSpc>
              <a:spcBef>
                <a:spcPts val="225"/>
              </a:spcBef>
              <a:tabLst>
                <a:tab pos="1560830" algn="l"/>
              </a:tabLst>
            </a:pPr>
            <a:r>
              <a:rPr sz="2800" spc="-5" dirty="0">
                <a:latin typeface="Calibri"/>
                <a:cs typeface="Calibri"/>
              </a:rPr>
              <a:t>char	flag,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option;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081" y="380491"/>
            <a:ext cx="6476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</a:t>
            </a:r>
            <a:r>
              <a:rPr spc="-30" dirty="0"/>
              <a:t> </a:t>
            </a:r>
            <a:r>
              <a:rPr spc="-10" dirty="0"/>
              <a:t>Example</a:t>
            </a:r>
            <a:r>
              <a:rPr spc="-30" dirty="0"/>
              <a:t> </a:t>
            </a:r>
            <a:r>
              <a:rPr dirty="0"/>
              <a:t>:</a:t>
            </a:r>
            <a:r>
              <a:rPr spc="-30" dirty="0"/>
              <a:t> </a:t>
            </a:r>
            <a:r>
              <a:rPr spc="-5" dirty="0"/>
              <a:t>Variable</a:t>
            </a:r>
            <a:r>
              <a:rPr spc="-25" dirty="0"/>
              <a:t> </a:t>
            </a:r>
            <a:r>
              <a:rPr spc="-5" dirty="0"/>
              <a:t>Declaration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447800"/>
            <a:ext cx="8458200" cy="2862580"/>
          </a:xfrm>
          <a:custGeom>
            <a:avLst/>
            <a:gdLst/>
            <a:ahLst/>
            <a:cxnLst/>
            <a:rect l="l" t="t" r="r" b="b"/>
            <a:pathLst>
              <a:path w="8458200" h="2862579">
                <a:moveTo>
                  <a:pt x="8458199" y="2862321"/>
                </a:moveTo>
                <a:lnTo>
                  <a:pt x="0" y="2862321"/>
                </a:lnTo>
                <a:lnTo>
                  <a:pt x="0" y="0"/>
                </a:lnTo>
                <a:lnTo>
                  <a:pt x="8458199" y="0"/>
                </a:lnTo>
                <a:lnTo>
                  <a:pt x="8458199" y="2862321"/>
                </a:lnTo>
                <a:close/>
              </a:path>
            </a:pathLst>
          </a:custGeom>
          <a:solidFill>
            <a:srgbClr val="E1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325" y="1463040"/>
            <a:ext cx="366267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9575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#include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&lt;stdio.h&gt;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main()</a:t>
            </a:r>
            <a:endParaRPr sz="2000">
              <a:latin typeface="Arial MT"/>
              <a:cs typeface="Arial MT"/>
            </a:endParaRPr>
          </a:p>
          <a:p>
            <a:pPr marL="28130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562610">
              <a:lnSpc>
                <a:spcPct val="100000"/>
              </a:lnSpc>
              <a:tabLst>
                <a:tab pos="1181100" algn="l"/>
              </a:tabLst>
            </a:pPr>
            <a:r>
              <a:rPr sz="2000" spc="-5" dirty="0">
                <a:latin typeface="Arial MT"/>
                <a:cs typeface="Arial MT"/>
              </a:rPr>
              <a:t>float	</a:t>
            </a:r>
            <a:r>
              <a:rPr sz="2000" dirty="0">
                <a:latin typeface="Arial MT"/>
                <a:cs typeface="Arial MT"/>
              </a:rPr>
              <a:t>speed,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distance;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757" y="2987040"/>
            <a:ext cx="59747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marR="21488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scanf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(“%f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%f”,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&amp;speed,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&amp;time);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distance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*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time;</a:t>
            </a:r>
            <a:endParaRPr sz="2000">
              <a:latin typeface="Arial MT"/>
              <a:cs typeface="Arial MT"/>
            </a:endParaRPr>
          </a:p>
          <a:p>
            <a:pPr marL="281305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printf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(“\n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distance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traversed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%f”,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distance);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8200" y="2362200"/>
            <a:ext cx="2362200" cy="400685"/>
          </a:xfrm>
          <a:custGeom>
            <a:avLst/>
            <a:gdLst/>
            <a:ahLst/>
            <a:cxnLst/>
            <a:rect l="l" t="t" r="r" b="b"/>
            <a:pathLst>
              <a:path w="2362200" h="400685">
                <a:moveTo>
                  <a:pt x="0" y="0"/>
                </a:moveTo>
                <a:lnTo>
                  <a:pt x="2362199" y="0"/>
                </a:lnTo>
                <a:lnTo>
                  <a:pt x="2362199" y="400109"/>
                </a:lnTo>
                <a:lnTo>
                  <a:pt x="0" y="40010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33925" y="2377440"/>
            <a:ext cx="20885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Variable</a:t>
            </a:r>
            <a:r>
              <a:rPr sz="20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declaration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66040" y="2538293"/>
            <a:ext cx="596900" cy="93345"/>
            <a:chOff x="4066040" y="2538293"/>
            <a:chExt cx="596900" cy="93345"/>
          </a:xfrm>
        </p:grpSpPr>
        <p:sp>
          <p:nvSpPr>
            <p:cNvPr id="9" name="object 9"/>
            <p:cNvSpPr/>
            <p:nvPr/>
          </p:nvSpPr>
          <p:spPr>
            <a:xfrm>
              <a:off x="4136422" y="2562255"/>
              <a:ext cx="511809" cy="24130"/>
            </a:xfrm>
            <a:custGeom>
              <a:avLst/>
              <a:gdLst/>
              <a:ahLst/>
              <a:cxnLst/>
              <a:rect l="l" t="t" r="r" b="b"/>
              <a:pathLst>
                <a:path w="511810" h="24130">
                  <a:moveTo>
                    <a:pt x="511777" y="0"/>
                  </a:moveTo>
                  <a:lnTo>
                    <a:pt x="0" y="23926"/>
                  </a:lnTo>
                </a:path>
              </a:pathLst>
            </a:custGeom>
            <a:ln w="2857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6040" y="2538293"/>
              <a:ext cx="118269" cy="927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641" y="327311"/>
            <a:ext cx="2061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757" y="1078991"/>
            <a:ext cx="8028940" cy="517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9337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i="1" spc="-5" dirty="0">
                <a:latin typeface="Calibri"/>
                <a:cs typeface="Calibri"/>
              </a:rPr>
              <a:t>expression represents </a:t>
            </a:r>
            <a:r>
              <a:rPr sz="2600" i="1" dirty="0">
                <a:latin typeface="Calibri"/>
                <a:cs typeface="Calibri"/>
              </a:rPr>
              <a:t>a </a:t>
            </a:r>
            <a:r>
              <a:rPr sz="2600" i="1" spc="-5" dirty="0">
                <a:latin typeface="Calibri"/>
                <a:cs typeface="Calibri"/>
              </a:rPr>
              <a:t>single data item, such as </a:t>
            </a:r>
            <a:r>
              <a:rPr sz="2600" i="1" dirty="0">
                <a:latin typeface="Calibri"/>
                <a:cs typeface="Calibri"/>
              </a:rPr>
              <a:t>a 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number or </a:t>
            </a:r>
            <a:r>
              <a:rPr sz="2600" i="1" dirty="0">
                <a:latin typeface="Calibri"/>
                <a:cs typeface="Calibri"/>
              </a:rPr>
              <a:t>a </a:t>
            </a:r>
            <a:r>
              <a:rPr sz="2600" i="1" spc="-5" dirty="0">
                <a:latin typeface="Calibri"/>
                <a:cs typeface="Calibri"/>
              </a:rPr>
              <a:t>character. The expression may consist of </a:t>
            </a:r>
            <a:r>
              <a:rPr sz="2600" i="1" dirty="0">
                <a:latin typeface="Calibri"/>
                <a:cs typeface="Calibri"/>
              </a:rPr>
              <a:t>a 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such</a:t>
            </a:r>
            <a:r>
              <a:rPr sz="2600" dirty="0">
                <a:latin typeface="Calibri"/>
                <a:cs typeface="Calibri"/>
              </a:rPr>
              <a:t> 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constant,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variable,</a:t>
            </a:r>
            <a:r>
              <a:rPr sz="2600" dirty="0">
                <a:latin typeface="Calibri"/>
                <a:cs typeface="Calibri"/>
              </a:rPr>
              <a:t> 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array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element 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reference 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function. It may </a:t>
            </a:r>
            <a:r>
              <a:rPr sz="2600" dirty="0">
                <a:latin typeface="Calibri"/>
                <a:cs typeface="Calibri"/>
              </a:rPr>
              <a:t>also </a:t>
            </a:r>
            <a:r>
              <a:rPr sz="2600" spc="-5" dirty="0">
                <a:latin typeface="Calibri"/>
                <a:cs typeface="Calibri"/>
              </a:rPr>
              <a:t>consist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some combination of such entities, interconnected by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 more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operators.</a:t>
            </a:r>
            <a:endParaRPr sz="2600">
              <a:latin typeface="Calibri"/>
              <a:cs typeface="Calibri"/>
            </a:endParaRPr>
          </a:p>
          <a:p>
            <a:pPr marL="306070" indent="-293370" algn="just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spc="-5" dirty="0">
                <a:latin typeface="Calibri"/>
                <a:cs typeface="Calibri"/>
              </a:rPr>
              <a:t>Several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expressions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shown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below.</a:t>
            </a:r>
            <a:endParaRPr sz="2600">
              <a:latin typeface="Calibri"/>
              <a:cs typeface="Calibri"/>
            </a:endParaRPr>
          </a:p>
          <a:p>
            <a:pPr marL="419734" marR="6946900">
              <a:lnSpc>
                <a:spcPts val="3640"/>
              </a:lnSpc>
              <a:spcBef>
                <a:spcPts val="204"/>
              </a:spcBef>
            </a:pP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+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x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=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  <a:p>
            <a:pPr marL="419734" marR="6495415">
              <a:lnSpc>
                <a:spcPts val="3640"/>
              </a:lnSpc>
            </a:pPr>
            <a:r>
              <a:rPr sz="2600" b="1" dirty="0">
                <a:latin typeface="Calibri"/>
                <a:cs typeface="Calibri"/>
              </a:rPr>
              <a:t>c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=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+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x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&lt;=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  <a:p>
            <a:pPr marL="419734">
              <a:lnSpc>
                <a:spcPct val="100000"/>
              </a:lnSpc>
              <a:spcBef>
                <a:spcPts val="315"/>
              </a:spcBef>
            </a:pPr>
            <a:r>
              <a:rPr sz="2600" b="1" dirty="0">
                <a:latin typeface="Calibri"/>
                <a:cs typeface="Calibri"/>
              </a:rPr>
              <a:t>x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==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425" y="6296151"/>
            <a:ext cx="43560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Calibri"/>
                <a:cs typeface="Calibri"/>
              </a:rPr>
              <a:t>++i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853" y="165082"/>
            <a:ext cx="2018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357" y="850393"/>
            <a:ext cx="8165465" cy="253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933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5435" algn="l"/>
                <a:tab pos="306070" algn="l"/>
                <a:tab pos="683895" algn="l"/>
                <a:tab pos="2246630" algn="l"/>
                <a:tab pos="3325495" algn="l"/>
                <a:tab pos="3949065" algn="l"/>
                <a:tab pos="5424805" algn="l"/>
                <a:tab pos="5890895" algn="l"/>
                <a:tab pos="6759575" algn="l"/>
                <a:tab pos="7396480" algn="l"/>
              </a:tabLst>
            </a:pPr>
            <a:r>
              <a:rPr sz="2600" dirty="0">
                <a:latin typeface="Calibri"/>
                <a:cs typeface="Calibri"/>
              </a:rPr>
              <a:t>A	</a:t>
            </a:r>
            <a:r>
              <a:rPr sz="2600" i="1" spc="-5" dirty="0">
                <a:latin typeface="Calibri"/>
                <a:cs typeface="Calibri"/>
              </a:rPr>
              <a:t>statement	causes	the	computer	to	carry	out	some </a:t>
            </a:r>
            <a:r>
              <a:rPr sz="2600" i="1" spc="-57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action.</a:t>
            </a:r>
            <a:r>
              <a:rPr sz="2600" i="1" spc="-1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There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are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three</a:t>
            </a:r>
            <a:r>
              <a:rPr sz="2600" i="1" spc="-1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different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classes</a:t>
            </a:r>
            <a:r>
              <a:rPr sz="2600" i="1" spc="-1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of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statements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in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C.</a:t>
            </a:r>
            <a:endParaRPr sz="2600">
              <a:latin typeface="Calibri"/>
              <a:cs typeface="Calibri"/>
            </a:endParaRPr>
          </a:p>
          <a:p>
            <a:pPr marL="305435" marR="32384" indent="-29337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05435" algn="l"/>
                <a:tab pos="306070" algn="l"/>
                <a:tab pos="1116330" algn="l"/>
                <a:tab pos="1718310" algn="l"/>
                <a:tab pos="3291204" algn="l"/>
                <a:tab pos="5040630" algn="l"/>
                <a:tab pos="6621145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y	are	</a:t>
            </a:r>
            <a:r>
              <a:rPr sz="2600" i="1" spc="-5" dirty="0">
                <a:solidFill>
                  <a:srgbClr val="0000FF"/>
                </a:solidFill>
                <a:latin typeface="Calibri"/>
                <a:cs typeface="Calibri"/>
              </a:rPr>
              <a:t>expressio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n	</a:t>
            </a:r>
            <a:r>
              <a:rPr sz="2600" i="1" spc="-5" dirty="0">
                <a:solidFill>
                  <a:srgbClr val="0000FF"/>
                </a:solidFill>
                <a:latin typeface="Calibri"/>
                <a:cs typeface="Calibri"/>
              </a:rPr>
              <a:t>statements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,	</a:t>
            </a:r>
            <a:r>
              <a:rPr sz="2600" i="1" spc="-5" dirty="0">
                <a:solidFill>
                  <a:srgbClr val="0000FF"/>
                </a:solidFill>
                <a:latin typeface="Calibri"/>
                <a:cs typeface="Calibri"/>
              </a:rPr>
              <a:t>compoun</a:t>
            </a:r>
            <a:r>
              <a:rPr sz="2600" i="1" dirty="0">
                <a:solidFill>
                  <a:srgbClr val="0000FF"/>
                </a:solidFill>
                <a:latin typeface="Calibri"/>
                <a:cs typeface="Calibri"/>
              </a:rPr>
              <a:t>d	</a:t>
            </a:r>
            <a:r>
              <a:rPr sz="2600" i="1" spc="-5" dirty="0">
                <a:solidFill>
                  <a:srgbClr val="0000FF"/>
                </a:solidFill>
                <a:latin typeface="Calibri"/>
                <a:cs typeface="Calibri"/>
              </a:rPr>
              <a:t>statements  and</a:t>
            </a:r>
            <a:r>
              <a:rPr sz="2600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0000FF"/>
                </a:solidFill>
                <a:latin typeface="Calibri"/>
                <a:cs typeface="Calibri"/>
              </a:rPr>
              <a:t>control statements</a:t>
            </a:r>
            <a:r>
              <a:rPr sz="2600" i="1" spc="-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50">
              <a:latin typeface="Calibri"/>
              <a:cs typeface="Calibri"/>
            </a:endParaRPr>
          </a:p>
          <a:p>
            <a:pPr marL="305435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Expression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Statement: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357" y="3420872"/>
            <a:ext cx="402780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5435" algn="l"/>
                <a:tab pos="306070" algn="l"/>
                <a:tab pos="930910" algn="l"/>
                <a:tab pos="2630170" algn="l"/>
              </a:tabLst>
            </a:pP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n	</a:t>
            </a:r>
            <a:r>
              <a:rPr sz="2600" spc="-5" dirty="0">
                <a:latin typeface="Calibri"/>
                <a:cs typeface="Calibri"/>
              </a:rPr>
              <a:t>expressio</a:t>
            </a:r>
            <a:r>
              <a:rPr sz="2600" dirty="0">
                <a:latin typeface="Calibri"/>
                <a:cs typeface="Calibri"/>
              </a:rPr>
              <a:t>n	</a:t>
            </a:r>
            <a:r>
              <a:rPr sz="2600" spc="-5" dirty="0">
                <a:latin typeface="Calibri"/>
                <a:cs typeface="Calibri"/>
              </a:rPr>
              <a:t>statement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0513" y="3420872"/>
            <a:ext cx="39103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0325" algn="l"/>
                <a:tab pos="1865630" algn="l"/>
                <a:tab pos="2458720" algn="l"/>
              </a:tabLst>
            </a:pPr>
            <a:r>
              <a:rPr sz="2600" spc="-5" dirty="0">
                <a:latin typeface="Calibri"/>
                <a:cs typeface="Calibri"/>
              </a:rPr>
              <a:t>consist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	an	</a:t>
            </a:r>
            <a:r>
              <a:rPr sz="2600" spc="-5" dirty="0">
                <a:latin typeface="Calibri"/>
                <a:cs typeface="Calibri"/>
              </a:rPr>
              <a:t>expression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725" y="3817112"/>
            <a:ext cx="3356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libri"/>
                <a:cs typeface="Calibri"/>
              </a:rPr>
              <a:t>followed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semicolon.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5025" y="4213352"/>
            <a:ext cx="1286510" cy="14122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3;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++i;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1052" y="4213352"/>
            <a:ext cx="3486785" cy="14122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//</a:t>
            </a:r>
            <a:r>
              <a:rPr sz="26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Assignment</a:t>
            </a:r>
            <a:r>
              <a:rPr sz="26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statement</a:t>
            </a:r>
            <a:endParaRPr sz="26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520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//</a:t>
            </a:r>
            <a:r>
              <a:rPr sz="26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Assignment</a:t>
            </a:r>
            <a:r>
              <a:rPr sz="26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statement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//</a:t>
            </a:r>
            <a:r>
              <a:rPr sz="26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Incremental</a:t>
            </a:r>
            <a:r>
              <a:rPr sz="26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statement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5025" y="5666232"/>
            <a:ext cx="38087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("Area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%f”,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area);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816" y="179830"/>
            <a:ext cx="35356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Statement</a:t>
            </a:r>
            <a:r>
              <a:rPr spc="-90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885130"/>
            <a:ext cx="7962265" cy="40513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800" b="1" spc="-5" dirty="0">
                <a:latin typeface="Calibri"/>
                <a:cs typeface="Calibri"/>
              </a:rPr>
              <a:t>Compound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Statement:</a:t>
            </a:r>
            <a:endParaRPr sz="2800">
              <a:latin typeface="Calibri"/>
              <a:cs typeface="Calibri"/>
            </a:endParaRPr>
          </a:p>
          <a:p>
            <a:pPr marL="355600" marR="5080" indent="-290195">
              <a:lnSpc>
                <a:spcPts val="3020"/>
              </a:lnSpc>
              <a:spcBef>
                <a:spcPts val="6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compound statement consists of several individual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statements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enclosed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pair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braces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</a:t>
            </a:r>
            <a:r>
              <a:rPr sz="2800" spc="-5" dirty="0">
                <a:latin typeface="Calibri"/>
                <a:cs typeface="Calibri"/>
              </a:rPr>
              <a:t> }.</a:t>
            </a:r>
            <a:endParaRPr sz="2800">
              <a:latin typeface="Calibri"/>
              <a:cs typeface="Calibri"/>
            </a:endParaRPr>
          </a:p>
          <a:p>
            <a:pPr marL="355600" indent="-29019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typical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compound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statement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shown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below.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25"/>
              </a:spcBef>
            </a:pP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3.141593;</a:t>
            </a:r>
            <a:endParaRPr sz="2800">
              <a:latin typeface="Calibri"/>
              <a:cs typeface="Calibri"/>
            </a:endParaRPr>
          </a:p>
          <a:p>
            <a:pPr marL="469900" marR="2971165">
              <a:lnSpc>
                <a:spcPts val="3579"/>
              </a:lnSpc>
              <a:spcBef>
                <a:spcPts val="160"/>
              </a:spcBef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circumference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*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pi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*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radius;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area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pi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*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radius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*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radius;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75"/>
              </a:spcBef>
            </a:pP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816" y="327311"/>
            <a:ext cx="35356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Statement</a:t>
            </a:r>
            <a:r>
              <a:rPr spc="-90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230548"/>
            <a:ext cx="7455534" cy="53594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b="1" spc="-5" dirty="0">
                <a:latin typeface="Calibri"/>
                <a:cs typeface="Calibri"/>
              </a:rPr>
              <a:t>Control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Statement:</a:t>
            </a:r>
            <a:endParaRPr sz="2800">
              <a:latin typeface="Calibri"/>
              <a:cs typeface="Calibri"/>
            </a:endParaRPr>
          </a:p>
          <a:p>
            <a:pPr marL="355600" marR="5080" indent="-29019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Control statements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used to create special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program features, such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5" dirty="0">
                <a:latin typeface="Calibri"/>
                <a:cs typeface="Calibri"/>
              </a:rPr>
              <a:t>logical </a:t>
            </a:r>
            <a:r>
              <a:rPr sz="2800" spc="-10" dirty="0">
                <a:latin typeface="Calibri"/>
                <a:cs typeface="Calibri"/>
              </a:rPr>
              <a:t>tests, </a:t>
            </a:r>
            <a:r>
              <a:rPr sz="2800" spc="-5" dirty="0">
                <a:latin typeface="Calibri"/>
                <a:cs typeface="Calibri"/>
              </a:rPr>
              <a:t>loops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branches.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sz="2800" spc="-5" dirty="0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(count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&lt;=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n)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560"/>
              </a:spcBef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printf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'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'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;</a:t>
            </a:r>
            <a:endParaRPr sz="2800">
              <a:latin typeface="Calibri"/>
              <a:cs typeface="Calibri"/>
            </a:endParaRPr>
          </a:p>
          <a:p>
            <a:pPr marL="1384300" marR="3458210">
              <a:lnSpc>
                <a:spcPts val="3920"/>
              </a:lnSpc>
              <a:spcBef>
                <a:spcPts val="220"/>
              </a:spcBef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scanf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“%f"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&amp;x)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;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sum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+=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x;</a:t>
            </a:r>
            <a:endParaRPr sz="28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++count;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242" y="327311"/>
            <a:ext cx="1946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6600" y="1600200"/>
            <a:ext cx="2592705" cy="685800"/>
          </a:xfrm>
          <a:prstGeom prst="rect">
            <a:avLst/>
          </a:prstGeom>
          <a:solidFill>
            <a:srgbClr val="FFFF99"/>
          </a:solidFill>
          <a:ln w="19049">
            <a:solidFill>
              <a:srgbClr val="CC0000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740410">
              <a:lnSpc>
                <a:spcPct val="100000"/>
              </a:lnSpc>
              <a:spcBef>
                <a:spcPts val="1165"/>
              </a:spcBef>
            </a:pPr>
            <a:r>
              <a:rPr sz="2400" spc="-220" dirty="0">
                <a:latin typeface="Arial MT"/>
                <a:cs typeface="Arial MT"/>
              </a:rPr>
              <a:t>Operators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902" y="3505200"/>
            <a:ext cx="1752600" cy="914400"/>
          </a:xfrm>
          <a:prstGeom prst="rect">
            <a:avLst/>
          </a:prstGeom>
          <a:solidFill>
            <a:srgbClr val="FFFF99"/>
          </a:solidFill>
          <a:ln w="19049">
            <a:solidFill>
              <a:srgbClr val="CC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320040" marR="313055">
              <a:lnSpc>
                <a:spcPct val="100000"/>
              </a:lnSpc>
              <a:spcBef>
                <a:spcPts val="625"/>
              </a:spcBef>
            </a:pPr>
            <a:r>
              <a:rPr sz="2400" spc="-200" dirty="0">
                <a:latin typeface="Arial MT"/>
                <a:cs typeface="Arial MT"/>
              </a:rPr>
              <a:t>Arithmetic  Operators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1988" y="3525127"/>
            <a:ext cx="1715770" cy="914400"/>
          </a:xfrm>
          <a:prstGeom prst="rect">
            <a:avLst/>
          </a:prstGeom>
          <a:solidFill>
            <a:srgbClr val="FFFF99"/>
          </a:solidFill>
          <a:ln w="19049">
            <a:solidFill>
              <a:srgbClr val="CC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301625" marR="294640" indent="159385">
              <a:lnSpc>
                <a:spcPct val="100000"/>
              </a:lnSpc>
              <a:spcBef>
                <a:spcPts val="625"/>
              </a:spcBef>
            </a:pPr>
            <a:r>
              <a:rPr sz="2400" spc="-204" dirty="0">
                <a:latin typeface="Arial MT"/>
                <a:cs typeface="Arial MT"/>
              </a:rPr>
              <a:t>Bitwise </a:t>
            </a:r>
            <a:r>
              <a:rPr sz="2400" spc="-200" dirty="0">
                <a:latin typeface="Arial MT"/>
                <a:cs typeface="Arial MT"/>
              </a:rPr>
              <a:t> </a:t>
            </a:r>
            <a:r>
              <a:rPr sz="2400" spc="-220" dirty="0">
                <a:latin typeface="Arial MT"/>
                <a:cs typeface="Arial MT"/>
              </a:rPr>
              <a:t>Operators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3900" y="3505200"/>
            <a:ext cx="1752600" cy="914400"/>
          </a:xfrm>
          <a:custGeom>
            <a:avLst/>
            <a:gdLst/>
            <a:ahLst/>
            <a:cxnLst/>
            <a:rect l="l" t="t" r="r" b="b"/>
            <a:pathLst>
              <a:path w="1752600" h="914400">
                <a:moveTo>
                  <a:pt x="1752598" y="914399"/>
                </a:moveTo>
                <a:lnTo>
                  <a:pt x="0" y="914399"/>
                </a:lnTo>
                <a:lnTo>
                  <a:pt x="0" y="0"/>
                </a:lnTo>
                <a:lnTo>
                  <a:pt x="1752598" y="0"/>
                </a:lnTo>
                <a:lnTo>
                  <a:pt x="1752598" y="9143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33900" y="3505200"/>
            <a:ext cx="1752600" cy="914400"/>
          </a:xfrm>
          <a:prstGeom prst="rect">
            <a:avLst/>
          </a:prstGeom>
          <a:ln w="19049">
            <a:solidFill>
              <a:srgbClr val="CC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320040" marR="313055" indent="159385">
              <a:lnSpc>
                <a:spcPct val="100000"/>
              </a:lnSpc>
              <a:spcBef>
                <a:spcPts val="625"/>
              </a:spcBef>
            </a:pPr>
            <a:r>
              <a:rPr sz="2400" spc="-204" dirty="0">
                <a:latin typeface="Arial MT"/>
                <a:cs typeface="Arial MT"/>
              </a:rPr>
              <a:t>Logical </a:t>
            </a:r>
            <a:r>
              <a:rPr sz="2400" spc="-200" dirty="0">
                <a:latin typeface="Arial MT"/>
                <a:cs typeface="Arial MT"/>
              </a:rPr>
              <a:t> </a:t>
            </a:r>
            <a:r>
              <a:rPr sz="2400" spc="-220" dirty="0">
                <a:latin typeface="Arial MT"/>
                <a:cs typeface="Arial MT"/>
              </a:rPr>
              <a:t>Operators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7612" y="2286000"/>
            <a:ext cx="2592705" cy="1219200"/>
          </a:xfrm>
          <a:custGeom>
            <a:avLst/>
            <a:gdLst/>
            <a:ahLst/>
            <a:cxnLst/>
            <a:rect l="l" t="t" r="r" b="b"/>
            <a:pathLst>
              <a:path w="2592704" h="1219200">
                <a:moveTo>
                  <a:pt x="0" y="1219199"/>
                </a:moveTo>
                <a:lnTo>
                  <a:pt x="2592387" y="0"/>
                </a:lnTo>
              </a:path>
            </a:pathLst>
          </a:custGeom>
          <a:ln w="3809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8200" y="2286000"/>
            <a:ext cx="2667000" cy="1239520"/>
          </a:xfrm>
          <a:custGeom>
            <a:avLst/>
            <a:gdLst/>
            <a:ahLst/>
            <a:cxnLst/>
            <a:rect l="l" t="t" r="r" b="b"/>
            <a:pathLst>
              <a:path w="2667000" h="1239520">
                <a:moveTo>
                  <a:pt x="724299" y="1239127"/>
                </a:moveTo>
                <a:lnTo>
                  <a:pt x="0" y="0"/>
                </a:lnTo>
              </a:path>
              <a:path w="2667000" h="1239520">
                <a:moveTo>
                  <a:pt x="2666999" y="1219199"/>
                </a:moveTo>
                <a:lnTo>
                  <a:pt x="761999" y="0"/>
                </a:lnTo>
              </a:path>
            </a:pathLst>
          </a:custGeom>
          <a:ln w="3809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93409" y="3505200"/>
            <a:ext cx="1905000" cy="914400"/>
          </a:xfrm>
          <a:prstGeom prst="rect">
            <a:avLst/>
          </a:prstGeom>
          <a:solidFill>
            <a:srgbClr val="FFFF99"/>
          </a:solidFill>
          <a:ln w="19049">
            <a:solidFill>
              <a:srgbClr val="CC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396240" marR="389255">
              <a:lnSpc>
                <a:spcPct val="100000"/>
              </a:lnSpc>
              <a:spcBef>
                <a:spcPts val="625"/>
              </a:spcBef>
            </a:pPr>
            <a:r>
              <a:rPr sz="2400" spc="-190" dirty="0">
                <a:latin typeface="Arial MT"/>
                <a:cs typeface="Arial MT"/>
              </a:rPr>
              <a:t>Relational  </a:t>
            </a:r>
            <a:r>
              <a:rPr sz="2400" spc="-220" dirty="0">
                <a:latin typeface="Arial MT"/>
                <a:cs typeface="Arial MT"/>
              </a:rPr>
              <a:t>Operators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76598" y="2286000"/>
            <a:ext cx="984250" cy="1219200"/>
          </a:xfrm>
          <a:custGeom>
            <a:avLst/>
            <a:gdLst/>
            <a:ahLst/>
            <a:cxnLst/>
            <a:rect l="l" t="t" r="r" b="b"/>
            <a:pathLst>
              <a:path w="984250" h="1219200">
                <a:moveTo>
                  <a:pt x="0" y="1219199"/>
                </a:moveTo>
                <a:lnTo>
                  <a:pt x="984110" y="0"/>
                </a:lnTo>
              </a:path>
            </a:pathLst>
          </a:custGeom>
          <a:ln w="3809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714" y="189991"/>
            <a:ext cx="4061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Arithmetic</a:t>
            </a:r>
            <a:r>
              <a:rPr spc="-8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3825" y="78012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6525" y="1633568"/>
            <a:ext cx="11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515" y="719167"/>
            <a:ext cx="2875280" cy="2159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Calibri"/>
                <a:cs typeface="Calibri"/>
              </a:rPr>
              <a:t>Addition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::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09245" algn="l"/>
                <a:tab pos="310515" algn="l"/>
                <a:tab pos="2252345" algn="l"/>
              </a:tabLst>
            </a:pPr>
            <a:r>
              <a:rPr sz="2400" spc="-5" dirty="0">
                <a:latin typeface="Calibri"/>
                <a:cs typeface="Calibri"/>
              </a:rPr>
              <a:t>Subtraction ::	</a:t>
            </a:r>
            <a:r>
              <a:rPr sz="2400" dirty="0"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Calibri"/>
                <a:cs typeface="Calibri"/>
              </a:rPr>
              <a:t>Division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::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09245" algn="l"/>
                <a:tab pos="310515" algn="l"/>
                <a:tab pos="2709545" algn="l"/>
              </a:tabLst>
            </a:pPr>
            <a:r>
              <a:rPr sz="2400" spc="-5" dirty="0">
                <a:latin typeface="Calibri"/>
                <a:cs typeface="Calibri"/>
              </a:rPr>
              <a:t>Multiplicatio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:</a:t>
            </a:r>
            <a:r>
              <a:rPr sz="2400" dirty="0">
                <a:latin typeface="Calibri"/>
                <a:cs typeface="Calibri"/>
              </a:rPr>
              <a:t>:	*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09245" algn="l"/>
                <a:tab pos="310515" algn="l"/>
                <a:tab pos="2252345" algn="l"/>
              </a:tabLst>
            </a:pPr>
            <a:r>
              <a:rPr sz="2400" spc="-5" dirty="0">
                <a:latin typeface="Calibri"/>
                <a:cs typeface="Calibri"/>
              </a:rPr>
              <a:t>Modulus ::	</a:t>
            </a:r>
            <a:r>
              <a:rPr sz="2400" dirty="0">
                <a:latin typeface="Calibri"/>
                <a:cs typeface="Calibri"/>
              </a:rPr>
              <a:t>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3279487"/>
            <a:ext cx="4065270" cy="3439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469900" marR="291465">
              <a:lnSpc>
                <a:spcPct val="116700"/>
              </a:lnSpc>
            </a:pPr>
            <a:r>
              <a:rPr sz="2400" spc="-5" dirty="0">
                <a:latin typeface="Calibri"/>
                <a:cs typeface="Calibri"/>
              </a:rPr>
              <a:t>distance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rate </a:t>
            </a:r>
            <a:r>
              <a:rPr sz="2400" dirty="0">
                <a:latin typeface="Calibri"/>
                <a:cs typeface="Calibri"/>
              </a:rPr>
              <a:t>* </a:t>
            </a:r>
            <a:r>
              <a:rPr sz="2400" spc="-5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;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netIncome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income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speed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distance </a:t>
            </a:r>
            <a:r>
              <a:rPr sz="2400" dirty="0">
                <a:latin typeface="Calibri"/>
                <a:cs typeface="Calibri"/>
              </a:rPr>
              <a:t>/ </a:t>
            </a:r>
            <a:r>
              <a:rPr sz="2400" spc="-5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;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area = </a:t>
            </a:r>
            <a:r>
              <a:rPr sz="2400" spc="-5" dirty="0">
                <a:latin typeface="Calibri"/>
                <a:cs typeface="Calibri"/>
              </a:rPr>
              <a:t>PI </a:t>
            </a:r>
            <a:r>
              <a:rPr sz="2400" dirty="0">
                <a:latin typeface="Calibri"/>
                <a:cs typeface="Calibri"/>
              </a:rPr>
              <a:t>* </a:t>
            </a:r>
            <a:r>
              <a:rPr sz="2400" spc="-5" dirty="0">
                <a:latin typeface="Calibri"/>
                <a:cs typeface="Calibri"/>
              </a:rPr>
              <a:t>radius </a:t>
            </a:r>
            <a:r>
              <a:rPr sz="2400" dirty="0">
                <a:latin typeface="Calibri"/>
                <a:cs typeface="Calibri"/>
              </a:rPr>
              <a:t>* </a:t>
            </a:r>
            <a:r>
              <a:rPr sz="2400" spc="-5" dirty="0">
                <a:latin typeface="Calibri"/>
                <a:cs typeface="Calibri"/>
              </a:rPr>
              <a:t>radius;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b*x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c;</a:t>
            </a:r>
            <a:endParaRPr sz="2400">
              <a:latin typeface="Calibri"/>
              <a:cs typeface="Calibri"/>
            </a:endParaRPr>
          </a:p>
          <a:p>
            <a:pPr marL="469900" marR="5080">
              <a:lnSpc>
                <a:spcPct val="116700"/>
              </a:lnSpc>
            </a:pPr>
            <a:r>
              <a:rPr sz="2400" spc="-5" dirty="0">
                <a:latin typeface="Calibri"/>
                <a:cs typeface="Calibri"/>
              </a:rPr>
              <a:t>quotient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dividend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divisor;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remain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=dividend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divisor;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457" y="151891"/>
            <a:ext cx="5480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Arithmetic</a:t>
            </a:r>
            <a:r>
              <a:rPr spc="-85" dirty="0"/>
              <a:t> </a:t>
            </a:r>
            <a:r>
              <a:rPr spc="-5" dirty="0"/>
              <a:t>Operators(Cont..)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147" y="1001776"/>
            <a:ext cx="74218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Suppose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x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y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integer variables, whose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values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13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</a:t>
            </a:r>
            <a:r>
              <a:rPr sz="2800" spc="-5" dirty="0">
                <a:latin typeface="Calibri"/>
                <a:cs typeface="Calibri"/>
              </a:rPr>
              <a:t> respectively.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86112" y="2638425"/>
          <a:ext cx="2329180" cy="2253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65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942" y="380491"/>
            <a:ext cx="406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85" dirty="0"/>
              <a:t> </a:t>
            </a:r>
            <a:r>
              <a:rPr spc="-5" dirty="0"/>
              <a:t>Precedence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147" y="1235456"/>
            <a:ext cx="8300720" cy="49326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92759" indent="-48069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92125" algn="l"/>
                <a:tab pos="49339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decreasing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order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priority</a:t>
            </a:r>
            <a:endParaRPr sz="2800">
              <a:latin typeface="Calibri"/>
              <a:cs typeface="Calibri"/>
            </a:endParaRPr>
          </a:p>
          <a:p>
            <a:pPr marL="1254760" lvl="1" indent="-47434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1254125" algn="l"/>
                <a:tab pos="1255395" algn="l"/>
                <a:tab pos="3460115" algn="l"/>
              </a:tabLst>
            </a:pPr>
            <a:r>
              <a:rPr sz="2800" spc="-5" dirty="0">
                <a:latin typeface="Calibri"/>
                <a:cs typeface="Calibri"/>
              </a:rPr>
              <a:t>Parentheses ::	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1254760" lvl="1" indent="-47434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1254125" algn="l"/>
                <a:tab pos="1255395" algn="l"/>
                <a:tab pos="3509010" algn="l"/>
              </a:tabLst>
            </a:pPr>
            <a:r>
              <a:rPr sz="2800" spc="-5" dirty="0">
                <a:latin typeface="Calibri"/>
                <a:cs typeface="Calibri"/>
              </a:rPr>
              <a:t>Unary minus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::	–5</a:t>
            </a:r>
            <a:endParaRPr sz="2800">
              <a:latin typeface="Calibri"/>
              <a:cs typeface="Calibri"/>
            </a:endParaRPr>
          </a:p>
          <a:p>
            <a:pPr marL="1254760" lvl="1" indent="-47434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1254125" algn="l"/>
                <a:tab pos="1255395" algn="l"/>
              </a:tabLst>
            </a:pPr>
            <a:r>
              <a:rPr sz="2800" spc="-10" dirty="0">
                <a:latin typeface="Calibri"/>
                <a:cs typeface="Calibri"/>
              </a:rPr>
              <a:t>Multiplication,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Division,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Modulus</a:t>
            </a:r>
            <a:endParaRPr sz="2800">
              <a:latin typeface="Calibri"/>
              <a:cs typeface="Calibri"/>
            </a:endParaRPr>
          </a:p>
          <a:p>
            <a:pPr marL="1254760" lvl="1" indent="-47434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1254125" algn="l"/>
                <a:tab pos="1255395" algn="l"/>
              </a:tabLst>
            </a:pPr>
            <a:r>
              <a:rPr sz="2800" spc="-5" dirty="0">
                <a:latin typeface="Calibri"/>
                <a:cs typeface="Calibri"/>
              </a:rPr>
              <a:t>Addition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Subtraction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3650">
              <a:latin typeface="Calibri"/>
              <a:cs typeface="Calibri"/>
            </a:endParaRPr>
          </a:p>
          <a:p>
            <a:pPr marL="492759" indent="-4806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92125" algn="l"/>
                <a:tab pos="493395" algn="l"/>
              </a:tabLst>
            </a:pPr>
            <a:r>
              <a:rPr sz="2800" spc="-5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operators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993300"/>
                </a:solidFill>
                <a:latin typeface="Calibri"/>
                <a:cs typeface="Calibri"/>
              </a:rPr>
              <a:t>same</a:t>
            </a:r>
            <a:r>
              <a:rPr sz="2800" i="1" spc="-10" dirty="0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993300"/>
                </a:solidFill>
                <a:latin typeface="Calibri"/>
                <a:cs typeface="Calibri"/>
              </a:rPr>
              <a:t>priority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evaluation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</a:pPr>
            <a:r>
              <a:rPr sz="2800" i="1" spc="-5" dirty="0">
                <a:solidFill>
                  <a:srgbClr val="993300"/>
                </a:solidFill>
                <a:latin typeface="Calibri"/>
                <a:cs typeface="Calibri"/>
              </a:rPr>
              <a:t>left</a:t>
            </a:r>
            <a:r>
              <a:rPr sz="2800" i="1" spc="-20" dirty="0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993300"/>
                </a:solidFill>
                <a:latin typeface="Calibri"/>
                <a:cs typeface="Calibri"/>
              </a:rPr>
              <a:t>to</a:t>
            </a:r>
            <a:r>
              <a:rPr sz="2800" i="1" spc="-20" dirty="0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993300"/>
                </a:solidFill>
                <a:latin typeface="Calibri"/>
                <a:cs typeface="Calibri"/>
              </a:rPr>
              <a:t>right</a:t>
            </a:r>
            <a:r>
              <a:rPr sz="2800" i="1" spc="10" dirty="0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appear.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Calibri"/>
              <a:cs typeface="Calibri"/>
            </a:endParaRPr>
          </a:p>
          <a:p>
            <a:pPr marL="492759" indent="-480695">
              <a:lnSpc>
                <a:spcPct val="100000"/>
              </a:lnSpc>
              <a:buFont typeface="Arial MT"/>
              <a:buChar char="•"/>
              <a:tabLst>
                <a:tab pos="492125" algn="l"/>
                <a:tab pos="493395" algn="l"/>
              </a:tabLst>
            </a:pPr>
            <a:r>
              <a:rPr sz="2800" spc="-5" dirty="0">
                <a:latin typeface="Calibri"/>
                <a:cs typeface="Calibri"/>
              </a:rPr>
              <a:t>Parenthesis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change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precedence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6142735"/>
            <a:ext cx="2989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operator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evaluation.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4425" y="380491"/>
            <a:ext cx="19107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6600" y="1600200"/>
            <a:ext cx="2592705" cy="685800"/>
          </a:xfrm>
          <a:prstGeom prst="rect">
            <a:avLst/>
          </a:prstGeom>
          <a:solidFill>
            <a:srgbClr val="FFFF99"/>
          </a:solidFill>
          <a:ln w="19049">
            <a:solidFill>
              <a:srgbClr val="CC0000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724535">
              <a:lnSpc>
                <a:spcPct val="100000"/>
              </a:lnSpc>
              <a:spcBef>
                <a:spcPts val="1420"/>
              </a:spcBef>
            </a:pPr>
            <a:r>
              <a:rPr sz="2000" spc="-5" dirty="0">
                <a:solidFill>
                  <a:srgbClr val="C0504D"/>
                </a:solidFill>
                <a:latin typeface="Arial MT"/>
                <a:cs typeface="Arial MT"/>
              </a:rPr>
              <a:t>Constants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3048000"/>
            <a:ext cx="2592705" cy="838200"/>
          </a:xfrm>
          <a:prstGeom prst="rect">
            <a:avLst/>
          </a:prstGeom>
          <a:solidFill>
            <a:srgbClr val="FFFF99"/>
          </a:solidFill>
          <a:ln w="19049">
            <a:solidFill>
              <a:srgbClr val="CC000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724535" marR="716915" indent="98425">
              <a:lnSpc>
                <a:spcPct val="100000"/>
              </a:lnSpc>
              <a:spcBef>
                <a:spcPts val="819"/>
              </a:spcBef>
            </a:pPr>
            <a:r>
              <a:rPr sz="2000" spc="-5" dirty="0">
                <a:solidFill>
                  <a:srgbClr val="C0504D"/>
                </a:solidFill>
                <a:latin typeface="Arial MT"/>
                <a:cs typeface="Arial MT"/>
              </a:rPr>
              <a:t>Numeric </a:t>
            </a:r>
            <a:r>
              <a:rPr sz="200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Arial MT"/>
                <a:cs typeface="Arial MT"/>
              </a:rPr>
              <a:t>Constants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9200" y="3048000"/>
            <a:ext cx="2592705" cy="838200"/>
          </a:xfrm>
          <a:prstGeom prst="rect">
            <a:avLst/>
          </a:prstGeom>
          <a:solidFill>
            <a:srgbClr val="FFFF99"/>
          </a:solidFill>
          <a:ln w="19049">
            <a:solidFill>
              <a:srgbClr val="CC0000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724535" marR="716915" indent="13970">
              <a:lnSpc>
                <a:spcPct val="100000"/>
              </a:lnSpc>
              <a:spcBef>
                <a:spcPts val="819"/>
              </a:spcBef>
            </a:pPr>
            <a:r>
              <a:rPr sz="2000" spc="-5" dirty="0">
                <a:solidFill>
                  <a:srgbClr val="C0504D"/>
                </a:solidFill>
                <a:latin typeface="Arial MT"/>
                <a:cs typeface="Arial MT"/>
              </a:rPr>
              <a:t>Character </a:t>
            </a:r>
            <a:r>
              <a:rPr sz="2000" spc="-54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Arial MT"/>
                <a:cs typeface="Arial MT"/>
              </a:rPr>
              <a:t>Constants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5825" y="4663440"/>
            <a:ext cx="647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3300"/>
                </a:solidFill>
                <a:latin typeface="Arial MT"/>
                <a:cs typeface="Arial MT"/>
              </a:rPr>
              <a:t>string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1612" y="4663440"/>
            <a:ext cx="1084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748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3300"/>
                </a:solidFill>
                <a:latin typeface="Arial MT"/>
                <a:cs typeface="Arial MT"/>
              </a:rPr>
              <a:t>single </a:t>
            </a:r>
            <a:r>
              <a:rPr sz="2000" spc="5" dirty="0">
                <a:solidFill>
                  <a:srgbClr val="9933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3300"/>
                </a:solidFill>
                <a:latin typeface="Arial MT"/>
                <a:cs typeface="Arial MT"/>
              </a:rPr>
              <a:t>character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5225" y="4663440"/>
            <a:ext cx="1477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93300"/>
                </a:solidFill>
                <a:latin typeface="Arial MT"/>
                <a:cs typeface="Arial MT"/>
              </a:rPr>
              <a:t>floating-point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225" y="4663440"/>
            <a:ext cx="802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93300"/>
                </a:solidFill>
                <a:latin typeface="Arial MT"/>
                <a:cs typeface="Arial MT"/>
              </a:rPr>
              <a:t>integer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8400" y="228600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761999"/>
                </a:moveTo>
                <a:lnTo>
                  <a:pt x="1371599" y="0"/>
                </a:lnTo>
              </a:path>
            </a:pathLst>
          </a:custGeom>
          <a:ln w="3809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0" y="2286000"/>
            <a:ext cx="990600" cy="762000"/>
          </a:xfrm>
          <a:custGeom>
            <a:avLst/>
            <a:gdLst/>
            <a:ahLst/>
            <a:cxnLst/>
            <a:rect l="l" t="t" r="r" b="b"/>
            <a:pathLst>
              <a:path w="990600" h="762000">
                <a:moveTo>
                  <a:pt x="990599" y="761999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600" y="388620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685799" y="0"/>
                </a:moveTo>
                <a:lnTo>
                  <a:pt x="0" y="838199"/>
                </a:lnTo>
              </a:path>
            </a:pathLst>
          </a:custGeom>
          <a:ln w="3809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0400" y="3886200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304799" y="838199"/>
                </a:lnTo>
              </a:path>
            </a:pathLst>
          </a:custGeom>
          <a:ln w="3809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1600" y="3886200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304799" y="0"/>
                </a:moveTo>
                <a:lnTo>
                  <a:pt x="0" y="838199"/>
                </a:lnTo>
              </a:path>
            </a:pathLst>
          </a:custGeom>
          <a:ln w="3809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86600" y="3886200"/>
            <a:ext cx="533400" cy="838200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0" y="0"/>
                </a:moveTo>
                <a:lnTo>
                  <a:pt x="533399" y="838199"/>
                </a:lnTo>
              </a:path>
            </a:pathLst>
          </a:custGeom>
          <a:ln w="3809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153" y="342391"/>
            <a:ext cx="6390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Examples:</a:t>
            </a:r>
            <a:r>
              <a:rPr spc="-50" dirty="0"/>
              <a:t> </a:t>
            </a:r>
            <a:r>
              <a:rPr spc="-10" dirty="0"/>
              <a:t>Arithmetic</a:t>
            </a:r>
            <a:r>
              <a:rPr spc="-45" dirty="0"/>
              <a:t> </a:t>
            </a:r>
            <a:r>
              <a:rPr spc="-5" dirty="0"/>
              <a:t>expressions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5975" y="1397508"/>
          <a:ext cx="5622290" cy="259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4959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31750" marR="286385">
                        <a:lnSpc>
                          <a:spcPct val="15670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 </a:t>
                      </a:r>
                      <a:r>
                        <a:rPr sz="2400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228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?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9400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?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294005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28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(b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c)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(d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(–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b)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(d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e)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(((a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b)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c)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z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((x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y)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z)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b)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((c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d)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118" y="209327"/>
            <a:ext cx="185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Type</a:t>
            </a:r>
            <a:r>
              <a:rPr spc="-90" dirty="0"/>
              <a:t> </a:t>
            </a:r>
            <a:r>
              <a:rPr spc="-5" dirty="0"/>
              <a:t>Cast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021" y="1004986"/>
            <a:ext cx="8241665" cy="243141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99085" marR="7620" indent="-287020" algn="just">
              <a:lnSpc>
                <a:spcPts val="2840"/>
              </a:lnSpc>
              <a:spcBef>
                <a:spcPts val="78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The value of </a:t>
            </a:r>
            <a:r>
              <a:rPr sz="2950" spc="5" dirty="0">
                <a:latin typeface="Calibri"/>
                <a:cs typeface="Calibri"/>
              </a:rPr>
              <a:t>an </a:t>
            </a:r>
            <a:r>
              <a:rPr sz="2950" spc="-5" dirty="0">
                <a:latin typeface="Calibri"/>
                <a:cs typeface="Calibri"/>
              </a:rPr>
              <a:t>expression </a:t>
            </a:r>
            <a:r>
              <a:rPr sz="2950" dirty="0">
                <a:latin typeface="Calibri"/>
                <a:cs typeface="Calibri"/>
              </a:rPr>
              <a:t>can be converted </a:t>
            </a:r>
            <a:r>
              <a:rPr sz="2950" spc="-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a 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different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data</a:t>
            </a:r>
            <a:r>
              <a:rPr sz="2950" spc="-5" dirty="0">
                <a:latin typeface="Calibri"/>
                <a:cs typeface="Calibri"/>
              </a:rPr>
              <a:t> type </a:t>
            </a:r>
            <a:r>
              <a:rPr sz="2950" dirty="0">
                <a:latin typeface="Calibri"/>
                <a:cs typeface="Calibri"/>
              </a:rPr>
              <a:t>if</a:t>
            </a:r>
            <a:r>
              <a:rPr sz="2950" spc="-5" dirty="0">
                <a:latin typeface="Calibri"/>
                <a:cs typeface="Calibri"/>
              </a:rPr>
              <a:t> desired.</a:t>
            </a:r>
            <a:endParaRPr sz="2950">
              <a:latin typeface="Calibri"/>
              <a:cs typeface="Calibri"/>
            </a:endParaRPr>
          </a:p>
          <a:p>
            <a:pPr marL="299085" marR="5080" indent="-287020" algn="just">
              <a:lnSpc>
                <a:spcPts val="2840"/>
              </a:lnSpc>
              <a:spcBef>
                <a:spcPts val="595"/>
              </a:spcBef>
              <a:buFont typeface="Arial MT"/>
              <a:buChar char="•"/>
              <a:tabLst>
                <a:tab pos="299720" algn="l"/>
              </a:tabLst>
            </a:pPr>
            <a:r>
              <a:rPr sz="2950" dirty="0">
                <a:latin typeface="Calibri"/>
                <a:cs typeface="Calibri"/>
              </a:rPr>
              <a:t>To do so, </a:t>
            </a:r>
            <a:r>
              <a:rPr sz="2950" spc="-5" dirty="0">
                <a:latin typeface="Calibri"/>
                <a:cs typeface="Calibri"/>
              </a:rPr>
              <a:t>the expression </a:t>
            </a:r>
            <a:r>
              <a:rPr sz="2950" dirty="0">
                <a:latin typeface="Calibri"/>
                <a:cs typeface="Calibri"/>
              </a:rPr>
              <a:t>must be preceded by </a:t>
            </a:r>
            <a:r>
              <a:rPr sz="2950" spc="-10" dirty="0">
                <a:latin typeface="Calibri"/>
                <a:cs typeface="Calibri"/>
              </a:rPr>
              <a:t>the 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name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desired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data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type,</a:t>
            </a:r>
            <a:r>
              <a:rPr sz="2950" dirty="0">
                <a:latin typeface="Calibri"/>
                <a:cs typeface="Calibri"/>
              </a:rPr>
              <a:t> enclosed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in 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parentheses,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i.e.,</a:t>
            </a:r>
            <a:endParaRPr sz="2950">
              <a:latin typeface="Calibri"/>
              <a:cs typeface="Calibri"/>
            </a:endParaRPr>
          </a:p>
          <a:p>
            <a:pPr marL="870585" algn="just">
              <a:lnSpc>
                <a:spcPts val="3460"/>
              </a:lnSpc>
            </a:pPr>
            <a:r>
              <a:rPr sz="2950" b="1" dirty="0">
                <a:solidFill>
                  <a:srgbClr val="0000FF"/>
                </a:solidFill>
                <a:latin typeface="Calibri"/>
                <a:cs typeface="Calibri"/>
              </a:rPr>
              <a:t>(data</a:t>
            </a:r>
            <a:r>
              <a:rPr sz="295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950" b="1" dirty="0">
                <a:solidFill>
                  <a:srgbClr val="0000FF"/>
                </a:solidFill>
                <a:latin typeface="Calibri"/>
                <a:cs typeface="Calibri"/>
              </a:rPr>
              <a:t>type)</a:t>
            </a:r>
            <a:r>
              <a:rPr sz="295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950" b="1" spc="-5" dirty="0">
                <a:solidFill>
                  <a:srgbClr val="0000FF"/>
                </a:solidFill>
                <a:latin typeface="Calibri"/>
                <a:cs typeface="Calibri"/>
              </a:rPr>
              <a:t>expression.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9349" y="4922073"/>
            <a:ext cx="1649095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/*</a:t>
            </a:r>
            <a:r>
              <a:rPr sz="26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y=10.0</a:t>
            </a:r>
            <a:r>
              <a:rPr sz="26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*/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525" y="3831904"/>
            <a:ext cx="2025014" cy="2194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360"/>
              </a:lnSpc>
              <a:spcBef>
                <a:spcPts val="110"/>
              </a:spcBef>
            </a:pPr>
            <a:r>
              <a:rPr sz="2950" b="1" i="1" spc="-5" dirty="0">
                <a:latin typeface="Calibri"/>
                <a:cs typeface="Calibri"/>
              </a:rPr>
              <a:t>Example:</a:t>
            </a:r>
            <a:endParaRPr sz="2950">
              <a:latin typeface="Calibri"/>
              <a:cs typeface="Calibri"/>
            </a:endParaRPr>
          </a:p>
          <a:p>
            <a:pPr marL="127000">
              <a:lnSpc>
                <a:spcPts val="2725"/>
              </a:lnSpc>
            </a:pP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600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x=10;</a:t>
            </a:r>
            <a:endParaRPr sz="2600">
              <a:latin typeface="Calibri"/>
              <a:cs typeface="Calibri"/>
            </a:endParaRPr>
          </a:p>
          <a:p>
            <a:pPr marL="127000" marR="5080">
              <a:lnSpc>
                <a:spcPts val="2690"/>
              </a:lnSpc>
              <a:spcBef>
                <a:spcPts val="234"/>
              </a:spcBef>
            </a:pP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float</a:t>
            </a:r>
            <a:r>
              <a:rPr sz="26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y,z=3.14; </a:t>
            </a:r>
            <a:r>
              <a:rPr sz="2600" spc="-5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y=(float) x;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x=(int) z;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x=(int)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(-z);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8226" y="5264160"/>
            <a:ext cx="966469" cy="762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905"/>
              </a:lnSpc>
              <a:spcBef>
                <a:spcPts val="90"/>
              </a:spcBef>
            </a:pP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/*</a:t>
            </a:r>
            <a:r>
              <a:rPr sz="26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x=3</a:t>
            </a:r>
            <a:endParaRPr sz="2600">
              <a:latin typeface="Calibri"/>
              <a:cs typeface="Calibri"/>
            </a:endParaRPr>
          </a:p>
          <a:p>
            <a:pPr marL="14604">
              <a:lnSpc>
                <a:spcPts val="2905"/>
              </a:lnSpc>
            </a:pP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/*</a:t>
            </a:r>
            <a:r>
              <a:rPr sz="26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x=-3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1685" y="5264160"/>
            <a:ext cx="4200525" cy="762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419">
              <a:lnSpc>
                <a:spcPts val="2905"/>
              </a:lnSpc>
              <a:spcBef>
                <a:spcPts val="90"/>
              </a:spcBef>
            </a:pP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*/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05"/>
              </a:lnSpc>
            </a:pP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--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rounded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approaching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zero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*/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1929" y="380491"/>
            <a:ext cx="3966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Relational</a:t>
            </a:r>
            <a:r>
              <a:rPr spc="-8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147" y="1804415"/>
            <a:ext cx="5072380" cy="342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quantities.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Calibri"/>
              <a:cs typeface="Calibri"/>
            </a:endParaRPr>
          </a:p>
          <a:p>
            <a:pPr marL="1711960">
              <a:lnSpc>
                <a:spcPct val="100000"/>
              </a:lnSpc>
              <a:spcBef>
                <a:spcPts val="5"/>
              </a:spcBef>
              <a:tabLst>
                <a:tab pos="2168525" algn="l"/>
              </a:tabLst>
            </a:pPr>
            <a:r>
              <a:rPr sz="2000" dirty="0">
                <a:latin typeface="Arial MT"/>
                <a:cs typeface="Arial MT"/>
              </a:rPr>
              <a:t>&lt;	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less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than</a:t>
            </a:r>
            <a:endParaRPr sz="2000">
              <a:latin typeface="Arial MT"/>
              <a:cs typeface="Arial MT"/>
            </a:endParaRPr>
          </a:p>
          <a:p>
            <a:pPr marL="1711960">
              <a:lnSpc>
                <a:spcPct val="100000"/>
              </a:lnSpc>
              <a:spcBef>
                <a:spcPts val="1000"/>
              </a:spcBef>
              <a:tabLst>
                <a:tab pos="2168525" algn="l"/>
              </a:tabLst>
            </a:pPr>
            <a:r>
              <a:rPr sz="2000" dirty="0">
                <a:latin typeface="Arial MT"/>
                <a:cs typeface="Arial MT"/>
              </a:rPr>
              <a:t>&gt;	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greater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than</a:t>
            </a:r>
            <a:endParaRPr sz="2000">
              <a:latin typeface="Arial MT"/>
              <a:cs typeface="Arial MT"/>
            </a:endParaRPr>
          </a:p>
          <a:p>
            <a:pPr marL="1711960">
              <a:lnSpc>
                <a:spcPct val="100000"/>
              </a:lnSpc>
              <a:spcBef>
                <a:spcPts val="1000"/>
              </a:spcBef>
              <a:tabLst>
                <a:tab pos="2168525" algn="l"/>
              </a:tabLst>
            </a:pPr>
            <a:r>
              <a:rPr sz="2000" spc="-5" dirty="0">
                <a:latin typeface="Arial MT"/>
                <a:cs typeface="Arial MT"/>
              </a:rPr>
              <a:t>&lt;=	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less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equal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  <a:p>
            <a:pPr marL="1711960">
              <a:lnSpc>
                <a:spcPct val="100000"/>
              </a:lnSpc>
              <a:spcBef>
                <a:spcPts val="1000"/>
              </a:spcBef>
              <a:tabLst>
                <a:tab pos="2168525" algn="l"/>
              </a:tabLst>
            </a:pPr>
            <a:r>
              <a:rPr sz="2000" spc="-5" dirty="0">
                <a:latin typeface="Arial MT"/>
                <a:cs typeface="Arial MT"/>
              </a:rPr>
              <a:t>&gt;=	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greater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equal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  <a:p>
            <a:pPr marL="1711960">
              <a:lnSpc>
                <a:spcPct val="100000"/>
              </a:lnSpc>
              <a:spcBef>
                <a:spcPts val="1000"/>
              </a:spcBef>
              <a:tabLst>
                <a:tab pos="2168525" algn="l"/>
              </a:tabLst>
            </a:pPr>
            <a:r>
              <a:rPr sz="2000" spc="-5" dirty="0">
                <a:latin typeface="Arial MT"/>
                <a:cs typeface="Arial MT"/>
              </a:rPr>
              <a:t>==	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equal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  <a:p>
            <a:pPr marL="1711960">
              <a:lnSpc>
                <a:spcPct val="100000"/>
              </a:lnSpc>
              <a:spcBef>
                <a:spcPts val="1000"/>
              </a:spcBef>
              <a:tabLst>
                <a:tab pos="2168525" algn="l"/>
              </a:tabLst>
            </a:pPr>
            <a:r>
              <a:rPr sz="2000" spc="-5" dirty="0">
                <a:latin typeface="Arial MT"/>
                <a:cs typeface="Arial MT"/>
              </a:rPr>
              <a:t>!=	is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equal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736" y="380491"/>
            <a:ext cx="599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Relational</a:t>
            </a:r>
            <a:r>
              <a:rPr spc="-50" dirty="0"/>
              <a:t> </a:t>
            </a:r>
            <a:r>
              <a:rPr spc="-5" dirty="0"/>
              <a:t>Operators:</a:t>
            </a:r>
            <a:r>
              <a:rPr spc="-4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025" y="1235456"/>
            <a:ext cx="1635760" cy="15189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libri"/>
                <a:cs typeface="Calibri"/>
              </a:rPr>
              <a:t>10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&gt;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800" spc="-5" dirty="0">
                <a:latin typeface="Calibri"/>
                <a:cs typeface="Calibri"/>
              </a:rPr>
              <a:t>25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35.5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800" spc="-5" dirty="0">
                <a:latin typeface="Calibri"/>
                <a:cs typeface="Calibri"/>
              </a:rPr>
              <a:t>12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&gt;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(7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3825" y="1235456"/>
            <a:ext cx="1002030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false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true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false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147" y="3297935"/>
            <a:ext cx="8308340" cy="230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dirty="0">
                <a:latin typeface="Calibri"/>
                <a:cs typeface="Calibri"/>
              </a:rPr>
              <a:t>arithmetic </a:t>
            </a:r>
            <a:r>
              <a:rPr sz="2800" spc="-5" dirty="0">
                <a:latin typeface="Calibri"/>
                <a:cs typeface="Calibri"/>
              </a:rPr>
              <a:t>expressions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used on either side 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relational operator,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arithmetic </a:t>
            </a:r>
            <a:r>
              <a:rPr sz="2800" spc="-5" dirty="0">
                <a:latin typeface="Calibri"/>
                <a:cs typeface="Calibri"/>
              </a:rPr>
              <a:t>expressions will be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evaluated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first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results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compared.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Calibri"/>
              <a:cs typeface="Calibri"/>
            </a:endParaRPr>
          </a:p>
          <a:p>
            <a:pPr marL="657225">
              <a:lnSpc>
                <a:spcPct val="100000"/>
              </a:lnSpc>
              <a:spcBef>
                <a:spcPts val="5"/>
              </a:spcBef>
              <a:tabLst>
                <a:tab pos="2685415" algn="l"/>
                <a:tab pos="494792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&gt;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	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same</a:t>
            </a:r>
            <a:r>
              <a:rPr sz="2800" dirty="0">
                <a:latin typeface="Calibri"/>
                <a:cs typeface="Calibri"/>
              </a:rPr>
              <a:t> as	</a:t>
            </a:r>
            <a:r>
              <a:rPr sz="2800" spc="-5" dirty="0">
                <a:latin typeface="Calibri"/>
                <a:cs typeface="Calibri"/>
              </a:rPr>
              <a:t>(a+b)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&gt;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(c+d)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36" y="540830"/>
            <a:ext cx="599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Relational</a:t>
            </a:r>
            <a:r>
              <a:rPr spc="-50" dirty="0"/>
              <a:t> </a:t>
            </a:r>
            <a:r>
              <a:rPr spc="-5" dirty="0"/>
              <a:t>Operators:</a:t>
            </a:r>
            <a:r>
              <a:rPr spc="-4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147" y="1763776"/>
            <a:ext cx="4930775" cy="294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Sample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segment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Calibri"/>
              <a:cs typeface="Calibri"/>
            </a:endParaRPr>
          </a:p>
          <a:p>
            <a:pPr marL="873760">
              <a:lnSpc>
                <a:spcPct val="100000"/>
              </a:lnSpc>
              <a:spcBef>
                <a:spcPts val="5"/>
              </a:spcBef>
              <a:tabLst>
                <a:tab pos="1223645" algn="l"/>
              </a:tabLst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if	(x</a:t>
            </a:r>
            <a:r>
              <a:rPr sz="28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y)</a:t>
            </a:r>
            <a:endParaRPr sz="2800">
              <a:latin typeface="Calibri"/>
              <a:cs typeface="Calibri"/>
            </a:endParaRPr>
          </a:p>
          <a:p>
            <a:pPr marL="873760" marR="5080" indent="240665">
              <a:lnSpc>
                <a:spcPts val="3920"/>
              </a:lnSpc>
              <a:spcBef>
                <a:spcPts val="220"/>
              </a:spcBef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printf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(“%d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larger\n”,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x); </a:t>
            </a:r>
            <a:r>
              <a:rPr sz="2800" spc="-6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  <a:p>
            <a:pPr marL="103441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printf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(“%d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larger\n”,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y);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920" y="380491"/>
            <a:ext cx="3342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</a:t>
            </a:r>
            <a:r>
              <a:rPr spc="-8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147" y="1509455"/>
            <a:ext cx="8212455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75565" indent="-2901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There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logical operators in </a:t>
            </a:r>
            <a:r>
              <a:rPr sz="2800" dirty="0">
                <a:latin typeface="Calibri"/>
                <a:cs typeface="Calibri"/>
              </a:rPr>
              <a:t>C </a:t>
            </a:r>
            <a:r>
              <a:rPr sz="2800" spc="-5" dirty="0">
                <a:latin typeface="Calibri"/>
                <a:cs typeface="Calibri"/>
              </a:rPr>
              <a:t>(also called logical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connectives).</a:t>
            </a:r>
            <a:endParaRPr sz="2800">
              <a:latin typeface="Calibri"/>
              <a:cs typeface="Calibri"/>
            </a:endParaRPr>
          </a:p>
          <a:p>
            <a:pPr marL="577215">
              <a:lnSpc>
                <a:spcPct val="100000"/>
              </a:lnSpc>
              <a:spcBef>
                <a:spcPts val="560"/>
              </a:spcBef>
              <a:tabLst>
                <a:tab pos="1222375" algn="l"/>
                <a:tab pos="1562735" algn="l"/>
              </a:tabLst>
            </a:pP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&amp;&amp;	</a:t>
            </a:r>
            <a:r>
              <a:rPr sz="2800" spc="120" dirty="0">
                <a:solidFill>
                  <a:srgbClr val="0000FF"/>
                </a:solidFill>
                <a:latin typeface="Calibri"/>
                <a:cs typeface="Calibri"/>
              </a:rPr>
              <a:t>?	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Logical</a:t>
            </a:r>
            <a:r>
              <a:rPr sz="28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577215">
              <a:lnSpc>
                <a:spcPct val="100000"/>
              </a:lnSpc>
              <a:spcBef>
                <a:spcPts val="560"/>
              </a:spcBef>
              <a:tabLst>
                <a:tab pos="1305560" algn="l"/>
                <a:tab pos="1645920" algn="l"/>
              </a:tabLst>
            </a:pP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|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|	</a:t>
            </a:r>
            <a:r>
              <a:rPr sz="2800" spc="120" dirty="0">
                <a:solidFill>
                  <a:srgbClr val="0000FF"/>
                </a:solidFill>
                <a:latin typeface="Calibri"/>
                <a:cs typeface="Calibri"/>
              </a:rPr>
              <a:t>?	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Logical</a:t>
            </a:r>
            <a:r>
              <a:rPr sz="28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Calibri"/>
              <a:cs typeface="Calibri"/>
            </a:endParaRPr>
          </a:p>
          <a:p>
            <a:pPr marL="302260" indent="-2901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What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do?</a:t>
            </a:r>
            <a:endParaRPr sz="2800">
              <a:latin typeface="Calibri"/>
              <a:cs typeface="Calibri"/>
            </a:endParaRPr>
          </a:p>
          <a:p>
            <a:pPr marL="702310" marR="82550" lvl="1" indent="-30607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702945" algn="l"/>
              </a:tabLst>
            </a:pPr>
            <a:r>
              <a:rPr sz="2800" spc="-5" dirty="0">
                <a:latin typeface="Calibri"/>
                <a:cs typeface="Calibri"/>
              </a:rPr>
              <a:t>They </a:t>
            </a:r>
            <a:r>
              <a:rPr sz="2800" dirty="0">
                <a:latin typeface="Calibri"/>
                <a:cs typeface="Calibri"/>
              </a:rPr>
              <a:t>act </a:t>
            </a:r>
            <a:r>
              <a:rPr sz="2800" spc="-5" dirty="0">
                <a:latin typeface="Calibri"/>
                <a:cs typeface="Calibri"/>
              </a:rPr>
              <a:t>upon operands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themselves </a:t>
            </a:r>
            <a:r>
              <a:rPr sz="2800" spc="-5" dirty="0">
                <a:latin typeface="Calibri"/>
                <a:cs typeface="Calibri"/>
              </a:rPr>
              <a:t>logical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expressions.</a:t>
            </a:r>
            <a:endParaRPr sz="2800">
              <a:latin typeface="Calibri"/>
              <a:cs typeface="Calibri"/>
            </a:endParaRPr>
          </a:p>
          <a:p>
            <a:pPr marL="702310" marR="5080" lvl="1" indent="-30607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702945" algn="l"/>
              </a:tabLst>
            </a:pPr>
            <a:r>
              <a:rPr sz="2800" spc="-5" dirty="0">
                <a:latin typeface="Calibri"/>
                <a:cs typeface="Calibri"/>
              </a:rPr>
              <a:t>The individual logical expressions get combined into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complex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conditions</a:t>
            </a:r>
            <a:r>
              <a:rPr sz="2800" spc="-10" dirty="0">
                <a:latin typeface="Calibri"/>
                <a:cs typeface="Calibri"/>
              </a:rPr>
              <a:t> that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true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false.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3882" y="380491"/>
            <a:ext cx="4862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Logical</a:t>
            </a:r>
            <a:r>
              <a:rPr spc="-50" dirty="0"/>
              <a:t> </a:t>
            </a:r>
            <a:r>
              <a:rPr spc="-5" dirty="0"/>
              <a:t>Operators</a:t>
            </a:r>
            <a:r>
              <a:rPr spc="-45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084" y="1233085"/>
            <a:ext cx="7258050" cy="187896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8135" indent="-30607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318770" algn="l"/>
              </a:tabLst>
            </a:pPr>
            <a:r>
              <a:rPr sz="2800" spc="-5" dirty="0">
                <a:latin typeface="Calibri"/>
                <a:cs typeface="Calibri"/>
              </a:rPr>
              <a:t>Logical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718185" lvl="1" indent="-18351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718820" algn="l"/>
              </a:tabLst>
            </a:pPr>
            <a:r>
              <a:rPr sz="2400" spc="-5" dirty="0">
                <a:latin typeface="Calibri"/>
                <a:cs typeface="Calibri"/>
              </a:rPr>
              <a:t>Result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operands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true.</a:t>
            </a:r>
            <a:endParaRPr sz="2400">
              <a:latin typeface="Calibri"/>
              <a:cs typeface="Calibri"/>
            </a:endParaRPr>
          </a:p>
          <a:p>
            <a:pPr marL="318135" indent="-306070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318770" algn="l"/>
              </a:tabLst>
            </a:pPr>
            <a:r>
              <a:rPr sz="2800" spc="-5" dirty="0">
                <a:latin typeface="Calibri"/>
                <a:cs typeface="Calibri"/>
              </a:rPr>
              <a:t>Logical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718185" lvl="1" indent="-18351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718820" algn="l"/>
              </a:tabLst>
            </a:pPr>
            <a:r>
              <a:rPr sz="2400" spc="-5" dirty="0">
                <a:latin typeface="Calibri"/>
                <a:cs typeface="Calibri"/>
              </a:rPr>
              <a:t>Result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operands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true.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8312" y="3795712"/>
          <a:ext cx="6139180" cy="231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spc="4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&amp;&amp;</a:t>
                      </a:r>
                      <a:r>
                        <a:rPr sz="1800" b="1" spc="459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spc="45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|</a:t>
                      </a:r>
                      <a:r>
                        <a:rPr sz="1800" b="1" spc="-2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|</a:t>
                      </a:r>
                      <a:r>
                        <a:rPr sz="1800" b="1" spc="45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252595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269" y="540830"/>
            <a:ext cx="3439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Bitwise</a:t>
            </a:r>
            <a:r>
              <a:rPr spc="-90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757" y="1612391"/>
            <a:ext cx="79133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933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The bitwise operators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the operators used to perform </a:t>
            </a:r>
            <a:r>
              <a:rPr sz="2600" spc="-5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operations on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at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bit-level.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5837" y="2738437"/>
          <a:ext cx="7286625" cy="316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6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b="1" spc="-5" dirty="0">
                          <a:latin typeface="Calibri"/>
                          <a:cs typeface="Calibri"/>
                        </a:rPr>
                        <a:t>Operator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80921E"/>
                      </a:solidFill>
                      <a:prstDash val="solid"/>
                    </a:lnL>
                    <a:lnR w="9525">
                      <a:solidFill>
                        <a:srgbClr val="80921E"/>
                      </a:solidFill>
                      <a:prstDash val="solid"/>
                    </a:lnR>
                    <a:lnT w="9525">
                      <a:solidFill>
                        <a:srgbClr val="80921E"/>
                      </a:solidFill>
                      <a:prstDash val="solid"/>
                    </a:lnT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b="1" spc="-5" dirty="0">
                          <a:latin typeface="Calibri"/>
                          <a:cs typeface="Calibri"/>
                        </a:rPr>
                        <a:t>Meaning</a:t>
                      </a:r>
                      <a:r>
                        <a:rPr sz="2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latin typeface="Calibri"/>
                          <a:cs typeface="Calibri"/>
                        </a:rPr>
                        <a:t>operator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80921E"/>
                      </a:solidFill>
                      <a:prstDash val="solid"/>
                    </a:lnL>
                    <a:lnR w="9525">
                      <a:solidFill>
                        <a:srgbClr val="80921E"/>
                      </a:solidFill>
                      <a:prstDash val="solid"/>
                    </a:lnR>
                    <a:lnT w="9525">
                      <a:solidFill>
                        <a:srgbClr val="80921E"/>
                      </a:solidFill>
                      <a:prstDash val="solid"/>
                    </a:lnT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1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Bitwise</a:t>
                      </a:r>
                      <a:r>
                        <a:rPr sz="21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1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Bitwise</a:t>
                      </a:r>
                      <a:r>
                        <a:rPr sz="21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1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^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Bitwise</a:t>
                      </a:r>
                      <a:r>
                        <a:rPr sz="21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exclusive</a:t>
                      </a:r>
                      <a:r>
                        <a:rPr sz="21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1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~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One's</a:t>
                      </a:r>
                      <a:r>
                        <a:rPr sz="21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complement</a:t>
                      </a:r>
                      <a:r>
                        <a:rPr sz="21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r>
                        <a:rPr sz="21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(unary</a:t>
                      </a:r>
                      <a:r>
                        <a:rPr sz="21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operator)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&lt;&lt;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r>
                        <a:rPr sz="21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1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&gt;&gt;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2100" spc="-3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1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79757" y="1661031"/>
            <a:ext cx="45802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5" dirty="0">
                <a:latin typeface="Calibri"/>
                <a:cs typeface="Calibri"/>
              </a:rPr>
              <a:t>Truth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bitwise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operators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33499" y="2837338"/>
          <a:ext cx="6482080" cy="2356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3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9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X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60736E"/>
                      </a:solidFill>
                      <a:prstDash val="solid"/>
                    </a:lnL>
                    <a:lnR w="9525">
                      <a:solidFill>
                        <a:srgbClr val="60736E"/>
                      </a:solidFill>
                      <a:prstDash val="solid"/>
                    </a:lnR>
                    <a:lnT w="9525">
                      <a:solidFill>
                        <a:srgbClr val="60736E"/>
                      </a:solidFill>
                      <a:prstDash val="solid"/>
                    </a:lnT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60736E"/>
                      </a:solidFill>
                      <a:prstDash val="solid"/>
                    </a:lnL>
                    <a:lnR w="9525">
                      <a:solidFill>
                        <a:srgbClr val="60736E"/>
                      </a:solidFill>
                      <a:prstDash val="solid"/>
                    </a:lnR>
                    <a:lnT w="9525">
                      <a:solidFill>
                        <a:srgbClr val="60736E"/>
                      </a:solidFill>
                      <a:prstDash val="solid"/>
                    </a:lnT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X&amp;Y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60736E"/>
                      </a:solidFill>
                      <a:prstDash val="solid"/>
                    </a:lnL>
                    <a:lnR w="9525">
                      <a:solidFill>
                        <a:srgbClr val="60736E"/>
                      </a:solidFill>
                      <a:prstDash val="solid"/>
                    </a:lnR>
                    <a:lnT w="9525">
                      <a:solidFill>
                        <a:srgbClr val="60736E"/>
                      </a:solidFill>
                      <a:prstDash val="solid"/>
                    </a:lnT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X|Y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60736E"/>
                      </a:solidFill>
                      <a:prstDash val="solid"/>
                    </a:lnL>
                    <a:lnR w="9525">
                      <a:solidFill>
                        <a:srgbClr val="60736E"/>
                      </a:solidFill>
                      <a:prstDash val="solid"/>
                    </a:lnR>
                    <a:lnT w="9525">
                      <a:solidFill>
                        <a:srgbClr val="60736E"/>
                      </a:solidFill>
                      <a:prstDash val="solid"/>
                    </a:lnT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X^Y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9525">
                      <a:solidFill>
                        <a:srgbClr val="60736E"/>
                      </a:solidFill>
                      <a:prstDash val="solid"/>
                    </a:lnL>
                    <a:lnR w="9525">
                      <a:solidFill>
                        <a:srgbClr val="60736E"/>
                      </a:solidFill>
                      <a:prstDash val="solid"/>
                    </a:lnR>
                    <a:lnT w="9525">
                      <a:solidFill>
                        <a:srgbClr val="60736E"/>
                      </a:solidFill>
                      <a:prstDash val="solid"/>
                    </a:lnT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0269" y="540830"/>
            <a:ext cx="3439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Bitwise</a:t>
            </a:r>
            <a:r>
              <a:rPr spc="-90" dirty="0"/>
              <a:t> </a:t>
            </a:r>
            <a:r>
              <a:rPr spc="-5" dirty="0"/>
              <a:t>Operators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676400"/>
            <a:ext cx="4533265" cy="4340225"/>
          </a:xfrm>
          <a:custGeom>
            <a:avLst/>
            <a:gdLst/>
            <a:ahLst/>
            <a:cxnLst/>
            <a:rect l="l" t="t" r="r" b="b"/>
            <a:pathLst>
              <a:path w="4533265" h="4340225">
                <a:moveTo>
                  <a:pt x="0" y="0"/>
                </a:moveTo>
                <a:lnTo>
                  <a:pt x="4533089" y="0"/>
                </a:lnTo>
                <a:lnTo>
                  <a:pt x="4533089" y="4339649"/>
                </a:lnTo>
                <a:lnTo>
                  <a:pt x="0" y="43396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225" y="1690116"/>
            <a:ext cx="15690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Calibri"/>
                <a:cs typeface="Calibri"/>
              </a:rPr>
              <a:t>For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example: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225" y="2391155"/>
            <a:ext cx="388048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385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Calibri"/>
                <a:cs typeface="Calibri"/>
              </a:rPr>
              <a:t>We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have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two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variables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b.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3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=6;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b=4;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binary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representation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225" y="4143755"/>
            <a:ext cx="144272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Calibri"/>
                <a:cs typeface="Calibri"/>
              </a:rPr>
              <a:t>: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25500" algn="l"/>
              </a:tabLst>
            </a:pP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=	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0110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38835" algn="l"/>
              </a:tabLst>
            </a:pP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=	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0100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925" y="5542616"/>
            <a:ext cx="1745614" cy="0"/>
          </a:xfrm>
          <a:custGeom>
            <a:avLst/>
            <a:gdLst/>
            <a:ahLst/>
            <a:cxnLst/>
            <a:rect l="l" t="t" r="r" b="b"/>
            <a:pathLst>
              <a:path w="1745614">
                <a:moveTo>
                  <a:pt x="0" y="0"/>
                </a:moveTo>
                <a:lnTo>
                  <a:pt x="1745589" y="0"/>
                </a:lnTo>
              </a:path>
            </a:pathLst>
          </a:custGeom>
          <a:ln w="18986">
            <a:solidFill>
              <a:srgbClr val="F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225" y="5545835"/>
            <a:ext cx="14522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6905" algn="l"/>
              </a:tabLst>
            </a:pPr>
            <a:r>
              <a:rPr sz="2300" dirty="0">
                <a:latin typeface="Calibri"/>
                <a:cs typeface="Calibri"/>
              </a:rPr>
              <a:t>a&amp;b	=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0100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48200" y="2274838"/>
            <a:ext cx="4419600" cy="3324225"/>
          </a:xfrm>
          <a:custGeom>
            <a:avLst/>
            <a:gdLst/>
            <a:ahLst/>
            <a:cxnLst/>
            <a:rect l="l" t="t" r="r" b="b"/>
            <a:pathLst>
              <a:path w="4419600" h="3324225">
                <a:moveTo>
                  <a:pt x="0" y="0"/>
                </a:moveTo>
                <a:lnTo>
                  <a:pt x="4419599" y="0"/>
                </a:lnTo>
                <a:lnTo>
                  <a:pt x="4419599" y="3323986"/>
                </a:lnTo>
                <a:lnTo>
                  <a:pt x="0" y="332398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14818" y="2289569"/>
            <a:ext cx="22218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 indent="-203200">
              <a:lnSpc>
                <a:spcPct val="100000"/>
              </a:lnSpc>
              <a:spcBef>
                <a:spcPts val="100"/>
              </a:spcBef>
              <a:buSzPct val="95238"/>
              <a:buAutoNum type="arabicPeriod"/>
              <a:tabLst>
                <a:tab pos="219710" algn="l"/>
              </a:tabLst>
            </a:pP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100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100">
              <a:latin typeface="Calibri"/>
              <a:cs typeface="Calibri"/>
            </a:endParaRPr>
          </a:p>
          <a:p>
            <a:pPr marL="16510" marR="932180" indent="-4445">
              <a:lnSpc>
                <a:spcPct val="100000"/>
              </a:lnSpc>
              <a:buSzPct val="95238"/>
              <a:buAutoNum type="arabicPeriod"/>
              <a:tabLst>
                <a:tab pos="219710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9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main()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3.{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23825" y="3793235"/>
            <a:ext cx="46482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Calibri"/>
                <a:cs typeface="Calibri"/>
              </a:rPr>
              <a:t>above</a:t>
            </a:r>
            <a:r>
              <a:rPr sz="2300" spc="-5" dirty="0">
                <a:latin typeface="Calibri"/>
                <a:cs typeface="Calibri"/>
              </a:rPr>
              <a:t> tw</a:t>
            </a:r>
            <a:r>
              <a:rPr sz="2300" dirty="0">
                <a:latin typeface="Calibri"/>
                <a:cs typeface="Calibri"/>
              </a:rPr>
              <a:t>o</a:t>
            </a:r>
            <a:r>
              <a:rPr sz="2300" spc="-5" dirty="0">
                <a:latin typeface="Calibri"/>
                <a:cs typeface="Calibri"/>
              </a:rPr>
              <a:t> variable</a:t>
            </a:r>
            <a:r>
              <a:rPr sz="2300" dirty="0">
                <a:latin typeface="Calibri"/>
                <a:cs typeface="Calibri"/>
              </a:rPr>
              <a:t>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5" dirty="0">
                <a:latin typeface="Calibri"/>
                <a:cs typeface="Calibri"/>
              </a:rPr>
              <a:t> give</a:t>
            </a:r>
            <a:r>
              <a:rPr sz="2300" dirty="0">
                <a:latin typeface="Calibri"/>
                <a:cs typeface="Calibri"/>
              </a:rPr>
              <a:t>n</a:t>
            </a:r>
            <a:r>
              <a:rPr sz="2300" spc="-5" dirty="0">
                <a:latin typeface="Calibri"/>
                <a:cs typeface="Calibri"/>
              </a:rPr>
              <a:t> belo</a:t>
            </a:r>
            <a:r>
              <a:rPr sz="2300" dirty="0">
                <a:latin typeface="Calibri"/>
                <a:cs typeface="Calibri"/>
              </a:rPr>
              <a:t>w</a:t>
            </a:r>
            <a:r>
              <a:rPr sz="2300" spc="-130" dirty="0">
                <a:latin typeface="Calibri"/>
                <a:cs typeface="Calibri"/>
              </a:rPr>
              <a:t> </a:t>
            </a:r>
            <a:r>
              <a:rPr sz="3150" spc="-7" baseline="-14550" dirty="0">
                <a:latin typeface="Calibri"/>
                <a:cs typeface="Calibri"/>
              </a:rPr>
              <a:t>6.</a:t>
            </a:r>
            <a:endParaRPr sz="3150" baseline="-14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8725" y="3249690"/>
            <a:ext cx="379539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5605" indent="-38354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alibri"/>
              <a:buAutoNum type="arabicPeriod" startAt="4"/>
              <a:tabLst>
                <a:tab pos="395605" algn="l"/>
                <a:tab pos="396240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1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a=6,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b=4;</a:t>
            </a:r>
            <a:r>
              <a:rPr sz="2100" spc="455" dirty="0"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//</a:t>
            </a:r>
            <a:r>
              <a:rPr sz="21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variable</a:t>
            </a:r>
            <a:endParaRPr sz="2100">
              <a:latin typeface="Calibri"/>
              <a:cs typeface="Calibri"/>
            </a:endParaRPr>
          </a:p>
          <a:p>
            <a:pPr marL="395605" indent="-383540">
              <a:lnSpc>
                <a:spcPct val="100000"/>
              </a:lnSpc>
              <a:buAutoNum type="arabicPeriod" startAt="4"/>
              <a:tabLst>
                <a:tab pos="395605" algn="l"/>
                <a:tab pos="396240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"The</a:t>
            </a:r>
            <a:r>
              <a:rPr sz="21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output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1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%d"</a:t>
            </a:r>
            <a:r>
              <a:rPr sz="2100" spc="-5" dirty="0">
                <a:latin typeface="Calibri"/>
                <a:cs typeface="Calibri"/>
              </a:rPr>
              <a:t>,a&amp;b);</a:t>
            </a:r>
            <a:endParaRPr sz="2100">
              <a:latin typeface="Calibri"/>
              <a:cs typeface="Calibri"/>
            </a:endParaRPr>
          </a:p>
          <a:p>
            <a:pPr marL="395605">
              <a:lnSpc>
                <a:spcPct val="100000"/>
              </a:lnSpc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100" b="1" spc="-4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0;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8725" y="4209810"/>
            <a:ext cx="3117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libri"/>
                <a:cs typeface="Calibri"/>
              </a:rPr>
              <a:t>7</a:t>
            </a:r>
            <a:r>
              <a:rPr sz="2100" dirty="0">
                <a:latin typeface="Calibri"/>
                <a:cs typeface="Calibri"/>
              </a:rPr>
              <a:t>.}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1225" y="5169930"/>
            <a:ext cx="25546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libri"/>
                <a:cs typeface="Calibri"/>
              </a:rPr>
              <a:t>Output: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21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1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5898" y="475805"/>
            <a:ext cx="2907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Bitwise</a:t>
            </a:r>
            <a:r>
              <a:rPr sz="4400" spc="-100" dirty="0"/>
              <a:t> </a:t>
            </a:r>
            <a:r>
              <a:rPr sz="4400" spc="-5" dirty="0"/>
              <a:t>AND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069" y="380491"/>
            <a:ext cx="3375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Integer</a:t>
            </a:r>
            <a:r>
              <a:rPr spc="-90" dirty="0"/>
              <a:t> </a:t>
            </a:r>
            <a:r>
              <a:rPr spc="-5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147" y="1804415"/>
            <a:ext cx="8290559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116205" indent="-2901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Consists 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sequence of digits, with possibly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plus 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minus sign before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marL="702310" marR="5080" indent="-306070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latin typeface="Arial MT"/>
                <a:cs typeface="Arial MT"/>
              </a:rPr>
              <a:t>– </a:t>
            </a:r>
            <a:r>
              <a:rPr sz="2800" spc="-5" dirty="0">
                <a:latin typeface="Calibri"/>
                <a:cs typeface="Calibri"/>
              </a:rPr>
              <a:t>Embedded spaces, commas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non-digit characters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 permitted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between digits.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Calibri"/>
              <a:cs typeface="Calibri"/>
            </a:endParaRPr>
          </a:p>
          <a:p>
            <a:pPr marL="302260" marR="1896110" indent="-2901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10" dirty="0">
                <a:latin typeface="Calibri"/>
                <a:cs typeface="Calibri"/>
              </a:rPr>
              <a:t>Maximum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minimum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values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32-bit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representations)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121" y="5004815"/>
            <a:ext cx="1779905" cy="1021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2800" spc="-10" dirty="0">
                <a:latin typeface="Calibri"/>
                <a:cs typeface="Calibri"/>
              </a:rPr>
              <a:t>Maximum </a:t>
            </a:r>
            <a:r>
              <a:rPr sz="2800" spc="-5" dirty="0">
                <a:latin typeface="Calibri"/>
                <a:cs typeface="Calibri"/>
              </a:rPr>
              <a:t>::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Minimu</a:t>
            </a:r>
            <a:r>
              <a:rPr sz="2800" dirty="0">
                <a:latin typeface="Calibri"/>
                <a:cs typeface="Calibri"/>
              </a:rPr>
              <a:t>m	</a:t>
            </a:r>
            <a:r>
              <a:rPr sz="2800" spc="-5" dirty="0">
                <a:latin typeface="Calibri"/>
                <a:cs typeface="Calibri"/>
              </a:rPr>
              <a:t>::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1578" y="5004815"/>
            <a:ext cx="2082800" cy="10210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48260" algn="r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libri"/>
                <a:cs typeface="Calibri"/>
              </a:rPr>
              <a:t>2147483647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latin typeface="Calibri"/>
                <a:cs typeface="Calibri"/>
              </a:rPr>
              <a:t>–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2147483648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898" y="475805"/>
            <a:ext cx="2907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Bitwise</a:t>
            </a:r>
            <a:r>
              <a:rPr sz="4400" spc="-100" dirty="0"/>
              <a:t> </a:t>
            </a:r>
            <a:r>
              <a:rPr sz="4400" spc="-5" dirty="0"/>
              <a:t>AND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1448" y="1229882"/>
            <a:ext cx="8915400" cy="5577205"/>
          </a:xfrm>
          <a:custGeom>
            <a:avLst/>
            <a:gdLst/>
            <a:ahLst/>
            <a:cxnLst/>
            <a:rect l="l" t="t" r="r" b="b"/>
            <a:pathLst>
              <a:path w="8915400" h="5577205">
                <a:moveTo>
                  <a:pt x="0" y="0"/>
                </a:moveTo>
                <a:lnTo>
                  <a:pt x="8915400" y="0"/>
                </a:lnTo>
                <a:lnTo>
                  <a:pt x="8915400" y="5577116"/>
                </a:lnTo>
                <a:lnTo>
                  <a:pt x="0" y="557711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474" y="1509492"/>
            <a:ext cx="876427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Bitwise</a:t>
            </a:r>
            <a:r>
              <a:rPr sz="2200" spc="3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AND</a:t>
            </a:r>
            <a:r>
              <a:rPr sz="2200" spc="31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is</a:t>
            </a:r>
            <a:r>
              <a:rPr sz="2200" spc="3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a</a:t>
            </a:r>
            <a:r>
              <a:rPr sz="2200" spc="31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binary</a:t>
            </a:r>
            <a:r>
              <a:rPr sz="2200" spc="31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operator</a:t>
            </a:r>
            <a:r>
              <a:rPr sz="2200" spc="32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(operates</a:t>
            </a:r>
            <a:r>
              <a:rPr sz="2200" spc="31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on</a:t>
            </a:r>
            <a:r>
              <a:rPr sz="2200" spc="32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two</a:t>
            </a:r>
            <a:r>
              <a:rPr sz="2200" spc="3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operands).</a:t>
            </a:r>
            <a:r>
              <a:rPr sz="2200" spc="32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It's</a:t>
            </a:r>
            <a:r>
              <a:rPr sz="2200" spc="32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denoted </a:t>
            </a:r>
            <a:r>
              <a:rPr sz="2200" spc="-53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by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Arial MT"/>
                <a:cs typeface="Arial MT"/>
              </a:rPr>
              <a:t>&amp;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 marR="18415">
              <a:lnSpc>
                <a:spcPct val="100000"/>
              </a:lnSpc>
            </a:pP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252830"/>
                </a:solidFill>
                <a:latin typeface="Arial MT"/>
                <a:cs typeface="Arial MT"/>
              </a:rPr>
              <a:t>&amp;</a:t>
            </a:r>
            <a:r>
              <a:rPr sz="2200" spc="-70" dirty="0">
                <a:solidFill>
                  <a:srgbClr val="25283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operator</a:t>
            </a:r>
            <a:r>
              <a:rPr sz="2200" spc="8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compares</a:t>
            </a:r>
            <a:r>
              <a:rPr sz="2200" spc="7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corresponding</a:t>
            </a:r>
            <a:r>
              <a:rPr sz="2200" spc="8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bits</a:t>
            </a:r>
            <a:r>
              <a:rPr sz="2200" spc="8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of</a:t>
            </a:r>
            <a:r>
              <a:rPr sz="2200" spc="8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two</a:t>
            </a:r>
            <a:r>
              <a:rPr sz="2200" spc="8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operands.</a:t>
            </a:r>
            <a:r>
              <a:rPr sz="2200" spc="8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If</a:t>
            </a:r>
            <a:r>
              <a:rPr sz="2200" spc="8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both</a:t>
            </a:r>
            <a:r>
              <a:rPr sz="2200" spc="8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bits</a:t>
            </a:r>
            <a:r>
              <a:rPr sz="2200" spc="8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are </a:t>
            </a:r>
            <a:r>
              <a:rPr sz="2200" spc="-53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1,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it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gives 1.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If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either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bits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not 1,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it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gives 0.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For</a:t>
            </a:r>
            <a:r>
              <a:rPr sz="2200" spc="-5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example,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5424" y="3605769"/>
          <a:ext cx="4047490" cy="128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4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75"/>
                        </a:lnSpc>
                      </a:pPr>
                      <a:r>
                        <a:rPr sz="2200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00001100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(In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53035">
                        <a:lnSpc>
                          <a:spcPts val="207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Binary)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95"/>
                        </a:lnSpc>
                      </a:pPr>
                      <a:r>
                        <a:rPr sz="2200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00011001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9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(In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53035">
                        <a:lnSpc>
                          <a:spcPts val="229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Binary)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Bit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Operation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53955" y="6206334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>
                <a:moveTo>
                  <a:pt x="0" y="0"/>
                </a:moveTo>
                <a:lnTo>
                  <a:pt x="1225326" y="0"/>
                </a:lnTo>
              </a:path>
            </a:pathLst>
          </a:custGeom>
          <a:ln w="19558">
            <a:solidFill>
              <a:srgbClr val="242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4474" y="5197573"/>
            <a:ext cx="4164329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11120" algn="r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00001100</a:t>
            </a:r>
            <a:endParaRPr sz="2200">
              <a:latin typeface="Consolas"/>
              <a:cs typeface="Consolas"/>
            </a:endParaRPr>
          </a:p>
          <a:p>
            <a:pPr marR="2611755" algn="r">
              <a:lnSpc>
                <a:spcPct val="100000"/>
              </a:lnSpc>
            </a:pPr>
            <a:r>
              <a:rPr sz="2200" dirty="0">
                <a:solidFill>
                  <a:srgbClr val="252830"/>
                </a:solidFill>
                <a:latin typeface="Consolas"/>
                <a:cs typeface="Consolas"/>
              </a:rPr>
              <a:t>&amp;</a:t>
            </a:r>
            <a:r>
              <a:rPr sz="2200" spc="-11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00011001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onsolas"/>
              <a:cs typeface="Consolas"/>
            </a:endParaRPr>
          </a:p>
          <a:p>
            <a:pPr marL="319405">
              <a:lnSpc>
                <a:spcPct val="100000"/>
              </a:lnSpc>
            </a:pP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00001000</a:t>
            </a:r>
            <a:r>
              <a:rPr sz="2200" spc="-3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252830"/>
                </a:solidFill>
                <a:latin typeface="Consolas"/>
                <a:cs typeface="Consolas"/>
              </a:rPr>
              <a:t>=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252830"/>
                </a:solidFill>
                <a:latin typeface="Consolas"/>
                <a:cs typeface="Consolas"/>
              </a:rPr>
              <a:t>8</a:t>
            </a:r>
            <a:r>
              <a:rPr sz="2200" spc="-3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(In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decimal)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752600"/>
            <a:ext cx="4191000" cy="3985895"/>
          </a:xfrm>
          <a:custGeom>
            <a:avLst/>
            <a:gdLst/>
            <a:ahLst/>
            <a:cxnLst/>
            <a:rect l="l" t="t" r="r" b="b"/>
            <a:pathLst>
              <a:path w="4191000" h="3985895">
                <a:moveTo>
                  <a:pt x="0" y="0"/>
                </a:moveTo>
                <a:lnTo>
                  <a:pt x="4190999" y="0"/>
                </a:lnTo>
                <a:lnTo>
                  <a:pt x="4190999" y="3985705"/>
                </a:lnTo>
                <a:lnTo>
                  <a:pt x="0" y="398570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225" y="1766316"/>
            <a:ext cx="3880485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Calibri"/>
                <a:cs typeface="Calibri"/>
              </a:rPr>
              <a:t>For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example:</a:t>
            </a:r>
            <a:endParaRPr sz="2300">
              <a:latin typeface="Calibri"/>
              <a:cs typeface="Calibri"/>
            </a:endParaRPr>
          </a:p>
          <a:p>
            <a:pPr marL="12700" marR="65913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We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consider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two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variables,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3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3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23;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3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3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10;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binary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representation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the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above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two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variables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would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be:</a:t>
            </a:r>
            <a:endParaRPr sz="23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1925" y="4305680"/>
          <a:ext cx="2764155" cy="1343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ts val="2185"/>
                        </a:lnSpc>
                      </a:pPr>
                      <a:r>
                        <a:rPr sz="23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300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2185"/>
                        </a:lnSpc>
                      </a:pPr>
                      <a:r>
                        <a:rPr sz="23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00010111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05">
                <a:tc>
                  <a:txBody>
                    <a:bodyPr/>
                    <a:lstStyle/>
                    <a:p>
                      <a:pPr>
                        <a:lnSpc>
                          <a:spcPts val="2415"/>
                        </a:lnSpc>
                      </a:pPr>
                      <a:r>
                        <a:rPr sz="23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300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415"/>
                        </a:lnSpc>
                      </a:pPr>
                      <a:r>
                        <a:rPr sz="23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00001010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300" dirty="0">
                          <a:latin typeface="Calibri"/>
                          <a:cs typeface="Calibri"/>
                        </a:rPr>
                        <a:t>a|b</a:t>
                      </a:r>
                      <a:r>
                        <a:rPr sz="23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300" dirty="0">
                          <a:latin typeface="Calibri"/>
                          <a:cs typeface="Calibri"/>
                        </a:rPr>
                        <a:t>=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300" spc="-5" dirty="0">
                          <a:latin typeface="Calibri"/>
                          <a:cs typeface="Calibri"/>
                        </a:rPr>
                        <a:t>00011111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369342" y="2197892"/>
            <a:ext cx="4611370" cy="3509010"/>
          </a:xfrm>
          <a:custGeom>
            <a:avLst/>
            <a:gdLst/>
            <a:ahLst/>
            <a:cxnLst/>
            <a:rect l="l" t="t" r="r" b="b"/>
            <a:pathLst>
              <a:path w="4611370" h="3509010">
                <a:moveTo>
                  <a:pt x="0" y="0"/>
                </a:moveTo>
                <a:lnTo>
                  <a:pt x="4610910" y="0"/>
                </a:lnTo>
                <a:lnTo>
                  <a:pt x="4610910" y="3508652"/>
                </a:lnTo>
                <a:lnTo>
                  <a:pt x="0" y="350865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26171" y="2212116"/>
            <a:ext cx="3916679" cy="340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indent="-213360">
              <a:lnSpc>
                <a:spcPct val="100000"/>
              </a:lnSpc>
              <a:spcBef>
                <a:spcPts val="100"/>
              </a:spcBef>
              <a:buSzPct val="95454"/>
              <a:buAutoNum type="arabicPeriod"/>
              <a:tabLst>
                <a:tab pos="229870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200">
              <a:latin typeface="Calibri"/>
              <a:cs typeface="Calibri"/>
            </a:endParaRPr>
          </a:p>
          <a:p>
            <a:pPr marL="16510" marR="2566035" indent="-4445">
              <a:lnSpc>
                <a:spcPct val="100000"/>
              </a:lnSpc>
              <a:buSzPct val="95454"/>
              <a:buAutoNum type="arabicPeriod"/>
              <a:tabLst>
                <a:tab pos="229870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9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main()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3.{</a:t>
            </a:r>
            <a:endParaRPr sz="2200">
              <a:latin typeface="Calibri"/>
              <a:cs typeface="Calibri"/>
            </a:endParaRPr>
          </a:p>
          <a:p>
            <a:pPr marL="417830" indent="-40195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417830" algn="l"/>
                <a:tab pos="418465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2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a=23,b=10;</a:t>
            </a:r>
            <a:r>
              <a:rPr sz="2200" spc="459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//</a:t>
            </a:r>
            <a:r>
              <a:rPr sz="22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variable</a:t>
            </a:r>
            <a:endParaRPr sz="2200">
              <a:latin typeface="Calibri"/>
              <a:cs typeface="Calibri"/>
            </a:endParaRPr>
          </a:p>
          <a:p>
            <a:pPr marL="417830" indent="-401955">
              <a:lnSpc>
                <a:spcPct val="100000"/>
              </a:lnSpc>
              <a:buAutoNum type="arabicPeriod" startAt="4"/>
              <a:tabLst>
                <a:tab pos="417830" algn="l"/>
                <a:tab pos="418465" algn="l"/>
              </a:tabLst>
            </a:pPr>
            <a:r>
              <a:rPr sz="2200" spc="-5" dirty="0">
                <a:latin typeface="Calibri"/>
                <a:cs typeface="Calibri"/>
              </a:rPr>
              <a:t>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"The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output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%d"</a:t>
            </a:r>
            <a:r>
              <a:rPr sz="2200" spc="-5" dirty="0">
                <a:latin typeface="Calibri"/>
                <a:cs typeface="Calibri"/>
              </a:rPr>
              <a:t>,a|b);</a:t>
            </a:r>
            <a:endParaRPr sz="2200">
              <a:latin typeface="Calibri"/>
              <a:cs typeface="Calibri"/>
            </a:endParaRPr>
          </a:p>
          <a:p>
            <a:pPr marL="16510" marR="247523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417830" algn="l"/>
                <a:tab pos="418465" algn="l"/>
              </a:tabLst>
            </a:pP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200" b="1" spc="-9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7.}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Output: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31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48112" y="540830"/>
            <a:ext cx="2240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52830"/>
                </a:solidFill>
                <a:latin typeface="Times New Roman"/>
                <a:cs typeface="Times New Roman"/>
              </a:rPr>
              <a:t>Bitwise</a:t>
            </a:r>
            <a:r>
              <a:rPr spc="-9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52830"/>
                </a:solidFill>
                <a:latin typeface="Times New Roman"/>
                <a:cs typeface="Times New Roman"/>
              </a:rPr>
              <a:t>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8112" y="540830"/>
            <a:ext cx="2240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52830"/>
                </a:solidFill>
                <a:latin typeface="Times New Roman"/>
                <a:cs typeface="Times New Roman"/>
              </a:rPr>
              <a:t>Bitwise</a:t>
            </a:r>
            <a:r>
              <a:rPr spc="-9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52830"/>
                </a:solidFill>
                <a:latin typeface="Times New Roman"/>
                <a:cs typeface="Times New Roman"/>
              </a:rPr>
              <a:t>OR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337845"/>
            <a:ext cx="8763000" cy="5238750"/>
          </a:xfrm>
          <a:custGeom>
            <a:avLst/>
            <a:gdLst/>
            <a:ahLst/>
            <a:cxnLst/>
            <a:rect l="l" t="t" r="r" b="b"/>
            <a:pathLst>
              <a:path w="8763000" h="5238750">
                <a:moveTo>
                  <a:pt x="0" y="0"/>
                </a:moveTo>
                <a:lnTo>
                  <a:pt x="8762999" y="0"/>
                </a:lnTo>
                <a:lnTo>
                  <a:pt x="8762999" y="5238563"/>
                </a:lnTo>
                <a:lnTo>
                  <a:pt x="0" y="523856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5425" y="1615818"/>
            <a:ext cx="848487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751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Bitwise</a:t>
            </a:r>
            <a:r>
              <a:rPr sz="2200" spc="-1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OR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a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binary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operator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(operates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on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two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operands).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It's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denoted </a:t>
            </a:r>
            <a:r>
              <a:rPr sz="2200" spc="-53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by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Arial MT"/>
                <a:cs typeface="Arial MT"/>
              </a:rPr>
              <a:t>|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252830"/>
                </a:solidFill>
                <a:latin typeface="Arial MT"/>
                <a:cs typeface="Arial MT"/>
              </a:rPr>
              <a:t>|</a:t>
            </a:r>
            <a:r>
              <a:rPr sz="2200" spc="-70" dirty="0">
                <a:solidFill>
                  <a:srgbClr val="25283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operator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compares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corresponding</a:t>
            </a:r>
            <a:r>
              <a:rPr sz="2200" spc="-1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bits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of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two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operands.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If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either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of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the </a:t>
            </a:r>
            <a:r>
              <a:rPr sz="2200" spc="-53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bits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is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1,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it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gives 1. If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not,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it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gives 0.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For example,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6375" y="3712095"/>
          <a:ext cx="3893820" cy="61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R="36830" algn="ctr">
                        <a:lnSpc>
                          <a:spcPts val="207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75"/>
                        </a:lnSpc>
                      </a:pPr>
                      <a:r>
                        <a:rPr sz="2200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7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00001100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7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(In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7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Binary)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R="36830" algn="ctr">
                        <a:lnSpc>
                          <a:spcPts val="229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295"/>
                        </a:lnSpc>
                      </a:pPr>
                      <a:r>
                        <a:rPr sz="2200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29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00011001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29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(In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9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Binary)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44906" y="5977380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>
                <a:moveTo>
                  <a:pt x="0" y="0"/>
                </a:moveTo>
                <a:lnTo>
                  <a:pt x="1225326" y="0"/>
                </a:lnTo>
              </a:path>
            </a:pathLst>
          </a:custGeom>
          <a:ln w="19558">
            <a:solidFill>
              <a:srgbClr val="242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5425" y="4633338"/>
            <a:ext cx="508127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405" marR="5080" indent="-30734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Bitwise</a:t>
            </a:r>
            <a:r>
              <a:rPr sz="2200" spc="-2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OR</a:t>
            </a:r>
            <a:r>
              <a:rPr sz="2200" spc="-2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Operation</a:t>
            </a:r>
            <a:r>
              <a:rPr sz="2200" spc="-2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of</a:t>
            </a:r>
            <a:r>
              <a:rPr sz="2200" spc="-2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12</a:t>
            </a:r>
            <a:r>
              <a:rPr sz="2200" spc="-2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and</a:t>
            </a:r>
            <a:r>
              <a:rPr sz="2200" spc="-2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25 </a:t>
            </a:r>
            <a:r>
              <a:rPr sz="2200" spc="-119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00001100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252830"/>
                </a:solidFill>
                <a:latin typeface="Consolas"/>
                <a:cs typeface="Consolas"/>
              </a:rPr>
              <a:t>|</a:t>
            </a:r>
            <a:r>
              <a:rPr sz="2200" spc="-11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00011001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onsolas"/>
              <a:cs typeface="Consolas"/>
            </a:endParaRPr>
          </a:p>
          <a:p>
            <a:pPr marL="319405">
              <a:lnSpc>
                <a:spcPct val="100000"/>
              </a:lnSpc>
            </a:pP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00011101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252830"/>
                </a:solidFill>
                <a:latin typeface="Consolas"/>
                <a:cs typeface="Consolas"/>
              </a:rPr>
              <a:t>=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29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(In</a:t>
            </a:r>
            <a:r>
              <a:rPr sz="2200" spc="-2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decimal)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325" y="5193296"/>
            <a:ext cx="2226310" cy="0"/>
          </a:xfrm>
          <a:custGeom>
            <a:avLst/>
            <a:gdLst/>
            <a:ahLst/>
            <a:cxnLst/>
            <a:rect l="l" t="t" r="r" b="b"/>
            <a:pathLst>
              <a:path w="2226310">
                <a:moveTo>
                  <a:pt x="0" y="0"/>
                </a:moveTo>
                <a:lnTo>
                  <a:pt x="2226119" y="0"/>
                </a:lnTo>
              </a:path>
            </a:pathLst>
          </a:custGeom>
          <a:ln w="18161">
            <a:solidFill>
              <a:srgbClr val="F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00" y="1828800"/>
            <a:ext cx="4016375" cy="381698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2200" spc="-5" dirty="0">
                <a:latin typeface="Calibri"/>
                <a:cs typeface="Calibri"/>
              </a:rPr>
              <a:t>For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example:</a:t>
            </a:r>
            <a:endParaRPr sz="2200">
              <a:latin typeface="Calibri"/>
              <a:cs typeface="Calibri"/>
            </a:endParaRPr>
          </a:p>
          <a:p>
            <a:pPr marL="85725" marR="243204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We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consider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two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b,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12;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10;</a:t>
            </a:r>
            <a:endParaRPr sz="2200">
              <a:latin typeface="Calibri"/>
              <a:cs typeface="Calibri"/>
            </a:endParaRPr>
          </a:p>
          <a:p>
            <a:pPr marL="85725" marR="23495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binary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representation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above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two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would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be: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tabLst>
                <a:tab pos="926465" algn="l"/>
              </a:tabLst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=	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00001100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tabLst>
                <a:tab pos="939165" algn="l"/>
              </a:tabLst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=	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00001010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(a^b)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0000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1110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0" y="2136575"/>
            <a:ext cx="4419600" cy="3477895"/>
          </a:xfrm>
          <a:custGeom>
            <a:avLst/>
            <a:gdLst/>
            <a:ahLst/>
            <a:cxnLst/>
            <a:rect l="l" t="t" r="r" b="b"/>
            <a:pathLst>
              <a:path w="4419600" h="3477895">
                <a:moveTo>
                  <a:pt x="0" y="0"/>
                </a:moveTo>
                <a:lnTo>
                  <a:pt x="4419599" y="0"/>
                </a:lnTo>
                <a:lnTo>
                  <a:pt x="4419599" y="3477875"/>
                </a:lnTo>
                <a:lnTo>
                  <a:pt x="0" y="347787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2628" y="2150800"/>
            <a:ext cx="392684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indent="-213360">
              <a:lnSpc>
                <a:spcPct val="100000"/>
              </a:lnSpc>
              <a:spcBef>
                <a:spcPts val="100"/>
              </a:spcBef>
              <a:buSzPct val="95454"/>
              <a:buAutoNum type="arabicPeriod"/>
              <a:tabLst>
                <a:tab pos="229870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200">
              <a:latin typeface="Calibri"/>
              <a:cs typeface="Calibri"/>
            </a:endParaRPr>
          </a:p>
          <a:p>
            <a:pPr marL="16510" marR="2576830" indent="-4445">
              <a:lnSpc>
                <a:spcPct val="100000"/>
              </a:lnSpc>
              <a:buSzPct val="95454"/>
              <a:buAutoNum type="arabicPeriod"/>
              <a:tabLst>
                <a:tab pos="229870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9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main()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3.{</a:t>
            </a:r>
            <a:endParaRPr sz="2200">
              <a:latin typeface="Calibri"/>
              <a:cs typeface="Calibri"/>
            </a:endParaRPr>
          </a:p>
          <a:p>
            <a:pPr marL="417830" indent="-40195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417830" algn="l"/>
                <a:tab pos="418465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2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a=12,b=10;</a:t>
            </a:r>
            <a:r>
              <a:rPr sz="2200" spc="459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//</a:t>
            </a:r>
            <a:r>
              <a:rPr sz="22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variable</a:t>
            </a:r>
            <a:endParaRPr sz="2200">
              <a:latin typeface="Calibri"/>
              <a:cs typeface="Calibri"/>
            </a:endParaRPr>
          </a:p>
          <a:p>
            <a:pPr marL="417830" indent="-401955">
              <a:lnSpc>
                <a:spcPct val="100000"/>
              </a:lnSpc>
              <a:buAutoNum type="arabicPeriod" startAt="4"/>
              <a:tabLst>
                <a:tab pos="417830" algn="l"/>
                <a:tab pos="418465" algn="l"/>
              </a:tabLst>
            </a:pPr>
            <a:r>
              <a:rPr sz="2200" spc="-5" dirty="0">
                <a:latin typeface="Calibri"/>
                <a:cs typeface="Calibri"/>
              </a:rPr>
              <a:t>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"The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output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%d"</a:t>
            </a:r>
            <a:r>
              <a:rPr sz="2200" spc="-5" dirty="0">
                <a:latin typeface="Calibri"/>
                <a:cs typeface="Calibri"/>
              </a:rPr>
              <a:t>,a^b);</a:t>
            </a:r>
            <a:endParaRPr sz="2200">
              <a:latin typeface="Calibri"/>
              <a:cs typeface="Calibri"/>
            </a:endParaRPr>
          </a:p>
          <a:p>
            <a:pPr marL="16510" marR="248602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417830" algn="l"/>
                <a:tab pos="418465" algn="l"/>
              </a:tabLst>
            </a:pP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200" b="1" spc="-9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7.}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Output: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83024" y="540830"/>
            <a:ext cx="2571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52830"/>
                </a:solidFill>
                <a:latin typeface="Times New Roman"/>
                <a:cs typeface="Times New Roman"/>
              </a:rPr>
              <a:t>Bitwise</a:t>
            </a:r>
            <a:r>
              <a:rPr spc="-9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252830"/>
                </a:solidFill>
                <a:latin typeface="Times New Roman"/>
                <a:cs typeface="Times New Roman"/>
              </a:rPr>
              <a:t>XOR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225" y="475805"/>
            <a:ext cx="2848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Bitwise</a:t>
            </a:r>
            <a:r>
              <a:rPr sz="4400" spc="-100" dirty="0"/>
              <a:t> </a:t>
            </a:r>
            <a:r>
              <a:rPr sz="4400" spc="-5" dirty="0"/>
              <a:t>XOR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24465" y="1202323"/>
            <a:ext cx="8550910" cy="5577205"/>
          </a:xfrm>
          <a:custGeom>
            <a:avLst/>
            <a:gdLst/>
            <a:ahLst/>
            <a:cxnLst/>
            <a:rect l="l" t="t" r="r" b="b"/>
            <a:pathLst>
              <a:path w="8550910" h="5577205">
                <a:moveTo>
                  <a:pt x="0" y="0"/>
                </a:moveTo>
                <a:lnTo>
                  <a:pt x="8550775" y="0"/>
                </a:lnTo>
                <a:lnTo>
                  <a:pt x="8550775" y="5577116"/>
                </a:lnTo>
                <a:lnTo>
                  <a:pt x="0" y="557711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8440" y="4248768"/>
          <a:ext cx="3893820" cy="61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12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5"/>
                        </a:lnSpc>
                      </a:pPr>
                      <a:r>
                        <a:rPr sz="2200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00001100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7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(In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207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Binary)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25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95"/>
                        </a:lnSpc>
                      </a:pPr>
                      <a:r>
                        <a:rPr sz="2200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9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00011001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9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(In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2295"/>
                        </a:lnSpc>
                      </a:pPr>
                      <a:r>
                        <a:rPr sz="2200" spc="-5" dirty="0">
                          <a:solidFill>
                            <a:srgbClr val="252830"/>
                          </a:solidFill>
                          <a:latin typeface="Consolas"/>
                          <a:cs typeface="Consolas"/>
                        </a:rPr>
                        <a:t>Binary)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16971" y="6178774"/>
            <a:ext cx="1225550" cy="0"/>
          </a:xfrm>
          <a:custGeom>
            <a:avLst/>
            <a:gdLst/>
            <a:ahLst/>
            <a:cxnLst/>
            <a:rect l="l" t="t" r="r" b="b"/>
            <a:pathLst>
              <a:path w="1225550">
                <a:moveTo>
                  <a:pt x="0" y="0"/>
                </a:moveTo>
                <a:lnTo>
                  <a:pt x="1225326" y="0"/>
                </a:lnTo>
              </a:path>
            </a:pathLst>
          </a:custGeom>
          <a:ln w="19558">
            <a:solidFill>
              <a:srgbClr val="242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490" y="1481932"/>
            <a:ext cx="839851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Bitwise XOR is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a binary operator (operates on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two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operands). It's denoted </a:t>
            </a:r>
            <a:r>
              <a:rPr sz="2200" spc="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by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Arial MT"/>
                <a:cs typeface="Arial MT"/>
              </a:rPr>
              <a:t>^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15240" algn="just">
              <a:lnSpc>
                <a:spcPct val="100000"/>
              </a:lnSpc>
            </a:pP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252830"/>
                </a:solidFill>
                <a:latin typeface="Arial MT"/>
                <a:cs typeface="Arial MT"/>
              </a:rPr>
              <a:t>^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operator</a:t>
            </a:r>
            <a:r>
              <a:rPr sz="2200" spc="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compares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corresponding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 bits</a:t>
            </a:r>
            <a:r>
              <a:rPr sz="2200" spc="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two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 operands.</a:t>
            </a:r>
            <a:r>
              <a:rPr sz="2200" spc="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If </a:t>
            </a:r>
            <a:r>
              <a:rPr sz="2200" spc="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corresponding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bits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are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different,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it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gives 1. If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corresponding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bits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are same,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it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gives 0.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For</a:t>
            </a:r>
            <a:r>
              <a:rPr sz="2200" spc="-5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example,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319405" marR="3168015" indent="-307340">
              <a:lnSpc>
                <a:spcPct val="100000"/>
              </a:lnSpc>
            </a:pP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Bitwise</a:t>
            </a:r>
            <a:r>
              <a:rPr sz="2200" spc="-2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XOR</a:t>
            </a:r>
            <a:r>
              <a:rPr sz="2200" spc="-2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Operation</a:t>
            </a:r>
            <a:r>
              <a:rPr sz="2200" spc="-2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of</a:t>
            </a:r>
            <a:r>
              <a:rPr sz="2200" spc="-2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12</a:t>
            </a:r>
            <a:r>
              <a:rPr sz="2200" spc="-2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and</a:t>
            </a:r>
            <a:r>
              <a:rPr sz="2200" spc="-2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25 </a:t>
            </a:r>
            <a:r>
              <a:rPr sz="2200" spc="-119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00001100</a:t>
            </a:r>
            <a:endParaRPr sz="22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2200" dirty="0">
                <a:solidFill>
                  <a:srgbClr val="252830"/>
                </a:solidFill>
                <a:latin typeface="Consolas"/>
                <a:cs typeface="Consolas"/>
              </a:rPr>
              <a:t>^</a:t>
            </a:r>
            <a:r>
              <a:rPr sz="2200" spc="-11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00011001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onsolas"/>
              <a:cs typeface="Consolas"/>
            </a:endParaRPr>
          </a:p>
          <a:p>
            <a:pPr marL="319405">
              <a:lnSpc>
                <a:spcPct val="100000"/>
              </a:lnSpc>
            </a:pP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00010101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252830"/>
                </a:solidFill>
                <a:latin typeface="Consolas"/>
                <a:cs typeface="Consolas"/>
              </a:rPr>
              <a:t>=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21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(In</a:t>
            </a:r>
            <a:r>
              <a:rPr sz="2200" spc="-2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decimal)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219" y="475805"/>
            <a:ext cx="4846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Bitwise</a:t>
            </a:r>
            <a:r>
              <a:rPr sz="4400" spc="-95" dirty="0"/>
              <a:t> </a:t>
            </a:r>
            <a:r>
              <a:rPr sz="4400" spc="-5" dirty="0"/>
              <a:t>Complement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57465" y="1333083"/>
            <a:ext cx="8848725" cy="4571365"/>
            <a:chOff x="157465" y="1333083"/>
            <a:chExt cx="8848725" cy="4571365"/>
          </a:xfrm>
        </p:grpSpPr>
        <p:sp>
          <p:nvSpPr>
            <p:cNvPr id="4" name="object 4"/>
            <p:cNvSpPr/>
            <p:nvPr/>
          </p:nvSpPr>
          <p:spPr>
            <a:xfrm>
              <a:off x="162227" y="1337845"/>
              <a:ext cx="8839200" cy="4561840"/>
            </a:xfrm>
            <a:custGeom>
              <a:avLst/>
              <a:gdLst/>
              <a:ahLst/>
              <a:cxnLst/>
              <a:rect l="l" t="t" r="r" b="b"/>
              <a:pathLst>
                <a:path w="8839200" h="4561840">
                  <a:moveTo>
                    <a:pt x="0" y="0"/>
                  </a:moveTo>
                  <a:lnTo>
                    <a:pt x="8839199" y="0"/>
                  </a:lnTo>
                  <a:lnTo>
                    <a:pt x="8839199" y="4561455"/>
                  </a:lnTo>
                  <a:lnTo>
                    <a:pt x="0" y="456145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4734" y="5135905"/>
              <a:ext cx="1225550" cy="0"/>
            </a:xfrm>
            <a:custGeom>
              <a:avLst/>
              <a:gdLst/>
              <a:ahLst/>
              <a:cxnLst/>
              <a:rect l="l" t="t" r="r" b="b"/>
              <a:pathLst>
                <a:path w="1225550">
                  <a:moveTo>
                    <a:pt x="0" y="0"/>
                  </a:moveTo>
                  <a:lnTo>
                    <a:pt x="1225326" y="0"/>
                  </a:lnTo>
                </a:path>
              </a:pathLst>
            </a:custGeom>
            <a:ln w="19558">
              <a:solidFill>
                <a:srgbClr val="2427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5253" y="1780184"/>
            <a:ext cx="8681085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Bitwise</a:t>
            </a:r>
            <a:r>
              <a:rPr sz="2200" spc="114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complement</a:t>
            </a:r>
            <a:r>
              <a:rPr sz="2200" spc="12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is</a:t>
            </a:r>
            <a:r>
              <a:rPr sz="2200" spc="12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an</a:t>
            </a:r>
            <a:r>
              <a:rPr sz="2200" spc="114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unary</a:t>
            </a:r>
            <a:r>
              <a:rPr sz="2200" spc="12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operator</a:t>
            </a:r>
            <a:r>
              <a:rPr sz="2200" spc="12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(works</a:t>
            </a:r>
            <a:r>
              <a:rPr sz="2200" spc="12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on</a:t>
            </a:r>
            <a:r>
              <a:rPr sz="2200" spc="12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only</a:t>
            </a:r>
            <a:r>
              <a:rPr sz="2200" spc="12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one</a:t>
            </a:r>
            <a:r>
              <a:rPr sz="2200" spc="12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operand).</a:t>
            </a:r>
            <a:r>
              <a:rPr sz="2200" spc="12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It</a:t>
            </a:r>
            <a:r>
              <a:rPr sz="2200" spc="12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is </a:t>
            </a:r>
            <a:r>
              <a:rPr sz="2200" spc="-53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denoted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by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Arial MT"/>
                <a:cs typeface="Arial MT"/>
              </a:rPr>
              <a:t>~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Arial MT"/>
                <a:cs typeface="Arial MT"/>
              </a:rPr>
              <a:t>~</a:t>
            </a:r>
            <a:r>
              <a:rPr sz="2200" spc="-70" dirty="0">
                <a:solidFill>
                  <a:srgbClr val="25283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operator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inverts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bit pattern.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It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makes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every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0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to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1,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and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every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1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to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0.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35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252830"/>
                </a:solidFill>
                <a:latin typeface="Consolas"/>
                <a:cs typeface="Consolas"/>
              </a:rPr>
              <a:t>=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00100011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(In</a:t>
            </a:r>
            <a:r>
              <a:rPr sz="2200" spc="-2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Binary)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Bitwise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complement</a:t>
            </a:r>
            <a:r>
              <a:rPr sz="2200" spc="-2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Operation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of</a:t>
            </a:r>
            <a:r>
              <a:rPr sz="2200" spc="-2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35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252830"/>
                </a:solidFill>
                <a:latin typeface="Consolas"/>
                <a:cs typeface="Consolas"/>
              </a:rPr>
              <a:t>~</a:t>
            </a:r>
            <a:r>
              <a:rPr sz="2200" spc="-7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00100011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onsolas"/>
              <a:cs typeface="Consolas"/>
            </a:endParaRPr>
          </a:p>
          <a:p>
            <a:pPr marL="319405">
              <a:lnSpc>
                <a:spcPct val="100000"/>
              </a:lnSpc>
            </a:pP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11011100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252830"/>
                </a:solidFill>
                <a:latin typeface="Consolas"/>
                <a:cs typeface="Consolas"/>
              </a:rPr>
              <a:t>=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220</a:t>
            </a:r>
            <a:r>
              <a:rPr sz="2200" spc="-30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(In</a:t>
            </a:r>
            <a:r>
              <a:rPr sz="2200" spc="-25" dirty="0">
                <a:solidFill>
                  <a:srgbClr val="2528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onsolas"/>
                <a:cs typeface="Consolas"/>
              </a:rPr>
              <a:t>decimal)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524000"/>
            <a:ext cx="6172200" cy="3477895"/>
          </a:xfrm>
          <a:custGeom>
            <a:avLst/>
            <a:gdLst/>
            <a:ahLst/>
            <a:cxnLst/>
            <a:rect l="l" t="t" r="r" b="b"/>
            <a:pathLst>
              <a:path w="6172200" h="3477895">
                <a:moveTo>
                  <a:pt x="0" y="0"/>
                </a:moveTo>
                <a:lnTo>
                  <a:pt x="6172199" y="0"/>
                </a:lnTo>
                <a:lnTo>
                  <a:pt x="6172199" y="3477874"/>
                </a:lnTo>
                <a:lnTo>
                  <a:pt x="0" y="34778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7428" y="1538223"/>
            <a:ext cx="378079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indent="-213360">
              <a:lnSpc>
                <a:spcPct val="100000"/>
              </a:lnSpc>
              <a:spcBef>
                <a:spcPts val="100"/>
              </a:spcBef>
              <a:buSzPct val="95454"/>
              <a:buAutoNum type="arabicPeriod"/>
              <a:tabLst>
                <a:tab pos="229870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200">
              <a:latin typeface="Calibri"/>
              <a:cs typeface="Calibri"/>
            </a:endParaRPr>
          </a:p>
          <a:p>
            <a:pPr marL="16510" marR="2430145" indent="-4445">
              <a:lnSpc>
                <a:spcPct val="100000"/>
              </a:lnSpc>
              <a:buSzPct val="95454"/>
              <a:buAutoNum type="arabicPeriod"/>
              <a:tabLst>
                <a:tab pos="229870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9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main()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3.{</a:t>
            </a:r>
            <a:endParaRPr sz="2200">
              <a:latin typeface="Calibri"/>
              <a:cs typeface="Calibri"/>
            </a:endParaRPr>
          </a:p>
          <a:p>
            <a:pPr marL="417830" indent="-40195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417830" algn="l"/>
                <a:tab pos="418465" algn="l"/>
                <a:tab pos="1616710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a= </a:t>
            </a:r>
            <a:r>
              <a:rPr sz="2200" spc="-5" dirty="0">
                <a:latin typeface="Calibri"/>
                <a:cs typeface="Calibri"/>
              </a:rPr>
              <a:t>35;	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//</a:t>
            </a:r>
            <a:r>
              <a:rPr sz="2200" spc="-4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variable</a:t>
            </a:r>
            <a:endParaRPr sz="2200">
              <a:latin typeface="Calibri"/>
              <a:cs typeface="Calibri"/>
            </a:endParaRPr>
          </a:p>
          <a:p>
            <a:pPr marL="417830" indent="-401955">
              <a:lnSpc>
                <a:spcPct val="100000"/>
              </a:lnSpc>
              <a:buAutoNum type="arabicPeriod" startAt="4"/>
              <a:tabLst>
                <a:tab pos="417830" algn="l"/>
                <a:tab pos="418465" algn="l"/>
              </a:tabLst>
            </a:pPr>
            <a:r>
              <a:rPr sz="2200" spc="-5" dirty="0">
                <a:latin typeface="Calibri"/>
                <a:cs typeface="Calibri"/>
              </a:rPr>
              <a:t>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"The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output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%d"</a:t>
            </a:r>
            <a:r>
              <a:rPr sz="2200" spc="-5" dirty="0">
                <a:latin typeface="Calibri"/>
                <a:cs typeface="Calibri"/>
              </a:rPr>
              <a:t>,~a);</a:t>
            </a:r>
            <a:endParaRPr sz="2200">
              <a:latin typeface="Calibri"/>
              <a:cs typeface="Calibri"/>
            </a:endParaRPr>
          </a:p>
          <a:p>
            <a:pPr marL="16510" marR="233934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417830" algn="l"/>
                <a:tab pos="418465" algn="l"/>
              </a:tabLst>
            </a:pP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200" b="1" spc="-9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7.}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Output: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-36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5386489"/>
            <a:ext cx="7884159" cy="1108075"/>
          </a:xfrm>
          <a:custGeom>
            <a:avLst/>
            <a:gdLst/>
            <a:ahLst/>
            <a:cxnLst/>
            <a:rect l="l" t="t" r="r" b="b"/>
            <a:pathLst>
              <a:path w="7884159" h="1108075">
                <a:moveTo>
                  <a:pt x="7883631" y="1107995"/>
                </a:moveTo>
                <a:lnTo>
                  <a:pt x="0" y="1107995"/>
                </a:lnTo>
                <a:lnTo>
                  <a:pt x="0" y="0"/>
                </a:lnTo>
                <a:lnTo>
                  <a:pt x="7883631" y="0"/>
                </a:lnTo>
                <a:lnTo>
                  <a:pt x="7883631" y="1107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88129" y="5748971"/>
            <a:ext cx="889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209" algn="l"/>
              </a:tabLst>
            </a:pP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252830"/>
                </a:solidFill>
                <a:latin typeface="Calibri"/>
                <a:cs typeface="Calibri"/>
              </a:rPr>
              <a:t>f	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that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58825" y="5413692"/>
            <a:ext cx="66890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Why</a:t>
            </a:r>
            <a:r>
              <a:rPr sz="2200" spc="-15" dirty="0">
                <a:solidFill>
                  <a:srgbClr val="25283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52830"/>
                </a:solidFill>
                <a:latin typeface="Calibri"/>
                <a:cs typeface="Calibri"/>
              </a:rPr>
              <a:t>are</a:t>
            </a:r>
            <a:r>
              <a:rPr sz="2200" spc="-10" dirty="0">
                <a:solidFill>
                  <a:srgbClr val="2528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we</a:t>
            </a:r>
            <a:r>
              <a:rPr sz="2200" spc="-15" dirty="0">
                <a:solidFill>
                  <a:srgbClr val="2528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getting</a:t>
            </a:r>
            <a:r>
              <a:rPr sz="2200" spc="-10" dirty="0">
                <a:solidFill>
                  <a:srgbClr val="2528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output</a:t>
            </a:r>
            <a:r>
              <a:rPr sz="2200" spc="-10" dirty="0">
                <a:solidFill>
                  <a:srgbClr val="2528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-36</a:t>
            </a:r>
            <a:r>
              <a:rPr sz="2200" spc="-15" dirty="0">
                <a:solidFill>
                  <a:srgbClr val="2528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instead</a:t>
            </a:r>
            <a:r>
              <a:rPr sz="2200" spc="-10" dirty="0">
                <a:solidFill>
                  <a:srgbClr val="2528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of</a:t>
            </a:r>
            <a:r>
              <a:rPr sz="2200" spc="-10" dirty="0">
                <a:solidFill>
                  <a:srgbClr val="2528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220?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510540" algn="l"/>
                <a:tab pos="1607820" algn="l"/>
                <a:tab pos="2151380" algn="l"/>
                <a:tab pos="3313429" algn="l"/>
                <a:tab pos="3651885" algn="l"/>
                <a:tab pos="4762500" algn="l"/>
                <a:tab pos="5239385" algn="l"/>
              </a:tabLst>
            </a:pP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It'</a:t>
            </a:r>
            <a:r>
              <a:rPr sz="2200" dirty="0">
                <a:solidFill>
                  <a:srgbClr val="252830"/>
                </a:solidFill>
                <a:latin typeface="Calibri"/>
                <a:cs typeface="Calibri"/>
              </a:rPr>
              <a:t>s	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becaus</a:t>
            </a:r>
            <a:r>
              <a:rPr sz="2200" dirty="0">
                <a:solidFill>
                  <a:srgbClr val="252830"/>
                </a:solidFill>
                <a:latin typeface="Calibri"/>
                <a:cs typeface="Calibri"/>
              </a:rPr>
              <a:t>e	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th</a:t>
            </a:r>
            <a:r>
              <a:rPr sz="2200" dirty="0">
                <a:solidFill>
                  <a:srgbClr val="252830"/>
                </a:solidFill>
                <a:latin typeface="Calibri"/>
                <a:cs typeface="Calibri"/>
              </a:rPr>
              <a:t>e	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compile</a:t>
            </a:r>
            <a:r>
              <a:rPr sz="2200" dirty="0">
                <a:solidFill>
                  <a:srgbClr val="252830"/>
                </a:solidFill>
                <a:latin typeface="Calibri"/>
                <a:cs typeface="Calibri"/>
              </a:rPr>
              <a:t>r	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i</a:t>
            </a:r>
            <a:r>
              <a:rPr sz="2200" dirty="0">
                <a:solidFill>
                  <a:srgbClr val="252830"/>
                </a:solidFill>
                <a:latin typeface="Calibri"/>
                <a:cs typeface="Calibri"/>
              </a:rPr>
              <a:t>s	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showin</a:t>
            </a:r>
            <a:r>
              <a:rPr sz="2200" dirty="0">
                <a:solidFill>
                  <a:srgbClr val="252830"/>
                </a:solidFill>
                <a:latin typeface="Calibri"/>
                <a:cs typeface="Calibri"/>
              </a:rPr>
              <a:t>g	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2'</a:t>
            </a:r>
            <a:r>
              <a:rPr sz="2200" dirty="0">
                <a:solidFill>
                  <a:srgbClr val="252830"/>
                </a:solidFill>
                <a:latin typeface="Calibri"/>
                <a:cs typeface="Calibri"/>
              </a:rPr>
              <a:t>s	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complement  number;</a:t>
            </a:r>
            <a:r>
              <a:rPr sz="2200" spc="-10" dirty="0">
                <a:solidFill>
                  <a:srgbClr val="2528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negative</a:t>
            </a:r>
            <a:r>
              <a:rPr sz="2200" spc="-10" dirty="0">
                <a:solidFill>
                  <a:srgbClr val="2528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notation of</a:t>
            </a:r>
            <a:r>
              <a:rPr sz="2200" spc="-10" dirty="0">
                <a:solidFill>
                  <a:srgbClr val="2528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the binary</a:t>
            </a:r>
            <a:r>
              <a:rPr sz="2200" spc="-10" dirty="0">
                <a:solidFill>
                  <a:srgbClr val="2528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Calibri"/>
                <a:cs typeface="Calibri"/>
              </a:rPr>
              <a:t>number.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6219" y="475805"/>
            <a:ext cx="4846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Bitwise</a:t>
            </a:r>
            <a:r>
              <a:rPr sz="4400" spc="-95" dirty="0"/>
              <a:t> </a:t>
            </a:r>
            <a:r>
              <a:rPr sz="4400" spc="-5" dirty="0"/>
              <a:t>Complement</a:t>
            </a:r>
            <a:endParaRPr sz="4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55" y="2533650"/>
            <a:ext cx="8956742" cy="2419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4400" y="1676400"/>
            <a:ext cx="6859905" cy="431165"/>
          </a:xfrm>
          <a:prstGeom prst="rect">
            <a:avLst/>
          </a:prstGeom>
          <a:solidFill>
            <a:srgbClr val="EEF0F1"/>
          </a:solidFill>
        </p:spPr>
        <p:txBody>
          <a:bodyPr vert="horz" wrap="square" lIns="0" tIns="3619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85"/>
              </a:spcBef>
            </a:pP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For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any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integer</a:t>
            </a:r>
            <a:r>
              <a:rPr sz="2200" spc="2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Arial MT"/>
                <a:cs typeface="Arial MT"/>
              </a:rPr>
              <a:t>n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,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 2's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complement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of</a:t>
            </a:r>
            <a:r>
              <a:rPr sz="2200" spc="3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Arial MT"/>
                <a:cs typeface="Arial MT"/>
              </a:rPr>
              <a:t>n</a:t>
            </a:r>
            <a:r>
              <a:rPr sz="2200" spc="-70" dirty="0">
                <a:solidFill>
                  <a:srgbClr val="25283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will</a:t>
            </a:r>
            <a:r>
              <a:rPr sz="2200" spc="-10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830"/>
                </a:solidFill>
                <a:latin typeface="Times New Roman"/>
                <a:cs typeface="Times New Roman"/>
              </a:rPr>
              <a:t>be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830"/>
                </a:solidFill>
                <a:latin typeface="Arial MT"/>
                <a:cs typeface="Arial MT"/>
              </a:rPr>
              <a:t>-(n+1)</a:t>
            </a:r>
            <a:r>
              <a:rPr sz="2200" spc="-5" dirty="0">
                <a:solidFill>
                  <a:srgbClr val="252830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7151" y="5500624"/>
            <a:ext cx="7612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07060" algn="l"/>
                <a:tab pos="1595120" algn="l"/>
                <a:tab pos="3204845" algn="l"/>
                <a:tab pos="3610610" algn="l"/>
                <a:tab pos="4065904" algn="l"/>
                <a:tab pos="4411980" algn="l"/>
                <a:tab pos="5008880" algn="l"/>
                <a:tab pos="5477510" algn="l"/>
                <a:tab pos="6692900" algn="l"/>
                <a:tab pos="7287895" algn="l"/>
              </a:tabLst>
            </a:pPr>
            <a:r>
              <a:rPr sz="2200" spc="-5" dirty="0">
                <a:latin typeface="Calibri"/>
                <a:cs typeface="Calibri"/>
              </a:rPr>
              <a:t>Th</a:t>
            </a:r>
            <a:r>
              <a:rPr sz="2200" dirty="0">
                <a:latin typeface="Calibri"/>
                <a:cs typeface="Calibri"/>
              </a:rPr>
              <a:t>e	</a:t>
            </a:r>
            <a:r>
              <a:rPr sz="2200" spc="-5" dirty="0">
                <a:latin typeface="Calibri"/>
                <a:cs typeface="Calibri"/>
              </a:rPr>
              <a:t>bitwis</a:t>
            </a:r>
            <a:r>
              <a:rPr sz="2200" dirty="0">
                <a:latin typeface="Calibri"/>
                <a:cs typeface="Calibri"/>
              </a:rPr>
              <a:t>e	</a:t>
            </a:r>
            <a:r>
              <a:rPr sz="2200" spc="-5" dirty="0">
                <a:latin typeface="Calibri"/>
                <a:cs typeface="Calibri"/>
              </a:rPr>
              <a:t>complemen</a:t>
            </a:r>
            <a:r>
              <a:rPr sz="2200" dirty="0">
                <a:latin typeface="Calibri"/>
                <a:cs typeface="Calibri"/>
              </a:rPr>
              <a:t>t	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	</a:t>
            </a:r>
            <a:r>
              <a:rPr sz="2200" spc="-5" dirty="0">
                <a:latin typeface="Calibri"/>
                <a:cs typeface="Calibri"/>
              </a:rPr>
              <a:t>3</a:t>
            </a:r>
            <a:r>
              <a:rPr sz="2200" dirty="0">
                <a:latin typeface="Calibri"/>
                <a:cs typeface="Calibri"/>
              </a:rPr>
              <a:t>5	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	</a:t>
            </a:r>
            <a:r>
              <a:rPr sz="2200" spc="-5" dirty="0">
                <a:latin typeface="Calibri"/>
                <a:cs typeface="Calibri"/>
              </a:rPr>
              <a:t>22</a:t>
            </a:r>
            <a:r>
              <a:rPr sz="2200" dirty="0">
                <a:latin typeface="Calibri"/>
                <a:cs typeface="Calibri"/>
              </a:rPr>
              <a:t>0	</a:t>
            </a:r>
            <a:r>
              <a:rPr sz="2200" spc="-5" dirty="0">
                <a:latin typeface="Calibri"/>
                <a:cs typeface="Calibri"/>
              </a:rPr>
              <a:t>(i</a:t>
            </a:r>
            <a:r>
              <a:rPr sz="2200" dirty="0">
                <a:latin typeface="Calibri"/>
                <a:cs typeface="Calibri"/>
              </a:rPr>
              <a:t>n	</a:t>
            </a:r>
            <a:r>
              <a:rPr sz="2200" spc="-5" dirty="0">
                <a:latin typeface="Calibri"/>
                <a:cs typeface="Calibri"/>
              </a:rPr>
              <a:t>decimal)</a:t>
            </a:r>
            <a:r>
              <a:rPr sz="2200" dirty="0">
                <a:latin typeface="Calibri"/>
                <a:cs typeface="Calibri"/>
              </a:rPr>
              <a:t>.	</a:t>
            </a:r>
            <a:r>
              <a:rPr sz="2200" spc="-5" dirty="0">
                <a:latin typeface="Calibri"/>
                <a:cs typeface="Calibri"/>
              </a:rPr>
              <a:t>Th</a:t>
            </a:r>
            <a:r>
              <a:rPr sz="2200" dirty="0">
                <a:latin typeface="Calibri"/>
                <a:cs typeface="Calibri"/>
              </a:rPr>
              <a:t>e	</a:t>
            </a:r>
            <a:r>
              <a:rPr sz="2200" spc="-5" dirty="0">
                <a:latin typeface="Calibri"/>
                <a:cs typeface="Calibri"/>
              </a:rPr>
              <a:t>2's  complement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220 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-36. Hence,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output 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-36 instead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220.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6219" y="475805"/>
            <a:ext cx="4846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Bitwise</a:t>
            </a:r>
            <a:r>
              <a:rPr sz="4400" spc="-95" dirty="0"/>
              <a:t> </a:t>
            </a:r>
            <a:r>
              <a:rPr sz="4400" spc="-5" dirty="0"/>
              <a:t>Complement</a:t>
            </a:r>
            <a:endParaRPr sz="4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860" y="475805"/>
            <a:ext cx="4479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left</a:t>
            </a:r>
            <a:r>
              <a:rPr sz="4400" spc="-35" dirty="0"/>
              <a:t> </a:t>
            </a:r>
            <a:r>
              <a:rPr sz="4400" spc="-10" dirty="0"/>
              <a:t>shift,</a:t>
            </a:r>
            <a:r>
              <a:rPr sz="4400" spc="-35" dirty="0"/>
              <a:t> </a:t>
            </a:r>
            <a:r>
              <a:rPr sz="4400" spc="-5" dirty="0"/>
              <a:t>right</a:t>
            </a:r>
            <a:r>
              <a:rPr sz="4400" spc="-30" dirty="0"/>
              <a:t> </a:t>
            </a:r>
            <a:r>
              <a:rPr sz="4400" spc="-5" dirty="0"/>
              <a:t>shift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0225" y="1504492"/>
            <a:ext cx="8070215" cy="480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Calibri"/>
                <a:cs typeface="Calibri"/>
              </a:rPr>
              <a:t>A=</a:t>
            </a:r>
            <a:r>
              <a:rPr sz="2600" b="1" spc="-10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00111100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600" b="1" spc="-5" dirty="0">
                <a:latin typeface="Calibri"/>
                <a:cs typeface="Calibri"/>
              </a:rPr>
              <a:t>&lt;&lt;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(left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shift)</a:t>
            </a:r>
            <a:endParaRPr sz="2600">
              <a:latin typeface="Calibri"/>
              <a:cs typeface="Calibri"/>
            </a:endParaRPr>
          </a:p>
          <a:p>
            <a:pPr marL="355600" marR="5080" indent="-293370" algn="just">
              <a:lnSpc>
                <a:spcPts val="2810"/>
              </a:lnSpc>
              <a:spcBef>
                <a:spcPts val="560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Binary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Left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Shift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Operator.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left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operands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moved left by the number of bits specified by the right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operand</a:t>
            </a:r>
            <a:endParaRPr sz="2600">
              <a:latin typeface="Calibri"/>
              <a:cs typeface="Calibri"/>
            </a:endParaRPr>
          </a:p>
          <a:p>
            <a:pPr marL="311150" algn="just">
              <a:lnSpc>
                <a:spcPct val="100000"/>
              </a:lnSpc>
              <a:spcBef>
                <a:spcPts val="160"/>
              </a:spcBef>
            </a:pPr>
            <a:r>
              <a:rPr sz="2600" b="1" spc="-5" dirty="0">
                <a:latin typeface="Calibri"/>
                <a:cs typeface="Calibri"/>
              </a:rPr>
              <a:t>Example: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&lt;&lt;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will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give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240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1111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0000.</a:t>
            </a:r>
            <a:endParaRPr sz="2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2600" b="1" spc="-5" dirty="0">
                <a:latin typeface="Calibri"/>
                <a:cs typeface="Calibri"/>
              </a:rPr>
              <a:t>&gt;&gt;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(right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shift)</a:t>
            </a:r>
            <a:endParaRPr sz="2600">
              <a:latin typeface="Calibri"/>
              <a:cs typeface="Calibri"/>
            </a:endParaRPr>
          </a:p>
          <a:p>
            <a:pPr marL="355600" marR="5080" indent="-293370" algn="just">
              <a:lnSpc>
                <a:spcPts val="2810"/>
              </a:lnSpc>
              <a:spcBef>
                <a:spcPts val="560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Binary Right Shift Operator. The left operands value is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moved right by the number of bits specified by the right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operand.</a:t>
            </a:r>
            <a:endParaRPr sz="26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160"/>
              </a:spcBef>
            </a:pPr>
            <a:r>
              <a:rPr sz="2600" b="1" spc="-5" dirty="0">
                <a:latin typeface="Calibri"/>
                <a:cs typeface="Calibri"/>
              </a:rPr>
              <a:t>Example: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&gt;&gt;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will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give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15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1111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1600200"/>
            <a:ext cx="5715000" cy="2462530"/>
          </a:xfrm>
          <a:custGeom>
            <a:avLst/>
            <a:gdLst/>
            <a:ahLst/>
            <a:cxnLst/>
            <a:rect l="l" t="t" r="r" b="b"/>
            <a:pathLst>
              <a:path w="5715000" h="2462529">
                <a:moveTo>
                  <a:pt x="0" y="0"/>
                </a:moveTo>
                <a:lnTo>
                  <a:pt x="5714999" y="0"/>
                </a:lnTo>
                <a:lnTo>
                  <a:pt x="5714999" y="2462212"/>
                </a:lnTo>
                <a:lnTo>
                  <a:pt x="0" y="246221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8800" y="4124864"/>
            <a:ext cx="5715000" cy="2462530"/>
          </a:xfrm>
          <a:custGeom>
            <a:avLst/>
            <a:gdLst/>
            <a:ahLst/>
            <a:cxnLst/>
            <a:rect l="l" t="t" r="r" b="b"/>
            <a:pathLst>
              <a:path w="5715000" h="2462529">
                <a:moveTo>
                  <a:pt x="0" y="0"/>
                </a:moveTo>
                <a:lnTo>
                  <a:pt x="5714999" y="0"/>
                </a:lnTo>
                <a:lnTo>
                  <a:pt x="5714999" y="2462213"/>
                </a:lnTo>
                <a:lnTo>
                  <a:pt x="0" y="246221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85628" y="1614423"/>
            <a:ext cx="5191125" cy="489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indent="-213360">
              <a:lnSpc>
                <a:spcPct val="100000"/>
              </a:lnSpc>
              <a:spcBef>
                <a:spcPts val="100"/>
              </a:spcBef>
              <a:buSzPct val="95454"/>
              <a:buAutoNum type="arabicPeriod"/>
              <a:tabLst>
                <a:tab pos="229870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200">
              <a:latin typeface="Calibri"/>
              <a:cs typeface="Calibri"/>
            </a:endParaRPr>
          </a:p>
          <a:p>
            <a:pPr marL="16510" marR="3841115" indent="-4445">
              <a:lnSpc>
                <a:spcPct val="100000"/>
              </a:lnSpc>
              <a:buSzPct val="95454"/>
              <a:buAutoNum type="arabicPeriod"/>
              <a:tabLst>
                <a:tab pos="229870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9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main()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3.{</a:t>
            </a:r>
            <a:endParaRPr sz="2200">
              <a:latin typeface="Calibri"/>
              <a:cs typeface="Calibri"/>
            </a:endParaRPr>
          </a:p>
          <a:p>
            <a:pPr marL="481330" indent="-46545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481330" algn="l"/>
                <a:tab pos="481965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2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a=5;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//</a:t>
            </a:r>
            <a:r>
              <a:rPr sz="22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variable</a:t>
            </a:r>
            <a:r>
              <a:rPr sz="22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declaration</a:t>
            </a:r>
            <a:endParaRPr sz="2200">
              <a:latin typeface="Calibri"/>
              <a:cs typeface="Calibri"/>
            </a:endParaRPr>
          </a:p>
          <a:p>
            <a:pPr marL="481330" indent="-465455">
              <a:lnSpc>
                <a:spcPct val="100000"/>
              </a:lnSpc>
              <a:buAutoNum type="arabicPeriod" startAt="4"/>
              <a:tabLst>
                <a:tab pos="481330" algn="l"/>
                <a:tab pos="481965" algn="l"/>
              </a:tabLst>
            </a:pPr>
            <a:r>
              <a:rPr sz="2200" spc="-5" dirty="0">
                <a:latin typeface="Calibri"/>
                <a:cs typeface="Calibri"/>
              </a:rPr>
              <a:t>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"The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value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a&lt;&lt;2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%d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20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200" spc="20" dirty="0">
                <a:latin typeface="Calibri"/>
                <a:cs typeface="Calibri"/>
              </a:rPr>
              <a:t>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a&lt;&lt;2);</a:t>
            </a:r>
            <a:endParaRPr sz="2200">
              <a:latin typeface="Calibri"/>
              <a:cs typeface="Calibri"/>
            </a:endParaRPr>
          </a:p>
          <a:p>
            <a:pPr marL="16510" marR="368681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481330" algn="l"/>
                <a:tab pos="481965" algn="l"/>
              </a:tabLst>
            </a:pP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200" b="1" spc="-9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7.}</a:t>
            </a:r>
            <a:endParaRPr sz="2200">
              <a:latin typeface="Calibri"/>
              <a:cs typeface="Calibri"/>
            </a:endParaRPr>
          </a:p>
          <a:p>
            <a:pPr marL="229235" indent="-213360">
              <a:lnSpc>
                <a:spcPct val="100000"/>
              </a:lnSpc>
              <a:spcBef>
                <a:spcPts val="1400"/>
              </a:spcBef>
              <a:buSzPct val="95454"/>
              <a:buAutoNum type="arabicPeriod"/>
              <a:tabLst>
                <a:tab pos="229870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200">
              <a:latin typeface="Calibri"/>
              <a:cs typeface="Calibri"/>
            </a:endParaRPr>
          </a:p>
          <a:p>
            <a:pPr marL="16510" marR="3841115" indent="-4445">
              <a:lnSpc>
                <a:spcPct val="100000"/>
              </a:lnSpc>
              <a:buSzPct val="95454"/>
              <a:buAutoNum type="arabicPeriod"/>
              <a:tabLst>
                <a:tab pos="229870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9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main()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3.{</a:t>
            </a:r>
            <a:endParaRPr sz="2200">
              <a:latin typeface="Calibri"/>
              <a:cs typeface="Calibri"/>
            </a:endParaRPr>
          </a:p>
          <a:p>
            <a:pPr marL="481330" indent="-46545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481330" algn="l"/>
                <a:tab pos="481965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char</a:t>
            </a:r>
            <a:r>
              <a:rPr sz="2200" b="1" spc="-1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‘A’;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//</a:t>
            </a:r>
            <a:r>
              <a:rPr sz="2200" spc="-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variable</a:t>
            </a:r>
            <a:r>
              <a:rPr sz="2200" spc="-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declaration</a:t>
            </a:r>
            <a:endParaRPr sz="2200">
              <a:latin typeface="Calibri"/>
              <a:cs typeface="Calibri"/>
            </a:endParaRPr>
          </a:p>
          <a:p>
            <a:pPr marL="481330" indent="-465455">
              <a:lnSpc>
                <a:spcPct val="100000"/>
              </a:lnSpc>
              <a:buAutoNum type="arabicPeriod" startAt="4"/>
              <a:tabLst>
                <a:tab pos="481330" algn="l"/>
                <a:tab pos="481965" algn="l"/>
              </a:tabLst>
            </a:pPr>
            <a:r>
              <a:rPr sz="2200" spc="-5" dirty="0">
                <a:latin typeface="Calibri"/>
                <a:cs typeface="Calibri"/>
              </a:rPr>
              <a:t>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"The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value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A&lt;&lt;2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%d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2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200" spc="25" dirty="0">
                <a:latin typeface="Calibri"/>
                <a:cs typeface="Calibri"/>
              </a:rPr>
              <a:t>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A&lt;&lt;2);</a:t>
            </a:r>
            <a:endParaRPr sz="2200">
              <a:latin typeface="Calibri"/>
              <a:cs typeface="Calibri"/>
            </a:endParaRPr>
          </a:p>
          <a:p>
            <a:pPr marL="16510" marR="368681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4"/>
              <a:tabLst>
                <a:tab pos="481330" algn="l"/>
                <a:tab pos="481965" algn="l"/>
              </a:tabLst>
            </a:pP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200" b="1" spc="-9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7.}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5860" y="475805"/>
            <a:ext cx="4479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left</a:t>
            </a:r>
            <a:r>
              <a:rPr sz="4400" spc="-35" dirty="0"/>
              <a:t> </a:t>
            </a:r>
            <a:r>
              <a:rPr sz="4400" spc="-10" dirty="0"/>
              <a:t>shift,</a:t>
            </a:r>
            <a:r>
              <a:rPr sz="4400" spc="-35" dirty="0"/>
              <a:t> </a:t>
            </a:r>
            <a:r>
              <a:rPr sz="4400" spc="-5" dirty="0"/>
              <a:t>right</a:t>
            </a:r>
            <a:r>
              <a:rPr sz="4400" spc="-30" dirty="0"/>
              <a:t> </a:t>
            </a:r>
            <a:r>
              <a:rPr sz="4400" spc="-5" dirty="0"/>
              <a:t>shift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858" y="380491"/>
            <a:ext cx="467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Floating-point</a:t>
            </a:r>
            <a:r>
              <a:rPr spc="-85" dirty="0"/>
              <a:t> </a:t>
            </a:r>
            <a:r>
              <a:rPr spc="-5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147" y="1306576"/>
            <a:ext cx="8230234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759" indent="-4806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92125" algn="l"/>
                <a:tab pos="493395" algn="l"/>
              </a:tabLst>
            </a:pP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contain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fractional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492125" marR="5080" indent="-492125">
              <a:lnSpc>
                <a:spcPct val="116700"/>
              </a:lnSpc>
              <a:buFont typeface="Arial MT"/>
              <a:buChar char="•"/>
              <a:tabLst>
                <a:tab pos="492125" algn="l"/>
                <a:tab pos="493395" algn="l"/>
              </a:tabLst>
            </a:pPr>
            <a:r>
              <a:rPr sz="2800" spc="-5" dirty="0">
                <a:latin typeface="Calibri"/>
                <a:cs typeface="Calibri"/>
              </a:rPr>
              <a:t>Very large or very small numbers can be represented.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23000000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represented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2.3e7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147" y="3653535"/>
            <a:ext cx="4019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759" indent="-4806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92125" algn="l"/>
                <a:tab pos="493395" algn="l"/>
              </a:tabLst>
            </a:pPr>
            <a:r>
              <a:rPr sz="2800" spc="-5" dirty="0">
                <a:latin typeface="Calibri"/>
                <a:cs typeface="Calibri"/>
              </a:rPr>
              <a:t>Two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different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notations: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863" y="4077885"/>
            <a:ext cx="5166360" cy="187896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61975" indent="-54991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61975" algn="l"/>
                <a:tab pos="562610" algn="l"/>
              </a:tabLst>
            </a:pPr>
            <a:r>
              <a:rPr sz="2800" spc="-5" dirty="0">
                <a:latin typeface="Calibri"/>
                <a:cs typeface="Calibri"/>
              </a:rPr>
              <a:t>Decimal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notation</a:t>
            </a:r>
            <a:endParaRPr sz="2800">
              <a:latin typeface="Calibri"/>
              <a:cs typeface="Calibri"/>
            </a:endParaRPr>
          </a:p>
          <a:p>
            <a:pPr marL="837565">
              <a:lnSpc>
                <a:spcPct val="100000"/>
              </a:lnSpc>
              <a:spcBef>
                <a:spcPts val="500"/>
              </a:spcBef>
              <a:tabLst>
                <a:tab pos="1588770" algn="l"/>
                <a:tab pos="2648585" algn="l"/>
                <a:tab pos="3247390" algn="l"/>
              </a:tabLst>
            </a:pPr>
            <a:r>
              <a:rPr sz="2400" spc="-5" dirty="0">
                <a:latin typeface="Calibri"/>
                <a:cs typeface="Calibri"/>
              </a:rPr>
              <a:t>25.0,	0.0034,	.84,	-2.234</a:t>
            </a:r>
            <a:endParaRPr sz="2400">
              <a:latin typeface="Calibri"/>
              <a:cs typeface="Calibri"/>
            </a:endParaRPr>
          </a:p>
          <a:p>
            <a:pPr marL="549275" indent="-549275">
              <a:lnSpc>
                <a:spcPct val="100000"/>
              </a:lnSpc>
              <a:spcBef>
                <a:spcPts val="540"/>
              </a:spcBef>
              <a:buAutoNum type="arabicPeriod" startAt="2"/>
              <a:tabLst>
                <a:tab pos="549275" algn="l"/>
                <a:tab pos="562610" algn="l"/>
              </a:tabLst>
            </a:pPr>
            <a:r>
              <a:rPr sz="2800" spc="-5" dirty="0">
                <a:latin typeface="Calibri"/>
                <a:cs typeface="Calibri"/>
              </a:rPr>
              <a:t>Exponential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(scientific)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notation</a:t>
            </a:r>
            <a:endParaRPr sz="2800">
              <a:latin typeface="Calibri"/>
              <a:cs typeface="Calibri"/>
            </a:endParaRPr>
          </a:p>
          <a:p>
            <a:pPr marR="48895" algn="ctr">
              <a:lnSpc>
                <a:spcPct val="100000"/>
              </a:lnSpc>
              <a:spcBef>
                <a:spcPts val="500"/>
              </a:spcBef>
              <a:tabLst>
                <a:tab pos="1210310" algn="l"/>
                <a:tab pos="2667635" algn="l"/>
              </a:tabLst>
            </a:pPr>
            <a:r>
              <a:rPr sz="2400" spc="-5" dirty="0">
                <a:latin typeface="Calibri"/>
                <a:cs typeface="Calibri"/>
              </a:rPr>
              <a:t>3.45e23,	0.123e-12,	123E2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0" y="3505200"/>
            <a:ext cx="2743200" cy="727075"/>
          </a:xfrm>
          <a:prstGeom prst="rect">
            <a:avLst/>
          </a:prstGeom>
          <a:solidFill>
            <a:srgbClr val="CCFFFF"/>
          </a:solidFill>
          <a:ln w="25399">
            <a:solidFill>
              <a:srgbClr val="8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 marR="534670">
              <a:lnSpc>
                <a:spcPct val="100000"/>
              </a:lnSpc>
              <a:spcBef>
                <a:spcPts val="220"/>
              </a:spcBef>
            </a:pPr>
            <a:r>
              <a:rPr sz="2000" dirty="0">
                <a:solidFill>
                  <a:srgbClr val="C0504D"/>
                </a:solidFill>
                <a:latin typeface="Arial MT"/>
                <a:cs typeface="Arial MT"/>
              </a:rPr>
              <a:t>e</a:t>
            </a:r>
            <a:r>
              <a:rPr sz="2000" spc="-3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504D"/>
                </a:solidFill>
                <a:latin typeface="Arial MT"/>
                <a:cs typeface="Arial MT"/>
              </a:rPr>
              <a:t>means</a:t>
            </a:r>
            <a:r>
              <a:rPr sz="2000" spc="-3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C0504D"/>
                </a:solidFill>
                <a:latin typeface="Arial MT"/>
                <a:cs typeface="Arial MT"/>
              </a:rPr>
              <a:t>“10</a:t>
            </a:r>
            <a:r>
              <a:rPr sz="2000" spc="-3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Arial MT"/>
                <a:cs typeface="Arial MT"/>
              </a:rPr>
              <a:t>the </a:t>
            </a:r>
            <a:r>
              <a:rPr sz="2000" spc="-54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Arial MT"/>
                <a:cs typeface="Arial MT"/>
              </a:rPr>
              <a:t>power</a:t>
            </a:r>
            <a:r>
              <a:rPr sz="2000" spc="-1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Arial MT"/>
                <a:cs typeface="Arial MT"/>
              </a:rPr>
              <a:t>of”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77572" y="866729"/>
            <a:ext cx="8225790" cy="50272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07975" marR="3541395" indent="-307975">
              <a:lnSpc>
                <a:spcPts val="2880"/>
              </a:lnSpc>
              <a:spcBef>
                <a:spcPts val="275"/>
              </a:spcBef>
              <a:buFont typeface="Arial MT"/>
              <a:buChar char="•"/>
              <a:tabLst>
                <a:tab pos="307975" algn="l"/>
                <a:tab pos="308610" algn="l"/>
                <a:tab pos="1948180" algn="l"/>
                <a:tab pos="3521710" algn="l"/>
              </a:tabLst>
            </a:pPr>
            <a:r>
              <a:rPr sz="2450" spc="10" dirty="0">
                <a:latin typeface="Calibri"/>
                <a:cs typeface="Calibri"/>
              </a:rPr>
              <a:t>Some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unary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operators:	-,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++,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--,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!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Example</a:t>
            </a:r>
            <a:r>
              <a:rPr sz="2450" spc="5" dirty="0">
                <a:latin typeface="Calibri"/>
                <a:cs typeface="Calibri"/>
              </a:rPr>
              <a:t> :	++a,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--b</a:t>
            </a:r>
            <a:endParaRPr sz="2450">
              <a:latin typeface="Calibri"/>
              <a:cs typeface="Calibri"/>
            </a:endParaRPr>
          </a:p>
          <a:p>
            <a:pPr marL="307975" indent="-295910">
              <a:lnSpc>
                <a:spcPts val="2510"/>
              </a:lnSpc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15" dirty="0">
                <a:latin typeface="Calibri"/>
                <a:cs typeface="Calibri"/>
              </a:rPr>
              <a:t>C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contains</a:t>
            </a:r>
            <a:r>
              <a:rPr sz="2450" spc="10" dirty="0">
                <a:latin typeface="Calibri"/>
                <a:cs typeface="Calibri"/>
              </a:rPr>
              <a:t> the</a:t>
            </a:r>
            <a:r>
              <a:rPr sz="2450" spc="5" dirty="0">
                <a:latin typeface="Calibri"/>
                <a:cs typeface="Calibri"/>
              </a:rPr>
              <a:t> following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five</a:t>
            </a:r>
            <a:r>
              <a:rPr sz="2450" spc="10" dirty="0">
                <a:latin typeface="Calibri"/>
                <a:cs typeface="Calibri"/>
              </a:rPr>
              <a:t> additional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assignment </a:t>
            </a:r>
            <a:r>
              <a:rPr sz="2450" spc="5" dirty="0">
                <a:latin typeface="Calibri"/>
                <a:cs typeface="Calibri"/>
              </a:rPr>
              <a:t>operators:</a:t>
            </a:r>
            <a:endParaRPr sz="2450">
              <a:latin typeface="Calibri"/>
              <a:cs typeface="Calibri"/>
            </a:endParaRPr>
          </a:p>
          <a:p>
            <a:pPr marL="307975">
              <a:lnSpc>
                <a:spcPts val="2630"/>
              </a:lnSpc>
            </a:pPr>
            <a:r>
              <a:rPr sz="2450" spc="5" dirty="0">
                <a:latin typeface="Calibri"/>
                <a:cs typeface="Calibri"/>
              </a:rPr>
              <a:t>+=,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-=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,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*=,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/=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and</a:t>
            </a:r>
            <a:r>
              <a:rPr sz="2450" b="1" spc="-5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%=.</a:t>
            </a:r>
            <a:endParaRPr sz="2450">
              <a:latin typeface="Calibri"/>
              <a:cs typeface="Calibri"/>
            </a:endParaRPr>
          </a:p>
          <a:p>
            <a:pPr marL="307975" marR="16510" indent="-295910">
              <a:lnSpc>
                <a:spcPts val="2380"/>
              </a:lnSpc>
              <a:spcBef>
                <a:spcPts val="515"/>
              </a:spcBef>
              <a:buFont typeface="Arial"/>
              <a:buChar char="•"/>
              <a:tabLst>
                <a:tab pos="307975" algn="l"/>
                <a:tab pos="308610" algn="l"/>
              </a:tabLst>
            </a:pPr>
            <a:r>
              <a:rPr sz="2450" b="1" spc="10" dirty="0">
                <a:latin typeface="Calibri"/>
                <a:cs typeface="Calibri"/>
              </a:rPr>
              <a:t>To</a:t>
            </a:r>
            <a:r>
              <a:rPr sz="2450" b="1" spc="5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see</a:t>
            </a:r>
            <a:r>
              <a:rPr sz="2450" b="1" spc="5" dirty="0">
                <a:latin typeface="Calibri"/>
                <a:cs typeface="Calibri"/>
              </a:rPr>
              <a:t> </a:t>
            </a:r>
            <a:r>
              <a:rPr sz="2450" b="1" spc="10" dirty="0">
                <a:latin typeface="Calibri"/>
                <a:cs typeface="Calibri"/>
              </a:rPr>
              <a:t>how</a:t>
            </a:r>
            <a:r>
              <a:rPr sz="2450" b="1" spc="3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they </a:t>
            </a:r>
            <a:r>
              <a:rPr sz="2450" spc="10" dirty="0">
                <a:latin typeface="Calibri"/>
                <a:cs typeface="Calibri"/>
              </a:rPr>
              <a:t>are </a:t>
            </a:r>
            <a:r>
              <a:rPr sz="2450" spc="5" dirty="0">
                <a:latin typeface="Calibri"/>
                <a:cs typeface="Calibri"/>
              </a:rPr>
              <a:t>used, consider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first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operator, +=.</a:t>
            </a:r>
            <a:r>
              <a:rPr sz="2450" spc="10" dirty="0">
                <a:latin typeface="Calibri"/>
                <a:cs typeface="Calibri"/>
              </a:rPr>
              <a:t> The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assignment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expression</a:t>
            </a:r>
            <a:endParaRPr sz="2450">
              <a:latin typeface="Calibri"/>
              <a:cs typeface="Calibri"/>
            </a:endParaRPr>
          </a:p>
          <a:p>
            <a:pPr marL="422275">
              <a:lnSpc>
                <a:spcPts val="2860"/>
              </a:lnSpc>
            </a:pPr>
            <a:r>
              <a:rPr sz="2450" b="1" i="1" spc="5" dirty="0">
                <a:latin typeface="Calibri"/>
                <a:cs typeface="Calibri"/>
              </a:rPr>
              <a:t>expression</a:t>
            </a:r>
            <a:r>
              <a:rPr sz="2450" b="1" i="1" dirty="0">
                <a:latin typeface="Calibri"/>
                <a:cs typeface="Calibri"/>
              </a:rPr>
              <a:t> </a:t>
            </a:r>
            <a:r>
              <a:rPr sz="2450" b="1" i="1" spc="15" dirty="0">
                <a:latin typeface="Calibri"/>
                <a:cs typeface="Calibri"/>
              </a:rPr>
              <a:t>1</a:t>
            </a:r>
            <a:r>
              <a:rPr sz="2450" b="1" i="1" spc="-5" dirty="0">
                <a:latin typeface="Calibri"/>
                <a:cs typeface="Calibri"/>
              </a:rPr>
              <a:t> </a:t>
            </a:r>
            <a:r>
              <a:rPr sz="2450" b="1" i="1" spc="10" dirty="0">
                <a:latin typeface="Calibri"/>
                <a:cs typeface="Calibri"/>
              </a:rPr>
              <a:t>+=</a:t>
            </a:r>
            <a:r>
              <a:rPr sz="2450" b="1" i="1" dirty="0">
                <a:latin typeface="Calibri"/>
                <a:cs typeface="Calibri"/>
              </a:rPr>
              <a:t> </a:t>
            </a:r>
            <a:r>
              <a:rPr sz="2450" b="1" i="1" spc="5" dirty="0">
                <a:latin typeface="Calibri"/>
                <a:cs typeface="Calibri"/>
              </a:rPr>
              <a:t>expression </a:t>
            </a:r>
            <a:r>
              <a:rPr sz="2450" b="1" i="1" spc="15" dirty="0">
                <a:latin typeface="Calibri"/>
                <a:cs typeface="Calibri"/>
              </a:rPr>
              <a:t>2</a:t>
            </a:r>
            <a:endParaRPr sz="2450">
              <a:latin typeface="Calibri"/>
              <a:cs typeface="Calibri"/>
            </a:endParaRPr>
          </a:p>
          <a:p>
            <a:pPr marL="307975">
              <a:lnSpc>
                <a:spcPts val="2875"/>
              </a:lnSpc>
            </a:pPr>
            <a:r>
              <a:rPr sz="2450" spc="5" dirty="0">
                <a:latin typeface="Calibri"/>
                <a:cs typeface="Calibri"/>
              </a:rPr>
              <a:t>is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equivalent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to</a:t>
            </a:r>
            <a:endParaRPr sz="2450">
              <a:latin typeface="Calibri"/>
              <a:cs typeface="Calibri"/>
            </a:endParaRPr>
          </a:p>
          <a:p>
            <a:pPr marL="422275">
              <a:lnSpc>
                <a:spcPts val="2875"/>
              </a:lnSpc>
            </a:pPr>
            <a:r>
              <a:rPr sz="2450" b="1" i="1" spc="5" dirty="0">
                <a:latin typeface="Calibri"/>
                <a:cs typeface="Calibri"/>
              </a:rPr>
              <a:t>expression </a:t>
            </a:r>
            <a:r>
              <a:rPr sz="2450" b="1" i="1" spc="15" dirty="0">
                <a:latin typeface="Calibri"/>
                <a:cs typeface="Calibri"/>
              </a:rPr>
              <a:t>1</a:t>
            </a:r>
            <a:r>
              <a:rPr sz="2450" b="1" i="1" spc="5" dirty="0">
                <a:latin typeface="Calibri"/>
                <a:cs typeface="Calibri"/>
              </a:rPr>
              <a:t> </a:t>
            </a:r>
            <a:r>
              <a:rPr sz="2450" b="1" i="1" spc="10" dirty="0">
                <a:latin typeface="Calibri"/>
                <a:cs typeface="Calibri"/>
              </a:rPr>
              <a:t>=</a:t>
            </a:r>
            <a:r>
              <a:rPr sz="2450" b="1" i="1" spc="5" dirty="0">
                <a:latin typeface="Calibri"/>
                <a:cs typeface="Calibri"/>
              </a:rPr>
              <a:t> expression</a:t>
            </a:r>
            <a:r>
              <a:rPr sz="2450" b="1" i="1" spc="10" dirty="0">
                <a:latin typeface="Calibri"/>
                <a:cs typeface="Calibri"/>
              </a:rPr>
              <a:t> </a:t>
            </a:r>
            <a:r>
              <a:rPr sz="2450" b="1" i="1" spc="15" dirty="0">
                <a:latin typeface="Calibri"/>
                <a:cs typeface="Calibri"/>
              </a:rPr>
              <a:t>1</a:t>
            </a:r>
            <a:r>
              <a:rPr sz="2450" b="1" i="1" dirty="0">
                <a:latin typeface="Calibri"/>
                <a:cs typeface="Calibri"/>
              </a:rPr>
              <a:t> </a:t>
            </a:r>
            <a:r>
              <a:rPr sz="2450" b="1" i="1" spc="10" dirty="0">
                <a:latin typeface="Calibri"/>
                <a:cs typeface="Calibri"/>
              </a:rPr>
              <a:t>+ </a:t>
            </a:r>
            <a:r>
              <a:rPr sz="2450" b="1" i="1" spc="5" dirty="0">
                <a:latin typeface="Calibri"/>
                <a:cs typeface="Calibri"/>
              </a:rPr>
              <a:t>expression </a:t>
            </a:r>
            <a:r>
              <a:rPr sz="2450" b="1" i="1" spc="15" dirty="0">
                <a:latin typeface="Calibri"/>
                <a:cs typeface="Calibri"/>
              </a:rPr>
              <a:t>2</a:t>
            </a:r>
            <a:endParaRPr sz="2450">
              <a:latin typeface="Calibri"/>
              <a:cs typeface="Calibri"/>
            </a:endParaRPr>
          </a:p>
          <a:p>
            <a:pPr marL="307975" indent="-295910">
              <a:lnSpc>
                <a:spcPts val="2875"/>
              </a:lnSpc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50" spc="5" dirty="0">
                <a:latin typeface="Calibri"/>
                <a:cs typeface="Calibri"/>
              </a:rPr>
              <a:t>Similarly,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the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assignment</a:t>
            </a:r>
            <a:r>
              <a:rPr sz="2450" spc="5" dirty="0">
                <a:latin typeface="Calibri"/>
                <a:cs typeface="Calibri"/>
              </a:rPr>
              <a:t> expression</a:t>
            </a:r>
            <a:endParaRPr sz="2450">
              <a:latin typeface="Calibri"/>
              <a:cs typeface="Calibri"/>
            </a:endParaRPr>
          </a:p>
          <a:p>
            <a:pPr marL="422275">
              <a:lnSpc>
                <a:spcPts val="2875"/>
              </a:lnSpc>
            </a:pPr>
            <a:r>
              <a:rPr sz="2450" b="1" i="1" spc="5" dirty="0">
                <a:latin typeface="Calibri"/>
                <a:cs typeface="Calibri"/>
              </a:rPr>
              <a:t>expression</a:t>
            </a:r>
            <a:r>
              <a:rPr sz="2450" b="1" i="1" dirty="0">
                <a:latin typeface="Calibri"/>
                <a:cs typeface="Calibri"/>
              </a:rPr>
              <a:t> </a:t>
            </a:r>
            <a:r>
              <a:rPr sz="2450" b="1" i="1" spc="5" dirty="0">
                <a:latin typeface="Calibri"/>
                <a:cs typeface="Calibri"/>
              </a:rPr>
              <a:t>I</a:t>
            </a:r>
            <a:r>
              <a:rPr sz="2450" b="1" i="1" dirty="0">
                <a:latin typeface="Calibri"/>
                <a:cs typeface="Calibri"/>
              </a:rPr>
              <a:t> </a:t>
            </a:r>
            <a:r>
              <a:rPr sz="2450" b="1" i="1" spc="5" dirty="0">
                <a:latin typeface="Calibri"/>
                <a:cs typeface="Calibri"/>
              </a:rPr>
              <a:t>-=</a:t>
            </a:r>
            <a:r>
              <a:rPr sz="2450" b="1" i="1" dirty="0">
                <a:latin typeface="Calibri"/>
                <a:cs typeface="Calibri"/>
              </a:rPr>
              <a:t> </a:t>
            </a:r>
            <a:r>
              <a:rPr sz="2450" b="1" i="1" spc="5" dirty="0">
                <a:latin typeface="Calibri"/>
                <a:cs typeface="Calibri"/>
              </a:rPr>
              <a:t>expression </a:t>
            </a:r>
            <a:r>
              <a:rPr sz="2450" b="1" i="1" spc="15" dirty="0">
                <a:latin typeface="Calibri"/>
                <a:cs typeface="Calibri"/>
              </a:rPr>
              <a:t>2</a:t>
            </a:r>
            <a:endParaRPr sz="2450">
              <a:latin typeface="Calibri"/>
              <a:cs typeface="Calibri"/>
            </a:endParaRPr>
          </a:p>
          <a:p>
            <a:pPr marL="307975">
              <a:lnSpc>
                <a:spcPts val="2875"/>
              </a:lnSpc>
            </a:pPr>
            <a:r>
              <a:rPr sz="2450" spc="5" dirty="0">
                <a:latin typeface="Calibri"/>
                <a:cs typeface="Calibri"/>
              </a:rPr>
              <a:t>is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equivalent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to</a:t>
            </a:r>
            <a:endParaRPr sz="2450">
              <a:latin typeface="Calibri"/>
              <a:cs typeface="Calibri"/>
            </a:endParaRPr>
          </a:p>
          <a:p>
            <a:pPr marL="422275">
              <a:lnSpc>
                <a:spcPts val="2875"/>
              </a:lnSpc>
            </a:pPr>
            <a:r>
              <a:rPr sz="2450" b="1" i="1" spc="5" dirty="0">
                <a:latin typeface="Calibri"/>
                <a:cs typeface="Calibri"/>
              </a:rPr>
              <a:t>expression </a:t>
            </a:r>
            <a:r>
              <a:rPr sz="2450" b="1" i="1" spc="15" dirty="0">
                <a:latin typeface="Calibri"/>
                <a:cs typeface="Calibri"/>
              </a:rPr>
              <a:t>1</a:t>
            </a:r>
            <a:r>
              <a:rPr sz="2450" b="1" i="1" spc="5" dirty="0">
                <a:latin typeface="Calibri"/>
                <a:cs typeface="Calibri"/>
              </a:rPr>
              <a:t> </a:t>
            </a:r>
            <a:r>
              <a:rPr sz="2450" b="1" i="1" spc="10" dirty="0">
                <a:latin typeface="Calibri"/>
                <a:cs typeface="Calibri"/>
              </a:rPr>
              <a:t>=</a:t>
            </a:r>
            <a:r>
              <a:rPr sz="2450" b="1" i="1" spc="5" dirty="0">
                <a:latin typeface="Calibri"/>
                <a:cs typeface="Calibri"/>
              </a:rPr>
              <a:t> expression</a:t>
            </a:r>
            <a:r>
              <a:rPr sz="2450" b="1" i="1" spc="10" dirty="0">
                <a:latin typeface="Calibri"/>
                <a:cs typeface="Calibri"/>
              </a:rPr>
              <a:t> </a:t>
            </a:r>
            <a:r>
              <a:rPr sz="2450" b="1" i="1" spc="5" dirty="0">
                <a:latin typeface="Calibri"/>
                <a:cs typeface="Calibri"/>
              </a:rPr>
              <a:t>I</a:t>
            </a:r>
            <a:r>
              <a:rPr sz="2450" b="1" i="1" dirty="0">
                <a:latin typeface="Calibri"/>
                <a:cs typeface="Calibri"/>
              </a:rPr>
              <a:t> </a:t>
            </a:r>
            <a:r>
              <a:rPr sz="2450" b="1" i="1" spc="5" dirty="0">
                <a:latin typeface="Calibri"/>
                <a:cs typeface="Calibri"/>
              </a:rPr>
              <a:t>-</a:t>
            </a:r>
            <a:r>
              <a:rPr sz="2450" b="1" i="1" spc="10" dirty="0">
                <a:latin typeface="Calibri"/>
                <a:cs typeface="Calibri"/>
              </a:rPr>
              <a:t> </a:t>
            </a:r>
            <a:r>
              <a:rPr sz="2450" b="1" i="1" spc="5" dirty="0">
                <a:latin typeface="Calibri"/>
                <a:cs typeface="Calibri"/>
              </a:rPr>
              <a:t>expression</a:t>
            </a:r>
            <a:r>
              <a:rPr sz="2450" b="1" i="1" spc="10" dirty="0">
                <a:latin typeface="Calibri"/>
                <a:cs typeface="Calibri"/>
              </a:rPr>
              <a:t> </a:t>
            </a:r>
            <a:r>
              <a:rPr sz="2450" b="1" i="1" spc="15" dirty="0">
                <a:latin typeface="Calibri"/>
                <a:cs typeface="Calibri"/>
              </a:rPr>
              <a:t>2</a:t>
            </a:r>
            <a:endParaRPr sz="2450">
              <a:latin typeface="Calibri"/>
              <a:cs typeface="Calibri"/>
            </a:endParaRPr>
          </a:p>
          <a:p>
            <a:pPr marL="307975">
              <a:lnSpc>
                <a:spcPts val="2910"/>
              </a:lnSpc>
            </a:pPr>
            <a:r>
              <a:rPr sz="2450" spc="15" dirty="0">
                <a:latin typeface="Calibri"/>
                <a:cs typeface="Calibri"/>
              </a:rPr>
              <a:t>and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so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on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for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all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five operators.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7097" y="313943"/>
            <a:ext cx="2806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Other</a:t>
            </a:r>
            <a:r>
              <a:rPr sz="3200" spc="-85" dirty="0"/>
              <a:t> </a:t>
            </a:r>
            <a:r>
              <a:rPr sz="3200" spc="-5" dirty="0"/>
              <a:t>Operators</a:t>
            </a:r>
            <a:endParaRPr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26" y="1611884"/>
            <a:ext cx="801243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marR="5080" indent="-2921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4800" algn="l"/>
              </a:tabLst>
            </a:pPr>
            <a:r>
              <a:rPr sz="2700" spc="-5" dirty="0">
                <a:latin typeface="Calibri"/>
                <a:cs typeface="Calibri"/>
              </a:rPr>
              <a:t>Suppose </a:t>
            </a:r>
            <a:r>
              <a:rPr sz="2700" spc="-10" dirty="0">
                <a:latin typeface="Calibri"/>
                <a:cs typeface="Calibri"/>
              </a:rPr>
              <a:t>that </a:t>
            </a:r>
            <a:r>
              <a:rPr sz="2700" dirty="0">
                <a:latin typeface="Calibri"/>
                <a:cs typeface="Calibri"/>
              </a:rPr>
              <a:t>i and j are </a:t>
            </a:r>
            <a:r>
              <a:rPr sz="2700" spc="-5" dirty="0">
                <a:latin typeface="Calibri"/>
                <a:cs typeface="Calibri"/>
              </a:rPr>
              <a:t>integer variables whose values </a:t>
            </a:r>
            <a:r>
              <a:rPr sz="2700" dirty="0">
                <a:latin typeface="Calibri"/>
                <a:cs typeface="Calibri"/>
              </a:rPr>
              <a:t> are </a:t>
            </a:r>
            <a:r>
              <a:rPr sz="2700" i="1" dirty="0">
                <a:latin typeface="Calibri"/>
                <a:cs typeface="Calibri"/>
              </a:rPr>
              <a:t>5 </a:t>
            </a:r>
            <a:r>
              <a:rPr sz="2700" i="1" spc="-5" dirty="0">
                <a:latin typeface="Calibri"/>
                <a:cs typeface="Calibri"/>
              </a:rPr>
              <a:t>and 7, and </a:t>
            </a:r>
            <a:r>
              <a:rPr sz="2700" i="1" dirty="0">
                <a:latin typeface="Calibri"/>
                <a:cs typeface="Calibri"/>
              </a:rPr>
              <a:t>f </a:t>
            </a:r>
            <a:r>
              <a:rPr sz="2700" i="1" spc="-5" dirty="0">
                <a:latin typeface="Calibri"/>
                <a:cs typeface="Calibri"/>
              </a:rPr>
              <a:t>and </a:t>
            </a:r>
            <a:r>
              <a:rPr sz="2700" i="1" dirty="0">
                <a:latin typeface="Calibri"/>
                <a:cs typeface="Calibri"/>
              </a:rPr>
              <a:t>g </a:t>
            </a:r>
            <a:r>
              <a:rPr sz="2700" i="1" spc="-5" dirty="0">
                <a:latin typeface="Calibri"/>
                <a:cs typeface="Calibri"/>
              </a:rPr>
              <a:t>are floating-point </a:t>
            </a:r>
            <a:r>
              <a:rPr sz="2700" spc="-5" dirty="0">
                <a:latin typeface="Calibri"/>
                <a:cs typeface="Calibri"/>
              </a:rPr>
              <a:t>variables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whose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values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5.5 and -3.25.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013" y="3657600"/>
            <a:ext cx="7897706" cy="2514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7097" y="313943"/>
            <a:ext cx="2806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Other</a:t>
            </a:r>
            <a:r>
              <a:rPr sz="3200" spc="-85" dirty="0"/>
              <a:t> </a:t>
            </a:r>
            <a:r>
              <a:rPr sz="3200" spc="-5" dirty="0"/>
              <a:t>Operators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1116" y="209817"/>
            <a:ext cx="6191885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8650" marR="5080" indent="-1886585">
              <a:lnSpc>
                <a:spcPct val="100299"/>
              </a:lnSpc>
              <a:spcBef>
                <a:spcPts val="95"/>
              </a:spcBef>
            </a:pPr>
            <a:r>
              <a:rPr sz="3950" spc="-5" dirty="0">
                <a:solidFill>
                  <a:srgbClr val="25265E"/>
                </a:solidFill>
                <a:latin typeface="Arial"/>
                <a:cs typeface="Arial"/>
              </a:rPr>
              <a:t>Increment</a:t>
            </a:r>
            <a:r>
              <a:rPr sz="3950" spc="-45" dirty="0">
                <a:solidFill>
                  <a:srgbClr val="25265E"/>
                </a:solidFill>
                <a:latin typeface="Arial"/>
                <a:cs typeface="Arial"/>
              </a:rPr>
              <a:t> </a:t>
            </a:r>
            <a:r>
              <a:rPr sz="3950" dirty="0">
                <a:solidFill>
                  <a:srgbClr val="25265E"/>
                </a:solidFill>
                <a:latin typeface="Arial"/>
                <a:cs typeface="Arial"/>
              </a:rPr>
              <a:t>and</a:t>
            </a:r>
            <a:r>
              <a:rPr sz="3950" spc="-40" dirty="0">
                <a:solidFill>
                  <a:srgbClr val="25265E"/>
                </a:solidFill>
                <a:latin typeface="Arial"/>
                <a:cs typeface="Arial"/>
              </a:rPr>
              <a:t> </a:t>
            </a:r>
            <a:r>
              <a:rPr sz="3950" dirty="0">
                <a:solidFill>
                  <a:srgbClr val="25265E"/>
                </a:solidFill>
                <a:latin typeface="Arial"/>
                <a:cs typeface="Arial"/>
              </a:rPr>
              <a:t>Decrement </a:t>
            </a:r>
            <a:r>
              <a:rPr sz="3950" spc="-1085" dirty="0">
                <a:solidFill>
                  <a:srgbClr val="25265E"/>
                </a:solidFill>
                <a:latin typeface="Arial"/>
                <a:cs typeface="Arial"/>
              </a:rPr>
              <a:t> </a:t>
            </a:r>
            <a:r>
              <a:rPr sz="3950" dirty="0">
                <a:solidFill>
                  <a:srgbClr val="25265E"/>
                </a:solidFill>
                <a:latin typeface="Arial"/>
                <a:cs typeface="Arial"/>
              </a:rPr>
              <a:t>Operators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897810"/>
            <a:ext cx="8077200" cy="4293870"/>
          </a:xfrm>
          <a:custGeom>
            <a:avLst/>
            <a:gdLst/>
            <a:ahLst/>
            <a:cxnLst/>
            <a:rect l="l" t="t" r="r" b="b"/>
            <a:pathLst>
              <a:path w="8077200" h="4293870">
                <a:moveTo>
                  <a:pt x="0" y="0"/>
                </a:moveTo>
                <a:lnTo>
                  <a:pt x="8077199" y="0"/>
                </a:lnTo>
                <a:lnTo>
                  <a:pt x="8077199" y="4293483"/>
                </a:lnTo>
                <a:lnTo>
                  <a:pt x="0" y="429348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100"/>
              </a:spcBef>
            </a:pPr>
            <a:r>
              <a:rPr spc="-5" dirty="0"/>
              <a:t>//</a:t>
            </a:r>
            <a:r>
              <a:rPr spc="-25" dirty="0"/>
              <a:t> </a:t>
            </a:r>
            <a:r>
              <a:rPr spc="-5" dirty="0"/>
              <a:t>Working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increment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decrement</a:t>
            </a:r>
            <a:r>
              <a:rPr spc="-20" dirty="0"/>
              <a:t> </a:t>
            </a:r>
            <a:r>
              <a:rPr spc="-5" dirty="0"/>
              <a:t>operators </a:t>
            </a:r>
            <a:r>
              <a:rPr spc="-1250" dirty="0"/>
              <a:t> </a:t>
            </a:r>
            <a:r>
              <a:rPr spc="-5" dirty="0"/>
              <a:t>#include</a:t>
            </a:r>
            <a:r>
              <a:rPr spc="-15" dirty="0"/>
              <a:t> </a:t>
            </a:r>
            <a:r>
              <a:rPr spc="-5" dirty="0"/>
              <a:t>&lt;stdio.h&gt;</a:t>
            </a:r>
          </a:p>
          <a:p>
            <a:pPr marL="12700">
              <a:lnSpc>
                <a:spcPts val="2280"/>
              </a:lnSpc>
              <a:spcBef>
                <a:spcPts val="840"/>
              </a:spcBef>
            </a:pPr>
            <a:r>
              <a:rPr spc="-5" dirty="0"/>
              <a:t>int</a:t>
            </a:r>
            <a:r>
              <a:rPr spc="-70" dirty="0"/>
              <a:t> </a:t>
            </a:r>
            <a:r>
              <a:rPr spc="-5" dirty="0"/>
              <a:t>main()</a:t>
            </a:r>
          </a:p>
          <a:p>
            <a:pPr marL="12700">
              <a:lnSpc>
                <a:spcPts val="2280"/>
              </a:lnSpc>
            </a:pPr>
            <a:r>
              <a:rPr dirty="0"/>
              <a:t>{</a:t>
            </a:r>
          </a:p>
          <a:p>
            <a:pPr marL="654050">
              <a:lnSpc>
                <a:spcPct val="100000"/>
              </a:lnSpc>
              <a:spcBef>
                <a:spcPts val="840"/>
              </a:spcBef>
            </a:pPr>
            <a:r>
              <a:rPr spc="-5" dirty="0"/>
              <a:t>int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10,</a:t>
            </a:r>
            <a:r>
              <a:rPr spc="-20" dirty="0"/>
              <a:t> </a:t>
            </a:r>
            <a:r>
              <a:rPr dirty="0"/>
              <a:t>b</a:t>
            </a:r>
            <a:r>
              <a:rPr spc="-2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100;</a:t>
            </a:r>
          </a:p>
          <a:p>
            <a:pPr marL="654050">
              <a:lnSpc>
                <a:spcPct val="100000"/>
              </a:lnSpc>
              <a:spcBef>
                <a:spcPts val="840"/>
              </a:spcBef>
            </a:pPr>
            <a:r>
              <a:rPr spc="-5" dirty="0"/>
              <a:t>float</a:t>
            </a:r>
            <a:r>
              <a:rPr spc="-25" dirty="0"/>
              <a:t> </a:t>
            </a:r>
            <a:r>
              <a:rPr dirty="0"/>
              <a:t>c</a:t>
            </a:r>
            <a:r>
              <a:rPr spc="-2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10.5,</a:t>
            </a:r>
            <a:r>
              <a:rPr spc="-20" dirty="0"/>
              <a:t> 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100.5;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8600" y="4416455"/>
          <a:ext cx="5454015" cy="244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65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2170"/>
                        </a:lnSpc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printf("++a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2170"/>
                        </a:lnSpc>
                      </a:pPr>
                      <a:r>
                        <a:rPr sz="2300" dirty="0">
                          <a:latin typeface="Consolas"/>
                          <a:cs typeface="Consolas"/>
                        </a:rPr>
                        <a:t>=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%d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70"/>
                        </a:lnSpc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\n",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70"/>
                        </a:lnSpc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++a);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printf("--b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dirty="0">
                          <a:latin typeface="Consolas"/>
                          <a:cs typeface="Consolas"/>
                        </a:rPr>
                        <a:t>=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%d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\n",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--b);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printf("++c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dirty="0">
                          <a:latin typeface="Consolas"/>
                          <a:cs typeface="Consolas"/>
                        </a:rPr>
                        <a:t>=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%f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\n",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++c);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printf("--d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dirty="0">
                          <a:latin typeface="Consolas"/>
                          <a:cs typeface="Consolas"/>
                        </a:rPr>
                        <a:t>=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%f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\n",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--d);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ts val="2750"/>
                        </a:lnSpc>
                      </a:pPr>
                      <a:r>
                        <a:rPr sz="2300" dirty="0">
                          <a:latin typeface="Consolas"/>
                          <a:cs typeface="Consolas"/>
                        </a:rPr>
                        <a:t>}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2595"/>
                        </a:lnSpc>
                      </a:pPr>
                      <a:r>
                        <a:rPr sz="2300" spc="-5" dirty="0"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23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300" spc="-5" dirty="0">
                          <a:latin typeface="Consolas"/>
                          <a:cs typeface="Consolas"/>
                        </a:rPr>
                        <a:t>0;</a:t>
                      </a:r>
                      <a:endParaRPr sz="2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19800" y="3923553"/>
          <a:ext cx="2133600" cy="1385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018">
                <a:tc gridSpan="3">
                  <a:txBody>
                    <a:bodyPr/>
                    <a:lstStyle/>
                    <a:p>
                      <a:pPr>
                        <a:lnSpc>
                          <a:spcPts val="2140"/>
                        </a:lnSpc>
                      </a:pPr>
                      <a:r>
                        <a:rPr sz="18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Output: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++a</a:t>
                      </a:r>
                      <a:r>
                        <a:rPr sz="1800" spc="-4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4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11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373B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54610"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--b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373B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373B4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99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37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4610" algn="ctr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++c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373B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373B4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11.500000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37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96">
                <a:tc>
                  <a:txBody>
                    <a:bodyPr/>
                    <a:lstStyle/>
                    <a:p>
                      <a:pPr marR="54610" algn="ctr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--d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373B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373B4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D4D4D4"/>
                          </a:solidFill>
                          <a:latin typeface="Consolas"/>
                          <a:cs typeface="Consolas"/>
                        </a:rPr>
                        <a:t>99.500000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373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803" y="540830"/>
            <a:ext cx="5539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50" dirty="0"/>
              <a:t> </a:t>
            </a:r>
            <a:r>
              <a:rPr spc="-5" dirty="0"/>
              <a:t>Precedence</a:t>
            </a:r>
            <a:r>
              <a:rPr spc="-45" dirty="0"/>
              <a:t> </a:t>
            </a:r>
            <a:r>
              <a:rPr spc="-5" dirty="0"/>
              <a:t>Groups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92660"/>
            <a:ext cx="9130877" cy="31223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4666" y="280158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35" dirty="0"/>
              <a:t> </a:t>
            </a:r>
            <a:r>
              <a:rPr spc="-5" dirty="0"/>
              <a:t>Precedence</a:t>
            </a:r>
            <a:r>
              <a:rPr spc="-30" dirty="0"/>
              <a:t> </a:t>
            </a:r>
            <a:r>
              <a:rPr spc="-5" dirty="0"/>
              <a:t>in</a:t>
            </a:r>
            <a:r>
              <a:rPr spc="-30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44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024" y="875438"/>
            <a:ext cx="8229600" cy="5862320"/>
          </a:xfrm>
          <a:custGeom>
            <a:avLst/>
            <a:gdLst/>
            <a:ahLst/>
            <a:cxnLst/>
            <a:rect l="l" t="t" r="r" b="b"/>
            <a:pathLst>
              <a:path w="8229600" h="5862320">
                <a:moveTo>
                  <a:pt x="0" y="0"/>
                </a:moveTo>
                <a:lnTo>
                  <a:pt x="8229598" y="0"/>
                </a:lnTo>
                <a:lnTo>
                  <a:pt x="8229598" y="5861871"/>
                </a:lnTo>
                <a:lnTo>
                  <a:pt x="0" y="586187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7049" y="869371"/>
            <a:ext cx="7409180" cy="263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82185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880000"/>
                </a:solidFill>
                <a:latin typeface="Courier New"/>
                <a:cs typeface="Courier New"/>
              </a:rPr>
              <a:t>#include</a:t>
            </a:r>
            <a:r>
              <a:rPr sz="1900" spc="-9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&lt;stdio.h&gt; </a:t>
            </a:r>
            <a:r>
              <a:rPr sz="1900" spc="-1125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main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()</a:t>
            </a:r>
            <a:endParaRPr sz="1900">
              <a:latin typeface="Courier New"/>
              <a:cs typeface="Courier New"/>
            </a:endParaRPr>
          </a:p>
          <a:p>
            <a:pPr marL="302260" marR="5506085" indent="-289560">
              <a:lnSpc>
                <a:spcPct val="100000"/>
              </a:lnSpc>
            </a:pP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{</a:t>
            </a:r>
            <a:r>
              <a:rPr sz="1900" spc="-3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0088"/>
                </a:solidFill>
                <a:latin typeface="Courier New"/>
                <a:cs typeface="Courier New"/>
              </a:rPr>
              <a:t>int</a:t>
            </a:r>
            <a:r>
              <a:rPr sz="1900" spc="-2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a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=</a:t>
            </a:r>
            <a:r>
              <a:rPr sz="1900" spc="-25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6666"/>
                </a:solidFill>
                <a:latin typeface="Courier New"/>
                <a:cs typeface="Courier New"/>
              </a:rPr>
              <a:t>20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; </a:t>
            </a:r>
            <a:r>
              <a:rPr sz="1900" spc="-1125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0088"/>
                </a:solidFill>
                <a:latin typeface="Courier New"/>
                <a:cs typeface="Courier New"/>
              </a:rPr>
              <a:t>int</a:t>
            </a:r>
            <a:r>
              <a:rPr sz="1900" spc="-3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b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=</a:t>
            </a:r>
            <a:r>
              <a:rPr sz="1900" spc="-35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6666"/>
                </a:solidFill>
                <a:latin typeface="Courier New"/>
                <a:cs typeface="Courier New"/>
              </a:rPr>
              <a:t>10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; </a:t>
            </a:r>
            <a:r>
              <a:rPr sz="1900" spc="-1125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0088"/>
                </a:solidFill>
                <a:latin typeface="Courier New"/>
                <a:cs typeface="Courier New"/>
              </a:rPr>
              <a:t>int</a:t>
            </a:r>
            <a:r>
              <a:rPr sz="1900" spc="-35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c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=</a:t>
            </a:r>
            <a:r>
              <a:rPr sz="1900" spc="-35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6666"/>
                </a:solidFill>
                <a:latin typeface="Courier New"/>
                <a:cs typeface="Courier New"/>
              </a:rPr>
              <a:t>15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; </a:t>
            </a:r>
            <a:r>
              <a:rPr sz="1900" spc="-1125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0088"/>
                </a:solidFill>
                <a:latin typeface="Courier New"/>
                <a:cs typeface="Courier New"/>
              </a:rPr>
              <a:t>int </a:t>
            </a:r>
            <a:r>
              <a:rPr sz="1900" dirty="0">
                <a:latin typeface="Courier New"/>
                <a:cs typeface="Courier New"/>
              </a:rPr>
              <a:t>d </a:t>
            </a: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= </a:t>
            </a:r>
            <a:r>
              <a:rPr sz="1900" spc="-5" dirty="0">
                <a:solidFill>
                  <a:srgbClr val="006666"/>
                </a:solidFill>
                <a:latin typeface="Courier New"/>
                <a:cs typeface="Courier New"/>
              </a:rPr>
              <a:t>5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; </a:t>
            </a:r>
            <a:r>
              <a:rPr sz="1900" spc="-113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0088"/>
                </a:solidFill>
                <a:latin typeface="Courier New"/>
                <a:cs typeface="Courier New"/>
              </a:rPr>
              <a:t>int</a:t>
            </a:r>
            <a:r>
              <a:rPr sz="1900" spc="-2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e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  <a:p>
            <a:pPr marL="302260" marR="5080">
              <a:lnSpc>
                <a:spcPct val="100000"/>
              </a:lnSpc>
            </a:pPr>
            <a:r>
              <a:rPr sz="1900" dirty="0">
                <a:latin typeface="Courier New"/>
                <a:cs typeface="Courier New"/>
              </a:rPr>
              <a:t>e </a:t>
            </a: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= 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a </a:t>
            </a: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+ </a:t>
            </a:r>
            <a:r>
              <a:rPr sz="1900" spc="-5" dirty="0">
                <a:latin typeface="Courier New"/>
                <a:cs typeface="Courier New"/>
              </a:rPr>
              <a:t>b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) </a:t>
            </a: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* </a:t>
            </a:r>
            <a:r>
              <a:rPr sz="1900" dirty="0">
                <a:latin typeface="Courier New"/>
                <a:cs typeface="Courier New"/>
              </a:rPr>
              <a:t>c </a:t>
            </a: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/ </a:t>
            </a:r>
            <a:r>
              <a:rPr sz="1900" spc="-5" dirty="0">
                <a:latin typeface="Courier New"/>
                <a:cs typeface="Courier New"/>
              </a:rPr>
              <a:t>d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; </a:t>
            </a:r>
            <a:r>
              <a:rPr sz="1900" spc="-5" dirty="0">
                <a:solidFill>
                  <a:srgbClr val="880000"/>
                </a:solidFill>
                <a:latin typeface="Courier New"/>
                <a:cs typeface="Courier New"/>
              </a:rPr>
              <a:t>// </a:t>
            </a:r>
            <a:r>
              <a:rPr sz="1900" dirty="0">
                <a:solidFill>
                  <a:srgbClr val="880000"/>
                </a:solidFill>
                <a:latin typeface="Courier New"/>
                <a:cs typeface="Courier New"/>
              </a:rPr>
              <a:t>( </a:t>
            </a:r>
            <a:r>
              <a:rPr sz="1900" spc="-5" dirty="0">
                <a:solidFill>
                  <a:srgbClr val="880000"/>
                </a:solidFill>
                <a:latin typeface="Courier New"/>
                <a:cs typeface="Courier New"/>
              </a:rPr>
              <a:t>30 </a:t>
            </a:r>
            <a:r>
              <a:rPr sz="1900" dirty="0">
                <a:solidFill>
                  <a:srgbClr val="880000"/>
                </a:solidFill>
                <a:latin typeface="Courier New"/>
                <a:cs typeface="Courier New"/>
              </a:rPr>
              <a:t>* </a:t>
            </a:r>
            <a:r>
              <a:rPr sz="1900" spc="-5" dirty="0">
                <a:solidFill>
                  <a:srgbClr val="880000"/>
                </a:solidFill>
                <a:latin typeface="Courier New"/>
                <a:cs typeface="Courier New"/>
              </a:rPr>
              <a:t>15 </a:t>
            </a:r>
            <a:r>
              <a:rPr sz="1900" dirty="0">
                <a:solidFill>
                  <a:srgbClr val="880000"/>
                </a:solidFill>
                <a:latin typeface="Courier New"/>
                <a:cs typeface="Courier New"/>
              </a:rPr>
              <a:t>) / 5 </a:t>
            </a:r>
            <a:r>
              <a:rPr sz="1900" spc="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printf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(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"Value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of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(a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8800"/>
                </a:solidFill>
                <a:latin typeface="Courier New"/>
                <a:cs typeface="Courier New"/>
              </a:rPr>
              <a:t>+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b)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8800"/>
                </a:solidFill>
                <a:latin typeface="Courier New"/>
                <a:cs typeface="Courier New"/>
              </a:rPr>
              <a:t>*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8800"/>
                </a:solidFill>
                <a:latin typeface="Courier New"/>
                <a:cs typeface="Courier New"/>
              </a:rPr>
              <a:t>c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8800"/>
                </a:solidFill>
                <a:latin typeface="Courier New"/>
                <a:cs typeface="Courier New"/>
              </a:rPr>
              <a:t>/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8800"/>
                </a:solidFill>
                <a:latin typeface="Courier New"/>
                <a:cs typeface="Courier New"/>
              </a:rPr>
              <a:t>d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is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8800"/>
                </a:solidFill>
                <a:latin typeface="Courier New"/>
                <a:cs typeface="Courier New"/>
              </a:rPr>
              <a:t>: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%d\n"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,</a:t>
            </a:r>
            <a:r>
              <a:rPr sz="1900" spc="-1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57558" y="3818084"/>
          <a:ext cx="7592059" cy="1142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8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453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1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((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900" spc="-1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900" spc="-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900" spc="-1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900" spc="-1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900" spc="-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900" spc="-1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900" spc="-10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900" spc="-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</a:pPr>
                      <a:r>
                        <a:rPr sz="1900" spc="-5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960"/>
                        </a:lnSpc>
                      </a:pPr>
                      <a:r>
                        <a:rPr sz="1900" spc="-5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(30</a:t>
                      </a:r>
                      <a:r>
                        <a:rPr sz="1900" spc="-25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900" spc="-20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1900" spc="-20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900" spc="-20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900" spc="-25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39">
                <a:tc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</a:pPr>
                      <a:r>
                        <a:rPr sz="1900" spc="-5" dirty="0">
                          <a:latin typeface="Courier New"/>
                          <a:cs typeface="Courier New"/>
                        </a:rPr>
                        <a:t>printf</a:t>
                      </a:r>
                      <a:r>
                        <a:rPr sz="1900" spc="-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900" spc="-5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"Value</a:t>
                      </a:r>
                      <a:r>
                        <a:rPr sz="1900" spc="-30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900" spc="-30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((a</a:t>
                      </a:r>
                      <a:r>
                        <a:rPr sz="1900" spc="-30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900" spc="-5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b)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2025"/>
                        </a:lnSpc>
                      </a:pPr>
                      <a:r>
                        <a:rPr sz="1900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900" spc="-15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c)</a:t>
                      </a:r>
                      <a:r>
                        <a:rPr sz="1900" spc="-15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900" spc="-15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900" spc="-15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900" spc="-15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900" spc="-10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%d\n"</a:t>
                      </a:r>
                      <a:r>
                        <a:rPr sz="1900" spc="-10" dirty="0">
                          <a:solidFill>
                            <a:srgbClr val="0088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900" spc="-1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900" spc="-1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900" spc="-1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900" spc="-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900" spc="-1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900" spc="-1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9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900" spc="-1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900" spc="-5" dirty="0">
                          <a:solidFill>
                            <a:srgbClr val="666600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900" spc="-5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900" spc="-5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(30)</a:t>
                      </a:r>
                      <a:r>
                        <a:rPr sz="1900" spc="-45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900" spc="-40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880000"/>
                          </a:solidFill>
                          <a:latin typeface="Courier New"/>
                          <a:cs typeface="Courier New"/>
                        </a:rPr>
                        <a:t>(15/5)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123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76608" y="4923211"/>
            <a:ext cx="740918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Courier New"/>
                <a:cs typeface="Courier New"/>
              </a:rPr>
              <a:t>printf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(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"Value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of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(a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8800"/>
                </a:solidFill>
                <a:latin typeface="Courier New"/>
                <a:cs typeface="Courier New"/>
              </a:rPr>
              <a:t>+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b)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8800"/>
                </a:solidFill>
                <a:latin typeface="Courier New"/>
                <a:cs typeface="Courier New"/>
              </a:rPr>
              <a:t>*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 (c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8800"/>
                </a:solidFill>
                <a:latin typeface="Courier New"/>
                <a:cs typeface="Courier New"/>
              </a:rPr>
              <a:t>/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d)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is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08800"/>
                </a:solidFill>
                <a:latin typeface="Courier New"/>
                <a:cs typeface="Courier New"/>
              </a:rPr>
              <a:t>:</a:t>
            </a:r>
            <a:r>
              <a:rPr sz="1900" spc="-10" dirty="0">
                <a:solidFill>
                  <a:srgbClr val="0088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%d\n"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, </a:t>
            </a:r>
            <a:r>
              <a:rPr sz="1900" dirty="0">
                <a:latin typeface="Courier New"/>
                <a:cs typeface="Courier New"/>
              </a:rPr>
              <a:t>e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Courier New"/>
                <a:cs typeface="Courier New"/>
              </a:rPr>
              <a:t>e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=</a:t>
            </a:r>
            <a:r>
              <a:rPr sz="1900" spc="-1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a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+</a:t>
            </a:r>
            <a:r>
              <a:rPr sz="1900" spc="-1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b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*</a:t>
            </a:r>
            <a:r>
              <a:rPr sz="1900" spc="-15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c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)</a:t>
            </a:r>
            <a:r>
              <a:rPr sz="1900" spc="-1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/</a:t>
            </a:r>
            <a:r>
              <a:rPr sz="1900" spc="-1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d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;</a:t>
            </a:r>
            <a:r>
              <a:rPr sz="1900" spc="-1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880000"/>
                </a:solidFill>
                <a:latin typeface="Courier New"/>
                <a:cs typeface="Courier New"/>
              </a:rPr>
              <a:t>//</a:t>
            </a:r>
            <a:r>
              <a:rPr sz="1900" spc="-10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880000"/>
                </a:solidFill>
                <a:latin typeface="Courier New"/>
                <a:cs typeface="Courier New"/>
              </a:rPr>
              <a:t>20</a:t>
            </a:r>
            <a:r>
              <a:rPr sz="1900" spc="-15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880000"/>
                </a:solidFill>
                <a:latin typeface="Courier New"/>
                <a:cs typeface="Courier New"/>
              </a:rPr>
              <a:t>+</a:t>
            </a:r>
            <a:r>
              <a:rPr sz="1900" spc="-10" dirty="0">
                <a:solidFill>
                  <a:srgbClr val="8800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880000"/>
                </a:solidFill>
                <a:latin typeface="Courier New"/>
                <a:cs typeface="Courier New"/>
              </a:rPr>
              <a:t>(150/5)</a:t>
            </a:r>
            <a:endParaRPr sz="1900">
              <a:latin typeface="Courier New"/>
              <a:cs typeface="Courier New"/>
            </a:endParaRPr>
          </a:p>
          <a:p>
            <a:pPr marL="12700" marR="149225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printf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(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"Value of </a:t>
            </a:r>
            <a:r>
              <a:rPr sz="1900" dirty="0">
                <a:solidFill>
                  <a:srgbClr val="008800"/>
                </a:solidFill>
                <a:latin typeface="Courier New"/>
                <a:cs typeface="Courier New"/>
              </a:rPr>
              <a:t>a +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(b </a:t>
            </a:r>
            <a:r>
              <a:rPr sz="1900" dirty="0">
                <a:solidFill>
                  <a:srgbClr val="008800"/>
                </a:solidFill>
                <a:latin typeface="Courier New"/>
                <a:cs typeface="Courier New"/>
              </a:rPr>
              <a:t>*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c) </a:t>
            </a:r>
            <a:r>
              <a:rPr sz="1900" dirty="0">
                <a:solidFill>
                  <a:srgbClr val="008800"/>
                </a:solidFill>
                <a:latin typeface="Courier New"/>
                <a:cs typeface="Courier New"/>
              </a:rPr>
              <a:t>/ d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is </a:t>
            </a:r>
            <a:r>
              <a:rPr sz="1900" dirty="0">
                <a:solidFill>
                  <a:srgbClr val="008800"/>
                </a:solidFill>
                <a:latin typeface="Courier New"/>
                <a:cs typeface="Courier New"/>
              </a:rPr>
              <a:t>: </a:t>
            </a:r>
            <a:r>
              <a:rPr sz="1900" spc="-5" dirty="0">
                <a:solidFill>
                  <a:srgbClr val="008800"/>
                </a:solidFill>
                <a:latin typeface="Courier New"/>
                <a:cs typeface="Courier New"/>
              </a:rPr>
              <a:t>%d\n" </a:t>
            </a: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, </a:t>
            </a:r>
            <a:r>
              <a:rPr sz="1900" dirty="0">
                <a:latin typeface="Courier New"/>
                <a:cs typeface="Courier New"/>
              </a:rPr>
              <a:t>e 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); </a:t>
            </a:r>
            <a:r>
              <a:rPr sz="1900" spc="-113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0088"/>
                </a:solidFill>
                <a:latin typeface="Courier New"/>
                <a:cs typeface="Courier New"/>
              </a:rPr>
              <a:t>return</a:t>
            </a:r>
            <a:r>
              <a:rPr sz="1900" spc="-10" dirty="0">
                <a:solidFill>
                  <a:srgbClr val="000088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6666"/>
                </a:solidFill>
                <a:latin typeface="Courier New"/>
                <a:cs typeface="Courier New"/>
              </a:rPr>
              <a:t>0</a:t>
            </a:r>
            <a:r>
              <a:rPr sz="1900" spc="-5" dirty="0">
                <a:solidFill>
                  <a:srgbClr val="666600"/>
                </a:solidFill>
                <a:latin typeface="Courier New"/>
                <a:cs typeface="Courier New"/>
              </a:rPr>
              <a:t>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49" y="6371011"/>
            <a:ext cx="1708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666600"/>
                </a:solidFill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295400" y="2100471"/>
            <a:ext cx="6934200" cy="2124075"/>
          </a:xfrm>
          <a:prstGeom prst="rect">
            <a:avLst/>
          </a:prstGeom>
          <a:ln w="9524">
            <a:solidFill>
              <a:srgbClr val="4F81BD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50"/>
              </a:spcBef>
            </a:pPr>
            <a:r>
              <a:rPr sz="2200" b="1" spc="-5" dirty="0">
                <a:latin typeface="Courier New"/>
                <a:cs typeface="Courier New"/>
              </a:rPr>
              <a:t>Output: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ourier New"/>
              <a:cs typeface="Courier New"/>
            </a:endParaRPr>
          </a:p>
          <a:p>
            <a:pPr marL="85725" marR="114109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Value of (a </a:t>
            </a:r>
            <a:r>
              <a:rPr sz="2200" dirty="0">
                <a:latin typeface="Courier New"/>
                <a:cs typeface="Courier New"/>
              </a:rPr>
              <a:t>+ </a:t>
            </a:r>
            <a:r>
              <a:rPr sz="2200" spc="-5" dirty="0">
                <a:latin typeface="Courier New"/>
                <a:cs typeface="Courier New"/>
              </a:rPr>
              <a:t>b) </a:t>
            </a:r>
            <a:r>
              <a:rPr sz="2200" dirty="0">
                <a:latin typeface="Courier New"/>
                <a:cs typeface="Courier New"/>
              </a:rPr>
              <a:t>* c / d </a:t>
            </a:r>
            <a:r>
              <a:rPr sz="2200" spc="-5" dirty="0">
                <a:latin typeface="Courier New"/>
                <a:cs typeface="Courier New"/>
              </a:rPr>
              <a:t>is </a:t>
            </a:r>
            <a:r>
              <a:rPr sz="2200" dirty="0">
                <a:latin typeface="Courier New"/>
                <a:cs typeface="Courier New"/>
              </a:rPr>
              <a:t>: </a:t>
            </a:r>
            <a:r>
              <a:rPr sz="2200" spc="-5" dirty="0">
                <a:latin typeface="Courier New"/>
                <a:cs typeface="Courier New"/>
              </a:rPr>
              <a:t>90 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Value of ((a </a:t>
            </a:r>
            <a:r>
              <a:rPr sz="2200" dirty="0">
                <a:latin typeface="Courier New"/>
                <a:cs typeface="Courier New"/>
              </a:rPr>
              <a:t>+ </a:t>
            </a:r>
            <a:r>
              <a:rPr sz="2200" spc="-5" dirty="0">
                <a:latin typeface="Courier New"/>
                <a:cs typeface="Courier New"/>
              </a:rPr>
              <a:t>b) </a:t>
            </a:r>
            <a:r>
              <a:rPr sz="2200" dirty="0">
                <a:latin typeface="Courier New"/>
                <a:cs typeface="Courier New"/>
              </a:rPr>
              <a:t>* </a:t>
            </a:r>
            <a:r>
              <a:rPr sz="2200" spc="-5" dirty="0">
                <a:latin typeface="Courier New"/>
                <a:cs typeface="Courier New"/>
              </a:rPr>
              <a:t>c) </a:t>
            </a:r>
            <a:r>
              <a:rPr sz="2200" dirty="0">
                <a:latin typeface="Courier New"/>
                <a:cs typeface="Courier New"/>
              </a:rPr>
              <a:t>/ d </a:t>
            </a:r>
            <a:r>
              <a:rPr sz="2200" spc="-5" dirty="0">
                <a:latin typeface="Courier New"/>
                <a:cs typeface="Courier New"/>
              </a:rPr>
              <a:t>is </a:t>
            </a:r>
            <a:r>
              <a:rPr sz="2200" dirty="0">
                <a:latin typeface="Courier New"/>
                <a:cs typeface="Courier New"/>
              </a:rPr>
              <a:t>: </a:t>
            </a:r>
            <a:r>
              <a:rPr sz="2200" spc="-5" dirty="0">
                <a:latin typeface="Courier New"/>
                <a:cs typeface="Courier New"/>
              </a:rPr>
              <a:t>90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Value of (a </a:t>
            </a:r>
            <a:r>
              <a:rPr sz="2200" dirty="0">
                <a:latin typeface="Courier New"/>
                <a:cs typeface="Courier New"/>
              </a:rPr>
              <a:t>+ </a:t>
            </a:r>
            <a:r>
              <a:rPr sz="2200" spc="-5" dirty="0">
                <a:latin typeface="Courier New"/>
                <a:cs typeface="Courier New"/>
              </a:rPr>
              <a:t>b) </a:t>
            </a:r>
            <a:r>
              <a:rPr sz="2200" dirty="0">
                <a:latin typeface="Courier New"/>
                <a:cs typeface="Courier New"/>
              </a:rPr>
              <a:t>* </a:t>
            </a:r>
            <a:r>
              <a:rPr sz="2200" spc="-5" dirty="0">
                <a:latin typeface="Courier New"/>
                <a:cs typeface="Courier New"/>
              </a:rPr>
              <a:t>(c </a:t>
            </a:r>
            <a:r>
              <a:rPr sz="2200" dirty="0">
                <a:latin typeface="Courier New"/>
                <a:cs typeface="Courier New"/>
              </a:rPr>
              <a:t>/ </a:t>
            </a:r>
            <a:r>
              <a:rPr sz="2200" spc="-5" dirty="0">
                <a:latin typeface="Courier New"/>
                <a:cs typeface="Courier New"/>
              </a:rPr>
              <a:t>d) is </a:t>
            </a:r>
            <a:r>
              <a:rPr sz="2200" dirty="0">
                <a:latin typeface="Courier New"/>
                <a:cs typeface="Courier New"/>
              </a:rPr>
              <a:t>: </a:t>
            </a:r>
            <a:r>
              <a:rPr sz="2200" spc="-5" dirty="0">
                <a:latin typeface="Courier New"/>
                <a:cs typeface="Courier New"/>
              </a:rPr>
              <a:t>90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Value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of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(b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*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c)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/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is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: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50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4666" y="280158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Operator</a:t>
            </a:r>
            <a:r>
              <a:rPr spc="-35" dirty="0"/>
              <a:t> </a:t>
            </a:r>
            <a:r>
              <a:rPr spc="-5" dirty="0"/>
              <a:t>Precedence</a:t>
            </a:r>
            <a:r>
              <a:rPr spc="-30" dirty="0"/>
              <a:t> </a:t>
            </a:r>
            <a:r>
              <a:rPr spc="-5" dirty="0"/>
              <a:t>in</a:t>
            </a:r>
            <a:r>
              <a:rPr spc="-30" dirty="0"/>
              <a:t> </a:t>
            </a:r>
            <a:r>
              <a:rPr dirty="0"/>
              <a:t>C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201" y="540830"/>
            <a:ext cx="302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Library</a:t>
            </a:r>
            <a:r>
              <a:rPr spc="-9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7" y="1611376"/>
            <a:ext cx="8022590" cy="265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accompanied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library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carry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various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commonly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operations 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calculations.</a:t>
            </a:r>
            <a:endParaRPr sz="2800">
              <a:latin typeface="Calibri"/>
              <a:cs typeface="Calibri"/>
            </a:endParaRPr>
          </a:p>
          <a:p>
            <a:pPr marL="302260" marR="5715" indent="-290195" algn="just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02895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library function is </a:t>
            </a:r>
            <a:r>
              <a:rPr sz="2800" dirty="0">
                <a:latin typeface="Calibri"/>
                <a:cs typeface="Calibri"/>
              </a:rPr>
              <a:t>accessed </a:t>
            </a:r>
            <a:r>
              <a:rPr sz="2800" spc="-5" dirty="0">
                <a:latin typeface="Calibri"/>
                <a:cs typeface="Calibri"/>
              </a:rPr>
              <a:t>simply by writing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 function name, followed by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list of </a:t>
            </a:r>
            <a:r>
              <a:rPr sz="2800" dirty="0">
                <a:latin typeface="Calibri"/>
                <a:cs typeface="Calibri"/>
              </a:rPr>
              <a:t>arguments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 represent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information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passed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436" y="54088"/>
            <a:ext cx="4422140" cy="9766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3200" spc="5" dirty="0"/>
              <a:t>Library</a:t>
            </a:r>
            <a:r>
              <a:rPr sz="3200" spc="-15" dirty="0"/>
              <a:t> </a:t>
            </a:r>
            <a:r>
              <a:rPr sz="3200" spc="10" dirty="0"/>
              <a:t>function</a:t>
            </a:r>
            <a:r>
              <a:rPr sz="3200" spc="-10" dirty="0"/>
              <a:t> </a:t>
            </a:r>
            <a:r>
              <a:rPr sz="3200" spc="10" dirty="0"/>
              <a:t>(Cont..)</a:t>
            </a:r>
            <a:endParaRPr sz="3200"/>
          </a:p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2200" spc="-5" dirty="0"/>
              <a:t>Some</a:t>
            </a:r>
            <a:r>
              <a:rPr sz="2200" spc="-25" dirty="0"/>
              <a:t> </a:t>
            </a:r>
            <a:r>
              <a:rPr sz="2200" spc="-5" dirty="0"/>
              <a:t>commonly</a:t>
            </a:r>
            <a:r>
              <a:rPr sz="2200" spc="-20" dirty="0"/>
              <a:t> </a:t>
            </a:r>
            <a:r>
              <a:rPr sz="2200" spc="-5" dirty="0"/>
              <a:t>used</a:t>
            </a:r>
            <a:r>
              <a:rPr sz="2200" spc="-25" dirty="0"/>
              <a:t> </a:t>
            </a:r>
            <a:r>
              <a:rPr sz="2200" spc="-5" dirty="0"/>
              <a:t>library</a:t>
            </a:r>
            <a:r>
              <a:rPr sz="2200" spc="-20" dirty="0"/>
              <a:t> </a:t>
            </a:r>
            <a:r>
              <a:rPr sz="2200" spc="-5" dirty="0"/>
              <a:t>function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21980"/>
            <a:ext cx="8390020" cy="54811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163" y="540830"/>
            <a:ext cx="454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Library</a:t>
            </a:r>
            <a:r>
              <a:rPr spc="-50" dirty="0"/>
              <a:t> </a:t>
            </a:r>
            <a:r>
              <a:rPr spc="-5" dirty="0"/>
              <a:t>function</a:t>
            </a:r>
            <a:r>
              <a:rPr spc="-45" dirty="0"/>
              <a:t> </a:t>
            </a:r>
            <a:r>
              <a:rPr spc="-5" dirty="0"/>
              <a:t>(Cont..)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17724" cy="242027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547" y="967638"/>
            <a:ext cx="7979409" cy="1988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02260" marR="5080" indent="-29019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suppose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c1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c2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character-type variables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represent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characters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T, </a:t>
            </a:r>
            <a:r>
              <a:rPr sz="2800" spc="-5" dirty="0">
                <a:latin typeface="Calibri"/>
                <a:cs typeface="Calibri"/>
              </a:rPr>
              <a:t>respectively.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Several </a:t>
            </a:r>
            <a:r>
              <a:rPr sz="2800" dirty="0">
                <a:latin typeface="Calibri"/>
                <a:cs typeface="Calibri"/>
              </a:rPr>
              <a:t>arithmetic </a:t>
            </a:r>
            <a:r>
              <a:rPr sz="2800" spc="-5" dirty="0">
                <a:latin typeface="Calibri"/>
                <a:cs typeface="Calibri"/>
              </a:rPr>
              <a:t>expressions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make use of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these </a:t>
            </a:r>
            <a:r>
              <a:rPr sz="2800" spc="-5" dirty="0">
                <a:latin typeface="Calibri"/>
                <a:cs typeface="Calibri"/>
              </a:rPr>
              <a:t>variables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shown below, </a:t>
            </a:r>
            <a:r>
              <a:rPr sz="2800" spc="-10" dirty="0">
                <a:latin typeface="Calibri"/>
                <a:cs typeface="Calibri"/>
              </a:rPr>
              <a:t>together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their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resulting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values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(based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upon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ASCII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character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547" y="5234838"/>
            <a:ext cx="7957184" cy="12204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02260" marR="5080" indent="-29019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301625" algn="l"/>
                <a:tab pos="302895" algn="l"/>
              </a:tabLst>
            </a:pPr>
            <a:r>
              <a:rPr sz="2800" b="1" spc="-5" dirty="0">
                <a:latin typeface="Calibri"/>
                <a:cs typeface="Calibri"/>
              </a:rPr>
              <a:t>Note that </a:t>
            </a:r>
            <a:r>
              <a:rPr sz="2800" b="1" dirty="0">
                <a:latin typeface="Calibri"/>
                <a:cs typeface="Calibri"/>
              </a:rPr>
              <a:t>P </a:t>
            </a:r>
            <a:r>
              <a:rPr sz="2800" b="1" spc="-5" dirty="0">
                <a:latin typeface="Calibri"/>
                <a:cs typeface="Calibri"/>
              </a:rPr>
              <a:t>is encoded as (decimal) 80, </a:t>
            </a:r>
            <a:r>
              <a:rPr sz="2800" b="1" dirty="0">
                <a:latin typeface="Calibri"/>
                <a:cs typeface="Calibri"/>
              </a:rPr>
              <a:t>T </a:t>
            </a:r>
            <a:r>
              <a:rPr sz="2800" b="1" spc="-5" dirty="0">
                <a:latin typeface="Calibri"/>
                <a:cs typeface="Calibri"/>
              </a:rPr>
              <a:t>is encoded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as 84, and </a:t>
            </a:r>
            <a:r>
              <a:rPr sz="2800" b="1" dirty="0">
                <a:latin typeface="Calibri"/>
                <a:cs typeface="Calibri"/>
              </a:rPr>
              <a:t>5 </a:t>
            </a:r>
            <a:r>
              <a:rPr sz="2800" b="1" spc="-5" dirty="0">
                <a:latin typeface="Calibri"/>
                <a:cs typeface="Calibri"/>
              </a:rPr>
              <a:t>is encoded as 53 in the </a:t>
            </a:r>
            <a:r>
              <a:rPr sz="2800" b="1" spc="-10" dirty="0">
                <a:latin typeface="Calibri"/>
                <a:cs typeface="Calibri"/>
              </a:rPr>
              <a:t>ASCII </a:t>
            </a:r>
            <a:r>
              <a:rPr sz="2800" b="1" spc="-5" dirty="0">
                <a:latin typeface="Calibri"/>
                <a:cs typeface="Calibri"/>
              </a:rPr>
              <a:t>character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0802" y="2922648"/>
            <a:ext cx="3768997" cy="2276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708" y="228091"/>
            <a:ext cx="508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Single</a:t>
            </a:r>
            <a:r>
              <a:rPr spc="-50" dirty="0"/>
              <a:t> </a:t>
            </a:r>
            <a:r>
              <a:rPr spc="-5" dirty="0"/>
              <a:t>Character</a:t>
            </a:r>
            <a:r>
              <a:rPr spc="-45" dirty="0"/>
              <a:t> </a:t>
            </a:r>
            <a:r>
              <a:rPr spc="-5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147" y="1072896"/>
            <a:ext cx="839660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1625" algn="l"/>
                <a:tab pos="302895" algn="l"/>
                <a:tab pos="1715770" algn="l"/>
                <a:tab pos="2040889" algn="l"/>
                <a:tab pos="3027680" algn="l"/>
                <a:tab pos="4549140" algn="l"/>
                <a:tab pos="5986145" algn="l"/>
                <a:tab pos="7047230" algn="l"/>
                <a:tab pos="7371715" algn="l"/>
                <a:tab pos="8087995" algn="l"/>
              </a:tabLst>
            </a:pPr>
            <a:r>
              <a:rPr sz="2800" spc="-5" dirty="0">
                <a:latin typeface="Calibri"/>
                <a:cs typeface="Calibri"/>
              </a:rPr>
              <a:t>Contain</a:t>
            </a:r>
            <a:r>
              <a:rPr sz="2800" dirty="0">
                <a:latin typeface="Calibri"/>
                <a:cs typeface="Calibri"/>
              </a:rPr>
              <a:t>s	a	</a:t>
            </a:r>
            <a:r>
              <a:rPr sz="2800" spc="-5" dirty="0">
                <a:latin typeface="Calibri"/>
                <a:cs typeface="Calibri"/>
              </a:rPr>
              <a:t>singl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characte</a:t>
            </a:r>
            <a:r>
              <a:rPr sz="2800" dirty="0">
                <a:latin typeface="Calibri"/>
                <a:cs typeface="Calibri"/>
              </a:rPr>
              <a:t>r	</a:t>
            </a:r>
            <a:r>
              <a:rPr sz="2800" spc="-5" dirty="0">
                <a:latin typeface="Calibri"/>
                <a:cs typeface="Calibri"/>
              </a:rPr>
              <a:t>enclose</a:t>
            </a:r>
            <a:r>
              <a:rPr sz="2800" dirty="0">
                <a:latin typeface="Calibri"/>
                <a:cs typeface="Calibri"/>
              </a:rPr>
              <a:t>d	</a:t>
            </a:r>
            <a:r>
              <a:rPr sz="2800" spc="-5" dirty="0">
                <a:latin typeface="Calibri"/>
                <a:cs typeface="Calibri"/>
              </a:rPr>
              <a:t>withi</a:t>
            </a:r>
            <a:r>
              <a:rPr sz="2800" dirty="0">
                <a:latin typeface="Calibri"/>
                <a:cs typeface="Calibri"/>
              </a:rPr>
              <a:t>n	a	</a:t>
            </a:r>
            <a:r>
              <a:rPr sz="2800" spc="-5" dirty="0">
                <a:latin typeface="Calibri"/>
                <a:cs typeface="Calibri"/>
              </a:rPr>
              <a:t>pai</a:t>
            </a:r>
            <a:r>
              <a:rPr sz="2800" dirty="0">
                <a:latin typeface="Calibri"/>
                <a:cs typeface="Calibri"/>
              </a:rPr>
              <a:t>r	</a:t>
            </a:r>
            <a:r>
              <a:rPr sz="2800" spc="-5" dirty="0">
                <a:latin typeface="Calibri"/>
                <a:cs typeface="Calibri"/>
              </a:rPr>
              <a:t>of  single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quote marks.</a:t>
            </a:r>
            <a:endParaRPr sz="2800">
              <a:latin typeface="Calibri"/>
              <a:cs typeface="Calibri"/>
            </a:endParaRPr>
          </a:p>
          <a:p>
            <a:pPr marL="396240">
              <a:lnSpc>
                <a:spcPct val="100000"/>
              </a:lnSpc>
              <a:spcBef>
                <a:spcPts val="560"/>
              </a:spcBef>
              <a:tabLst>
                <a:tab pos="2497455" algn="l"/>
              </a:tabLst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70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Examples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::	‘2’,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‘+’,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‘Z’</a:t>
            </a:r>
            <a:endParaRPr sz="2800">
              <a:latin typeface="Calibri"/>
              <a:cs typeface="Calibri"/>
            </a:endParaRPr>
          </a:p>
          <a:p>
            <a:pPr marL="301625" marR="3156585" indent="-301625">
              <a:lnSpc>
                <a:spcPct val="116700"/>
              </a:lnSpc>
              <a:spcBef>
                <a:spcPts val="1675"/>
              </a:spcBef>
              <a:buFont typeface="Arial MT"/>
              <a:buChar char="•"/>
              <a:tabLst>
                <a:tab pos="301625" algn="l"/>
                <a:tab pos="302895" algn="l"/>
                <a:tab pos="1330325" algn="l"/>
              </a:tabLst>
            </a:pPr>
            <a:r>
              <a:rPr sz="2800" spc="-5" dirty="0">
                <a:latin typeface="Calibri"/>
                <a:cs typeface="Calibri"/>
              </a:rPr>
              <a:t>Some special backslash characters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‘\n’	new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121" y="3633215"/>
            <a:ext cx="459105" cy="1021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‘\t’  ‘\’’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3633215"/>
            <a:ext cx="2044064" cy="1021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horizontal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tab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single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quote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121" y="4628895"/>
            <a:ext cx="2640965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685800" algn="l"/>
              </a:tabLst>
            </a:pPr>
            <a:r>
              <a:rPr sz="2800" spc="-5" dirty="0">
                <a:latin typeface="Calibri"/>
                <a:cs typeface="Calibri"/>
              </a:rPr>
              <a:t>‘\”’	double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quote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‘\\’	backslash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‘\0’	null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2233" y="343921"/>
            <a:ext cx="259143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15" dirty="0"/>
              <a:t>Comments</a:t>
            </a:r>
            <a:r>
              <a:rPr sz="3200" spc="-30" dirty="0"/>
              <a:t> </a:t>
            </a:r>
            <a:r>
              <a:rPr sz="3200" spc="10" dirty="0"/>
              <a:t>in</a:t>
            </a:r>
            <a:r>
              <a:rPr sz="3200" spc="-30" dirty="0"/>
              <a:t> </a:t>
            </a:r>
            <a:r>
              <a:rPr sz="3200" spc="20" dirty="0"/>
              <a:t>C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68486" y="1002791"/>
            <a:ext cx="8156575" cy="352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 marR="5080" indent="-29337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41325" algn="l"/>
              </a:tabLst>
            </a:pP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Comments in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C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language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used to provide information </a:t>
            </a:r>
            <a:r>
              <a:rPr sz="2600" spc="-5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about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lines of code. It is widely used for documenting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code.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There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types</a:t>
            </a:r>
            <a:r>
              <a:rPr sz="26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comments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C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language.</a:t>
            </a:r>
            <a:endParaRPr sz="2600">
              <a:latin typeface="Calibri"/>
              <a:cs typeface="Calibri"/>
            </a:endParaRPr>
          </a:p>
          <a:p>
            <a:pPr marL="440690" indent="-428625" algn="just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41325" algn="l"/>
              </a:tabLst>
            </a:pP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Comments</a:t>
            </a:r>
            <a:endParaRPr sz="2600">
              <a:latin typeface="Calibri"/>
              <a:cs typeface="Calibri"/>
            </a:endParaRPr>
          </a:p>
          <a:p>
            <a:pPr marL="440690" indent="-428625" algn="just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41325" algn="l"/>
              </a:tabLst>
            </a:pPr>
            <a:r>
              <a:rPr sz="2600" spc="-10" dirty="0">
                <a:latin typeface="Calibri"/>
                <a:cs typeface="Calibri"/>
              </a:rPr>
              <a:t>Multi-Line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Comments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Calibri"/>
              <a:cs typeface="Calibri"/>
            </a:endParaRPr>
          </a:p>
          <a:p>
            <a:pPr marL="440690" indent="-29400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41325" algn="l"/>
              </a:tabLst>
            </a:pPr>
            <a:r>
              <a:rPr sz="2600" spc="-5" dirty="0">
                <a:solidFill>
                  <a:srgbClr val="610B37"/>
                </a:solidFill>
                <a:latin typeface="Calibri"/>
                <a:cs typeface="Calibri"/>
              </a:rPr>
              <a:t>Single</a:t>
            </a:r>
            <a:r>
              <a:rPr sz="2600" spc="-35" dirty="0">
                <a:solidFill>
                  <a:srgbClr val="610B3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610B37"/>
                </a:solidFill>
                <a:latin typeface="Calibri"/>
                <a:cs typeface="Calibri"/>
              </a:rPr>
              <a:t>Line</a:t>
            </a:r>
            <a:r>
              <a:rPr sz="2600" spc="-30" dirty="0">
                <a:solidFill>
                  <a:srgbClr val="610B3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610B37"/>
                </a:solidFill>
                <a:latin typeface="Calibri"/>
                <a:cs typeface="Calibri"/>
              </a:rPr>
              <a:t>Comments</a:t>
            </a:r>
            <a:endParaRPr sz="260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  <a:spcBef>
                <a:spcPts val="520"/>
              </a:spcBef>
            </a:pP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Single</a:t>
            </a:r>
            <a:r>
              <a:rPr sz="26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line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comments</a:t>
            </a:r>
            <a:r>
              <a:rPr sz="26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represented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sz="26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double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slash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//.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1244" y="4639400"/>
            <a:ext cx="5010785" cy="2031364"/>
          </a:xfrm>
          <a:custGeom>
            <a:avLst/>
            <a:gdLst/>
            <a:ahLst/>
            <a:cxnLst/>
            <a:rect l="l" t="t" r="r" b="b"/>
            <a:pathLst>
              <a:path w="5010784" h="2031365">
                <a:moveTo>
                  <a:pt x="0" y="0"/>
                </a:moveTo>
                <a:lnTo>
                  <a:pt x="5010555" y="0"/>
                </a:lnTo>
                <a:lnTo>
                  <a:pt x="5010555" y="2031324"/>
                </a:lnTo>
                <a:lnTo>
                  <a:pt x="0" y="2031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7863" y="4654131"/>
            <a:ext cx="280797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 indent="-203200">
              <a:lnSpc>
                <a:spcPct val="100000"/>
              </a:lnSpc>
              <a:spcBef>
                <a:spcPts val="100"/>
              </a:spcBef>
              <a:buSzPct val="95238"/>
              <a:buFont typeface="Calibri"/>
              <a:buAutoNum type="arabicPeriod"/>
              <a:tabLst>
                <a:tab pos="219710" algn="l"/>
              </a:tabLst>
            </a:pP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#include&lt;stdio.h&gt;</a:t>
            </a:r>
            <a:endParaRPr sz="2100">
              <a:latin typeface="Times New Roman"/>
              <a:cs typeface="Times New Roman"/>
            </a:endParaRPr>
          </a:p>
          <a:p>
            <a:pPr marL="219075" indent="-207010">
              <a:lnSpc>
                <a:spcPct val="100000"/>
              </a:lnSpc>
              <a:buSzPct val="95238"/>
              <a:buFont typeface="Calibri"/>
              <a:buAutoNum type="arabicPeriod"/>
              <a:tabLst>
                <a:tab pos="219710" algn="l"/>
              </a:tabLst>
            </a:pPr>
            <a:r>
              <a:rPr sz="21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2100" b="1" spc="-4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main(){</a:t>
            </a:r>
            <a:endParaRPr sz="2100">
              <a:latin typeface="Times New Roman"/>
              <a:cs typeface="Times New Roman"/>
            </a:endParaRPr>
          </a:p>
          <a:p>
            <a:pPr marL="485775" indent="-4699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485140" algn="l"/>
                <a:tab pos="486409" algn="l"/>
              </a:tabLst>
            </a:pPr>
            <a:r>
              <a:rPr sz="2100" spc="-5" dirty="0">
                <a:solidFill>
                  <a:srgbClr val="008200"/>
                </a:solidFill>
                <a:latin typeface="Times New Roman"/>
                <a:cs typeface="Times New Roman"/>
              </a:rPr>
              <a:t>//printing</a:t>
            </a:r>
            <a:r>
              <a:rPr sz="2100" spc="-8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Times New Roman"/>
                <a:cs typeface="Times New Roman"/>
              </a:rPr>
              <a:t>information</a:t>
            </a:r>
            <a:endParaRPr sz="2100">
              <a:latin typeface="Times New Roman"/>
              <a:cs typeface="Times New Roman"/>
            </a:endParaRPr>
          </a:p>
          <a:p>
            <a:pPr marL="485775" indent="-469900">
              <a:lnSpc>
                <a:spcPct val="100000"/>
              </a:lnSpc>
              <a:buFont typeface="Calibri"/>
              <a:buAutoNum type="arabicPeriod"/>
              <a:tabLst>
                <a:tab pos="485140" algn="l"/>
                <a:tab pos="486409" algn="l"/>
              </a:tabLst>
            </a:pPr>
            <a:r>
              <a:rPr sz="2100" spc="-5" dirty="0">
                <a:latin typeface="Times New Roman"/>
                <a:cs typeface="Times New Roman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Times New Roman"/>
                <a:cs typeface="Times New Roman"/>
              </a:rPr>
              <a:t>"Hello</a:t>
            </a:r>
            <a:r>
              <a:rPr sz="21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C"</a:t>
            </a:r>
            <a:r>
              <a:rPr sz="2100" dirty="0">
                <a:latin typeface="Times New Roman"/>
                <a:cs typeface="Times New Roman"/>
              </a:rPr>
              <a:t>);</a:t>
            </a:r>
            <a:endParaRPr sz="2100">
              <a:latin typeface="Times New Roman"/>
              <a:cs typeface="Times New Roman"/>
            </a:endParaRPr>
          </a:p>
          <a:p>
            <a:pPr marL="485775" indent="-473709">
              <a:lnSpc>
                <a:spcPct val="100000"/>
              </a:lnSpc>
              <a:buFont typeface="Calibri"/>
              <a:buAutoNum type="arabicPeriod"/>
              <a:tabLst>
                <a:tab pos="485140" algn="l"/>
                <a:tab pos="486409" algn="l"/>
              </a:tabLst>
            </a:pPr>
            <a:r>
              <a:rPr sz="21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return</a:t>
            </a:r>
            <a:r>
              <a:rPr sz="21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0;</a:t>
            </a:r>
            <a:endParaRPr sz="21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</a:pPr>
            <a:r>
              <a:rPr sz="2100" spc="-5" dirty="0">
                <a:latin typeface="Calibri"/>
                <a:cs typeface="Calibri"/>
              </a:rPr>
              <a:t>6.</a:t>
            </a:r>
            <a:r>
              <a:rPr sz="2100" spc="-5" dirty="0">
                <a:latin typeface="Times New Roman"/>
                <a:cs typeface="Times New Roman"/>
              </a:rPr>
              <a:t>}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83" y="975356"/>
            <a:ext cx="8017509" cy="26670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10" dirty="0">
                <a:solidFill>
                  <a:srgbClr val="610B37"/>
                </a:solidFill>
                <a:latin typeface="Calibri"/>
                <a:cs typeface="Calibri"/>
              </a:rPr>
              <a:t>Mult</a:t>
            </a:r>
            <a:r>
              <a:rPr sz="2600" spc="-35" dirty="0">
                <a:solidFill>
                  <a:srgbClr val="610B3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610B37"/>
                </a:solidFill>
                <a:latin typeface="Calibri"/>
                <a:cs typeface="Calibri"/>
              </a:rPr>
              <a:t>Line</a:t>
            </a:r>
            <a:r>
              <a:rPr sz="2600" spc="-30" dirty="0">
                <a:solidFill>
                  <a:srgbClr val="610B3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610B37"/>
                </a:solidFill>
                <a:latin typeface="Calibri"/>
                <a:cs typeface="Calibri"/>
              </a:rPr>
              <a:t>Comments</a:t>
            </a:r>
            <a:endParaRPr sz="2600">
              <a:latin typeface="Calibri"/>
              <a:cs typeface="Calibri"/>
            </a:endParaRPr>
          </a:p>
          <a:p>
            <a:pPr marL="306070" indent="-29337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Multi-Line</a:t>
            </a:r>
            <a:r>
              <a:rPr sz="26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comments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 represented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slash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333333"/>
                </a:solidFill>
                <a:latin typeface="Calibri"/>
                <a:cs typeface="Calibri"/>
              </a:rPr>
              <a:t>asterisk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 \*</a:t>
            </a:r>
            <a:endParaRPr sz="2600">
              <a:latin typeface="Calibri"/>
              <a:cs typeface="Calibri"/>
            </a:endParaRPr>
          </a:p>
          <a:p>
            <a:pPr marL="305435" marR="5715">
              <a:lnSpc>
                <a:spcPct val="100000"/>
              </a:lnSpc>
            </a:pP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...</a:t>
            </a:r>
            <a:r>
              <a:rPr sz="2600" spc="3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*\.</a:t>
            </a:r>
            <a:r>
              <a:rPr sz="2600" spc="3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600" spc="3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600" spc="3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occupy</a:t>
            </a:r>
            <a:r>
              <a:rPr sz="2600" spc="3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many</a:t>
            </a:r>
            <a:r>
              <a:rPr sz="2600" spc="3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lines</a:t>
            </a:r>
            <a:r>
              <a:rPr sz="2600" spc="3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600" spc="3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code,</a:t>
            </a:r>
            <a:r>
              <a:rPr sz="2600" spc="3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but</a:t>
            </a:r>
            <a:r>
              <a:rPr sz="2600" spc="3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600" spc="3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can't</a:t>
            </a:r>
            <a:r>
              <a:rPr sz="2600" spc="3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be </a:t>
            </a:r>
            <a:r>
              <a:rPr sz="2600" spc="-5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nested.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Syntax:</a:t>
            </a:r>
            <a:endParaRPr sz="2600">
              <a:latin typeface="Calibri"/>
              <a:cs typeface="Calibri"/>
            </a:endParaRPr>
          </a:p>
          <a:p>
            <a:pPr marL="419734">
              <a:lnSpc>
                <a:spcPct val="100000"/>
              </a:lnSpc>
              <a:spcBef>
                <a:spcPts val="520"/>
              </a:spcBef>
            </a:pPr>
            <a:r>
              <a:rPr sz="2600" spc="-5" dirty="0">
                <a:solidFill>
                  <a:srgbClr val="008200"/>
                </a:solidFill>
                <a:latin typeface="Calibri"/>
                <a:cs typeface="Calibri"/>
              </a:rPr>
              <a:t>/*</a:t>
            </a:r>
            <a:endParaRPr sz="2600">
              <a:latin typeface="Calibri"/>
              <a:cs typeface="Calibri"/>
            </a:endParaRPr>
          </a:p>
          <a:p>
            <a:pPr marL="643890">
              <a:lnSpc>
                <a:spcPct val="100000"/>
              </a:lnSpc>
              <a:spcBef>
                <a:spcPts val="520"/>
              </a:spcBef>
            </a:pPr>
            <a:r>
              <a:rPr sz="2600" spc="-5" dirty="0">
                <a:solidFill>
                  <a:srgbClr val="008200"/>
                </a:solidFill>
                <a:latin typeface="Calibri"/>
                <a:cs typeface="Calibri"/>
              </a:rPr>
              <a:t>code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851" y="3616956"/>
            <a:ext cx="2644775" cy="9499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solidFill>
                  <a:srgbClr val="008200"/>
                </a:solidFill>
                <a:latin typeface="Calibri"/>
                <a:cs typeface="Calibri"/>
              </a:rPr>
              <a:t>to</a:t>
            </a:r>
            <a:r>
              <a:rPr sz="2600" spc="-5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8200"/>
                </a:solidFill>
                <a:latin typeface="Calibri"/>
                <a:cs typeface="Calibri"/>
              </a:rPr>
              <a:t>be</a:t>
            </a:r>
            <a:r>
              <a:rPr sz="2600" spc="-5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8200"/>
                </a:solidFill>
                <a:latin typeface="Calibri"/>
                <a:cs typeface="Calibri"/>
              </a:rPr>
              <a:t>commented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600" spc="-5" dirty="0">
                <a:solidFill>
                  <a:srgbClr val="008200"/>
                </a:solidFill>
                <a:latin typeface="Calibri"/>
                <a:cs typeface="Calibri"/>
              </a:rPr>
              <a:t>*/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200" y="4076698"/>
            <a:ext cx="3657600" cy="2462530"/>
          </a:xfrm>
          <a:custGeom>
            <a:avLst/>
            <a:gdLst/>
            <a:ahLst/>
            <a:cxnLst/>
            <a:rect l="l" t="t" r="r" b="b"/>
            <a:pathLst>
              <a:path w="3657600" h="2462529">
                <a:moveTo>
                  <a:pt x="0" y="0"/>
                </a:moveTo>
                <a:lnTo>
                  <a:pt x="3657599" y="0"/>
                </a:lnTo>
                <a:lnTo>
                  <a:pt x="3657599" y="2462213"/>
                </a:lnTo>
                <a:lnTo>
                  <a:pt x="0" y="246221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4028" y="4090923"/>
            <a:ext cx="30022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indent="-213360">
              <a:lnSpc>
                <a:spcPct val="100000"/>
              </a:lnSpc>
              <a:spcBef>
                <a:spcPts val="100"/>
              </a:spcBef>
              <a:buSzPct val="95454"/>
              <a:buFont typeface="Calibri"/>
              <a:buAutoNum type="arabicPeriod"/>
              <a:tabLst>
                <a:tab pos="229870" algn="l"/>
              </a:tabLst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#include&lt;stdio.h&gt;</a:t>
            </a:r>
            <a:endParaRPr sz="220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buSzPct val="95454"/>
              <a:buFont typeface="Calibri"/>
              <a:buAutoNum type="arabicPeriod"/>
              <a:tabLst>
                <a:tab pos="229870" algn="l"/>
              </a:tabLst>
            </a:pPr>
            <a:r>
              <a:rPr sz="22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2200" b="1" spc="-4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main(){</a:t>
            </a:r>
            <a:endParaRPr sz="2200">
              <a:latin typeface="Times New Roman"/>
              <a:cs typeface="Times New Roman"/>
            </a:endParaRPr>
          </a:p>
          <a:p>
            <a:pPr marL="508000" indent="-492125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508000" algn="l"/>
                <a:tab pos="508634" algn="l"/>
              </a:tabLst>
            </a:pPr>
            <a:r>
              <a:rPr sz="2200" spc="-5" dirty="0">
                <a:solidFill>
                  <a:srgbClr val="008200"/>
                </a:solidFill>
                <a:latin typeface="Times New Roman"/>
                <a:cs typeface="Times New Roman"/>
              </a:rPr>
              <a:t>/*printing</a:t>
            </a:r>
            <a:r>
              <a:rPr sz="2200" spc="-85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Times New Roman"/>
                <a:cs typeface="Times New Roman"/>
              </a:rPr>
              <a:t>information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124028" y="5096763"/>
            <a:ext cx="327279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631825">
              <a:lnSpc>
                <a:spcPct val="100000"/>
              </a:lnSpc>
              <a:spcBef>
                <a:spcPts val="100"/>
              </a:spcBef>
              <a:buFont typeface="Calibri"/>
              <a:buAutoNum type="arabicPeriod" startAt="4"/>
              <a:tabLst>
                <a:tab pos="647700" algn="l"/>
                <a:tab pos="648335" algn="l"/>
              </a:tabLst>
            </a:pPr>
            <a:r>
              <a:rPr sz="2200" spc="-5" dirty="0">
                <a:solidFill>
                  <a:srgbClr val="008200"/>
                </a:solidFill>
                <a:latin typeface="Times New Roman"/>
                <a:cs typeface="Times New Roman"/>
              </a:rPr>
              <a:t>Multi-Line</a:t>
            </a:r>
            <a:r>
              <a:rPr sz="2200" spc="-80" dirty="0">
                <a:solidFill>
                  <a:srgbClr val="0082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Times New Roman"/>
                <a:cs typeface="Times New Roman"/>
              </a:rPr>
              <a:t>Comment*/</a:t>
            </a:r>
            <a:endParaRPr sz="2200">
              <a:latin typeface="Times New Roman"/>
              <a:cs typeface="Times New Roman"/>
            </a:endParaRPr>
          </a:p>
          <a:p>
            <a:pPr marL="508000" indent="-492125">
              <a:lnSpc>
                <a:spcPct val="100000"/>
              </a:lnSpc>
              <a:buFont typeface="Calibri"/>
              <a:buAutoNum type="arabicPeriod" startAt="4"/>
              <a:tabLst>
                <a:tab pos="508000" algn="l"/>
                <a:tab pos="508634" algn="l"/>
              </a:tabLst>
            </a:pPr>
            <a:r>
              <a:rPr sz="2200" spc="-5" dirty="0">
                <a:latin typeface="Times New Roman"/>
                <a:cs typeface="Times New Roman"/>
              </a:rPr>
              <a:t>printf(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"Hello</a:t>
            </a:r>
            <a:r>
              <a:rPr sz="22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C"</a:t>
            </a:r>
            <a:r>
              <a:rPr sz="2200" dirty="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  <a:p>
            <a:pPr marL="508000" indent="-495934">
              <a:lnSpc>
                <a:spcPct val="100000"/>
              </a:lnSpc>
              <a:buFont typeface="Calibri"/>
              <a:buAutoNum type="arabicPeriod" startAt="4"/>
              <a:tabLst>
                <a:tab pos="508000" algn="l"/>
                <a:tab pos="508634" algn="l"/>
              </a:tabLst>
            </a:pPr>
            <a:r>
              <a:rPr sz="22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return</a:t>
            </a:r>
            <a:r>
              <a:rPr sz="22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0;</a:t>
            </a:r>
            <a:endParaRPr sz="22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7.</a:t>
            </a: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2233" y="343921"/>
            <a:ext cx="259143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15" dirty="0"/>
              <a:t>Comments</a:t>
            </a:r>
            <a:r>
              <a:rPr sz="3200" spc="-30" dirty="0"/>
              <a:t> </a:t>
            </a:r>
            <a:r>
              <a:rPr sz="3200" spc="10" dirty="0"/>
              <a:t>in</a:t>
            </a:r>
            <a:r>
              <a:rPr sz="3200" spc="-30" dirty="0"/>
              <a:t> </a:t>
            </a:r>
            <a:r>
              <a:rPr sz="3200" spc="20" dirty="0"/>
              <a:t>C</a:t>
            </a:r>
            <a:endParaRPr sz="3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271" y="2485547"/>
            <a:ext cx="2391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Thank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You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983" y="380491"/>
            <a:ext cx="312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90" dirty="0"/>
              <a:t> </a:t>
            </a:r>
            <a:r>
              <a:rPr spc="-5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147" y="1235456"/>
            <a:ext cx="7640955" cy="2941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Sequence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characters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enclosed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double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quotes.</a:t>
            </a:r>
            <a:endParaRPr sz="2800">
              <a:latin typeface="Calibri"/>
              <a:cs typeface="Calibri"/>
            </a:endParaRPr>
          </a:p>
          <a:p>
            <a:pPr marL="702310" marR="50165" indent="-306070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characters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letters,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numbers,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characters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blank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Calibri"/>
              <a:cs typeface="Calibri"/>
            </a:endParaRPr>
          </a:p>
          <a:p>
            <a:pPr marL="302260" indent="-2901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Calibri"/>
                <a:cs typeface="Calibri"/>
              </a:rPr>
              <a:t>Examples:</a:t>
            </a:r>
            <a:endParaRPr sz="2800">
              <a:latin typeface="Calibri"/>
              <a:cs typeface="Calibri"/>
            </a:endParaRPr>
          </a:p>
          <a:p>
            <a:pPr marL="657225">
              <a:lnSpc>
                <a:spcPct val="100000"/>
              </a:lnSpc>
              <a:spcBef>
                <a:spcPts val="560"/>
              </a:spcBef>
              <a:tabLst>
                <a:tab pos="1797685" algn="l"/>
                <a:tab pos="4441825" algn="l"/>
                <a:tab pos="5524500" algn="l"/>
              </a:tabLst>
            </a:pPr>
            <a:r>
              <a:rPr sz="2800" spc="-5" dirty="0">
                <a:latin typeface="Calibri"/>
                <a:cs typeface="Calibri"/>
              </a:rPr>
              <a:t>“nice”,	“Good </a:t>
            </a:r>
            <a:r>
              <a:rPr sz="2800" spc="-10" dirty="0">
                <a:latin typeface="Calibri"/>
                <a:cs typeface="Calibri"/>
              </a:rPr>
              <a:t>Morning”,	</a:t>
            </a:r>
            <a:r>
              <a:rPr sz="2800" spc="-5" dirty="0">
                <a:latin typeface="Calibri"/>
                <a:cs typeface="Calibri"/>
              </a:rPr>
              <a:t>“3+6”,	“3”,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“C”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492" y="165082"/>
            <a:ext cx="3435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Escape</a:t>
            </a:r>
            <a:r>
              <a:rPr spc="-90" dirty="0"/>
              <a:t> </a:t>
            </a:r>
            <a:r>
              <a:rPr spc="-5" dirty="0"/>
              <a:t>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851408"/>
            <a:ext cx="7998459" cy="559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5080" indent="-297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certain characters in </a:t>
            </a:r>
            <a:r>
              <a:rPr sz="2400" dirty="0">
                <a:latin typeface="Calibri"/>
                <a:cs typeface="Calibri"/>
              </a:rPr>
              <a:t>C </a:t>
            </a:r>
            <a:r>
              <a:rPr sz="2400" spc="-5" dirty="0">
                <a:latin typeface="Calibri"/>
                <a:cs typeface="Calibri"/>
              </a:rPr>
              <a:t>when they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preceded 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backslash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 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have special meaning.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tabLst>
                <a:tab pos="2161540" algn="l"/>
              </a:tabLst>
            </a:pPr>
            <a:r>
              <a:rPr sz="2400" spc="-5" dirty="0">
                <a:latin typeface="Calibri"/>
                <a:cs typeface="Calibri"/>
              </a:rPr>
              <a:t>Sequence	Meaning</a:t>
            </a:r>
            <a:endParaRPr sz="2400">
              <a:latin typeface="Calibri"/>
              <a:cs typeface="Calibri"/>
            </a:endParaRPr>
          </a:p>
          <a:p>
            <a:pPr marL="883919">
              <a:lnSpc>
                <a:spcPct val="100000"/>
              </a:lnSpc>
              <a:spcBef>
                <a:spcPts val="480"/>
              </a:spcBef>
              <a:tabLst>
                <a:tab pos="1704339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\a	</a:t>
            </a:r>
            <a:r>
              <a:rPr sz="2400" spc="-5" dirty="0">
                <a:latin typeface="Calibri"/>
                <a:cs typeface="Calibri"/>
              </a:rPr>
              <a:t>Bell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(alert)</a:t>
            </a:r>
            <a:endParaRPr sz="2400">
              <a:latin typeface="Calibri"/>
              <a:cs typeface="Calibri"/>
            </a:endParaRPr>
          </a:p>
          <a:p>
            <a:pPr marL="883919">
              <a:lnSpc>
                <a:spcPct val="100000"/>
              </a:lnSpc>
              <a:spcBef>
                <a:spcPts val="1345"/>
              </a:spcBef>
              <a:tabLst>
                <a:tab pos="1704339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\b	</a:t>
            </a:r>
            <a:r>
              <a:rPr sz="2400" spc="-5" dirty="0">
                <a:latin typeface="Calibri"/>
                <a:cs typeface="Calibri"/>
              </a:rPr>
              <a:t>Backspace</a:t>
            </a:r>
            <a:endParaRPr sz="2400">
              <a:latin typeface="Calibri"/>
              <a:cs typeface="Calibri"/>
            </a:endParaRPr>
          </a:p>
          <a:p>
            <a:pPr marL="883919">
              <a:lnSpc>
                <a:spcPct val="100000"/>
              </a:lnSpc>
              <a:spcBef>
                <a:spcPts val="480"/>
              </a:spcBef>
              <a:tabLst>
                <a:tab pos="1704339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\n	</a:t>
            </a:r>
            <a:r>
              <a:rPr sz="2400" spc="-5" dirty="0">
                <a:latin typeface="Calibri"/>
                <a:cs typeface="Calibri"/>
              </a:rPr>
              <a:t>Newline</a:t>
            </a:r>
            <a:endParaRPr sz="2400">
              <a:latin typeface="Calibri"/>
              <a:cs typeface="Calibri"/>
            </a:endParaRPr>
          </a:p>
          <a:p>
            <a:pPr marL="883919">
              <a:lnSpc>
                <a:spcPct val="100000"/>
              </a:lnSpc>
              <a:spcBef>
                <a:spcPts val="480"/>
              </a:spcBef>
              <a:tabLst>
                <a:tab pos="1704339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\t	</a:t>
            </a:r>
            <a:r>
              <a:rPr sz="2400" spc="-5" dirty="0">
                <a:latin typeface="Calibri"/>
                <a:cs typeface="Calibri"/>
              </a:rPr>
              <a:t>Horizontal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</a:t>
            </a:r>
            <a:endParaRPr sz="2400">
              <a:latin typeface="Calibri"/>
              <a:cs typeface="Calibri"/>
            </a:endParaRPr>
          </a:p>
          <a:p>
            <a:pPr marL="883919">
              <a:lnSpc>
                <a:spcPct val="100000"/>
              </a:lnSpc>
              <a:spcBef>
                <a:spcPts val="480"/>
              </a:spcBef>
              <a:tabLst>
                <a:tab pos="1704339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\\	</a:t>
            </a:r>
            <a:r>
              <a:rPr sz="2400" spc="-5" dirty="0">
                <a:latin typeface="Calibri"/>
                <a:cs typeface="Calibri"/>
              </a:rPr>
              <a:t>Backslash</a:t>
            </a:r>
            <a:endParaRPr sz="2400">
              <a:latin typeface="Calibri"/>
              <a:cs typeface="Calibri"/>
            </a:endParaRPr>
          </a:p>
          <a:p>
            <a:pPr marL="883919">
              <a:lnSpc>
                <a:spcPct val="100000"/>
              </a:lnSpc>
              <a:spcBef>
                <a:spcPts val="480"/>
              </a:spcBef>
              <a:tabLst>
                <a:tab pos="1704339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\'	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quote</a:t>
            </a:r>
            <a:endParaRPr sz="2400">
              <a:latin typeface="Calibri"/>
              <a:cs typeface="Calibri"/>
            </a:endParaRPr>
          </a:p>
          <a:p>
            <a:pPr marL="883919">
              <a:lnSpc>
                <a:spcPct val="100000"/>
              </a:lnSpc>
              <a:spcBef>
                <a:spcPts val="480"/>
              </a:spcBef>
              <a:tabLst>
                <a:tab pos="1704339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\"	</a:t>
            </a:r>
            <a:r>
              <a:rPr sz="2400" spc="-5" dirty="0">
                <a:latin typeface="Calibri"/>
                <a:cs typeface="Calibri"/>
              </a:rPr>
              <a:t>Double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quotation</a:t>
            </a:r>
            <a:endParaRPr sz="2400">
              <a:latin typeface="Calibri"/>
              <a:cs typeface="Calibri"/>
            </a:endParaRPr>
          </a:p>
          <a:p>
            <a:pPr marL="789940">
              <a:lnSpc>
                <a:spcPct val="100000"/>
              </a:lnSpc>
              <a:spcBef>
                <a:spcPts val="480"/>
              </a:spcBef>
              <a:tabLst>
                <a:tab pos="216154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\x</a:t>
            </a:r>
            <a:r>
              <a:rPr sz="2400" i="1" spc="-5" dirty="0">
                <a:solidFill>
                  <a:srgbClr val="0000FF"/>
                </a:solidFill>
                <a:latin typeface="Calibri"/>
                <a:cs typeface="Calibri"/>
              </a:rPr>
              <a:t>hh	</a:t>
            </a:r>
            <a:r>
              <a:rPr sz="2400" spc="-5" dirty="0">
                <a:latin typeface="Calibri"/>
                <a:cs typeface="Calibri"/>
              </a:rPr>
              <a:t>ASCII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digits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Calibri"/>
                <a:cs typeface="Calibri"/>
              </a:rPr>
              <a:t>hh</a:t>
            </a:r>
            <a:endParaRPr sz="2400">
              <a:latin typeface="Calibri"/>
              <a:cs typeface="Calibri"/>
            </a:endParaRPr>
          </a:p>
          <a:p>
            <a:pPr marL="789940">
              <a:lnSpc>
                <a:spcPct val="100000"/>
              </a:lnSpc>
              <a:spcBef>
                <a:spcPts val="480"/>
              </a:spcBef>
              <a:tabLst>
                <a:tab pos="2161540" algn="l"/>
              </a:tabLst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\</a:t>
            </a:r>
            <a:r>
              <a:rPr sz="2400" i="1" spc="-5" dirty="0">
                <a:solidFill>
                  <a:srgbClr val="0000FF"/>
                </a:solidFill>
                <a:latin typeface="Calibri"/>
                <a:cs typeface="Calibri"/>
              </a:rPr>
              <a:t>ooo	</a:t>
            </a:r>
            <a:r>
              <a:rPr sz="2400" spc="-5" dirty="0">
                <a:latin typeface="Calibri"/>
                <a:cs typeface="Calibri"/>
              </a:rPr>
              <a:t>ASCII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octal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digits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Calibri"/>
                <a:cs typeface="Calibri"/>
              </a:rPr>
              <a:t>ooo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400" y="1533840"/>
            <a:ext cx="5257800" cy="5324475"/>
            <a:chOff x="533400" y="1533840"/>
            <a:chExt cx="5257800" cy="5324475"/>
          </a:xfrm>
        </p:grpSpPr>
        <p:sp>
          <p:nvSpPr>
            <p:cNvPr id="5" name="object 5"/>
            <p:cNvSpPr/>
            <p:nvPr/>
          </p:nvSpPr>
          <p:spPr>
            <a:xfrm>
              <a:off x="2699889" y="1533840"/>
              <a:ext cx="57150" cy="5324475"/>
            </a:xfrm>
            <a:custGeom>
              <a:avLst/>
              <a:gdLst/>
              <a:ahLst/>
              <a:cxnLst/>
              <a:rect l="l" t="t" r="r" b="b"/>
              <a:pathLst>
                <a:path w="57150" h="5324475">
                  <a:moveTo>
                    <a:pt x="0" y="0"/>
                  </a:moveTo>
                  <a:lnTo>
                    <a:pt x="57149" y="0"/>
                  </a:lnTo>
                  <a:lnTo>
                    <a:pt x="57149" y="5324159"/>
                  </a:lnTo>
                  <a:lnTo>
                    <a:pt x="0" y="532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2590800"/>
              <a:ext cx="5257800" cy="0"/>
            </a:xfrm>
            <a:custGeom>
              <a:avLst/>
              <a:gdLst/>
              <a:ahLst/>
              <a:cxnLst/>
              <a:rect l="l" t="t" r="r" b="b"/>
              <a:pathLst>
                <a:path w="5257800">
                  <a:moveTo>
                    <a:pt x="0" y="0"/>
                  </a:moveTo>
                  <a:lnTo>
                    <a:pt x="5257799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Example:</a:t>
            </a:r>
            <a:r>
              <a:rPr spc="-30" dirty="0"/>
              <a:t> </a:t>
            </a:r>
            <a:r>
              <a:rPr spc="-5" dirty="0"/>
              <a:t>Constant</a:t>
            </a:r>
            <a:r>
              <a:rPr spc="-25" dirty="0"/>
              <a:t> </a:t>
            </a:r>
            <a:r>
              <a:rPr spc="-5" dirty="0"/>
              <a:t>(The</a:t>
            </a:r>
            <a:r>
              <a:rPr spc="-20" dirty="0"/>
              <a:t> </a:t>
            </a:r>
            <a:r>
              <a:rPr spc="-5" dirty="0"/>
              <a:t>const</a:t>
            </a:r>
            <a:r>
              <a:rPr spc="-25" dirty="0"/>
              <a:t> </a:t>
            </a:r>
            <a:r>
              <a:rPr spc="-5" dirty="0"/>
              <a:t>keyword)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125" y="771143"/>
            <a:ext cx="6475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164" algn="l"/>
              </a:tabLst>
            </a:pPr>
            <a:r>
              <a:rPr sz="3200" spc="-5" dirty="0">
                <a:latin typeface="Calibri"/>
                <a:cs typeface="Calibri"/>
              </a:rPr>
              <a:t>Syntax:	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const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type</a:t>
            </a:r>
            <a:r>
              <a:rPr sz="3200" i="1" spc="-2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variable</a:t>
            </a:r>
            <a:r>
              <a:rPr sz="3200" i="1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value;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1764" y="2216306"/>
            <a:ext cx="5562600" cy="2400935"/>
          </a:xfrm>
          <a:custGeom>
            <a:avLst/>
            <a:gdLst/>
            <a:ahLst/>
            <a:cxnLst/>
            <a:rect l="l" t="t" r="r" b="b"/>
            <a:pathLst>
              <a:path w="5562600" h="2400935">
                <a:moveTo>
                  <a:pt x="0" y="0"/>
                </a:moveTo>
                <a:lnTo>
                  <a:pt x="5562599" y="0"/>
                </a:lnTo>
                <a:lnTo>
                  <a:pt x="5562599" y="2400656"/>
                </a:lnTo>
                <a:lnTo>
                  <a:pt x="0" y="240065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9105" y="2229006"/>
            <a:ext cx="4777740" cy="344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 indent="-241935">
              <a:lnSpc>
                <a:spcPct val="100000"/>
              </a:lnSpc>
              <a:spcBef>
                <a:spcPts val="100"/>
              </a:spcBef>
              <a:buSzPct val="96000"/>
              <a:buAutoNum type="arabicPeriod"/>
              <a:tabLst>
                <a:tab pos="259079" algn="l"/>
              </a:tabLst>
            </a:pP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#include&lt;stdio.h&gt;</a:t>
            </a:r>
            <a:endParaRPr sz="2500">
              <a:latin typeface="Calibri"/>
              <a:cs typeface="Calibri"/>
            </a:endParaRPr>
          </a:p>
          <a:p>
            <a:pPr marL="258445" indent="-246379">
              <a:lnSpc>
                <a:spcPct val="100000"/>
              </a:lnSpc>
              <a:buSzPct val="96000"/>
              <a:buAutoNum type="arabicPeriod"/>
              <a:tabLst>
                <a:tab pos="259079" algn="l"/>
              </a:tabLst>
            </a:pPr>
            <a:r>
              <a:rPr sz="25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5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main(){</a:t>
            </a:r>
            <a:endParaRPr sz="2500">
              <a:latin typeface="Calibri"/>
              <a:cs typeface="Calibri"/>
            </a:endParaRPr>
          </a:p>
          <a:p>
            <a:pPr marL="544830" indent="-5283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544830" algn="l"/>
                <a:tab pos="545465" algn="l"/>
              </a:tabLst>
            </a:pPr>
            <a:r>
              <a:rPr sz="2500" b="1" spc="-5" dirty="0">
                <a:solidFill>
                  <a:srgbClr val="006699"/>
                </a:solidFill>
                <a:latin typeface="Calibri"/>
                <a:cs typeface="Calibri"/>
              </a:rPr>
              <a:t>const</a:t>
            </a:r>
            <a:r>
              <a:rPr sz="2500" b="1" spc="-3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E8B57"/>
                </a:solidFill>
                <a:latin typeface="Calibri"/>
                <a:cs typeface="Calibri"/>
              </a:rPr>
              <a:t>float</a:t>
            </a:r>
            <a:r>
              <a:rPr sz="2500" b="1" spc="-2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PI=3.14;</a:t>
            </a:r>
            <a:endParaRPr sz="2500">
              <a:latin typeface="Calibri"/>
              <a:cs typeface="Calibri"/>
            </a:endParaRPr>
          </a:p>
          <a:p>
            <a:pPr marL="544830" indent="-528320">
              <a:lnSpc>
                <a:spcPct val="100000"/>
              </a:lnSpc>
              <a:buAutoNum type="arabicPeriod"/>
              <a:tabLst>
                <a:tab pos="544830" algn="l"/>
                <a:tab pos="545465" algn="l"/>
              </a:tabLst>
            </a:pPr>
            <a:r>
              <a:rPr sz="2500" spc="-5" dirty="0">
                <a:latin typeface="Calibri"/>
                <a:cs typeface="Calibri"/>
              </a:rPr>
              <a:t>printf(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"The</a:t>
            </a: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value</a:t>
            </a: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PI</a:t>
            </a: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is:</a:t>
            </a: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%f"</a:t>
            </a:r>
            <a:r>
              <a:rPr sz="2500" dirty="0">
                <a:latin typeface="Calibri"/>
                <a:cs typeface="Calibri"/>
              </a:rPr>
              <a:t>,PI);</a:t>
            </a:r>
            <a:endParaRPr sz="2500">
              <a:latin typeface="Calibri"/>
              <a:cs typeface="Calibri"/>
            </a:endParaRPr>
          </a:p>
          <a:p>
            <a:pPr marL="17145" marR="3071495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  <a:tabLst>
                <a:tab pos="544830" algn="l"/>
                <a:tab pos="545465" algn="l"/>
              </a:tabLst>
            </a:pPr>
            <a:r>
              <a:rPr sz="2500" b="1" spc="-5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500" b="1" spc="-9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0;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6.}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alibri"/>
              <a:cs typeface="Calibri"/>
            </a:endParaRPr>
          </a:p>
          <a:p>
            <a:pPr marL="906144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Calibri"/>
                <a:cs typeface="Calibri"/>
              </a:rPr>
              <a:t>Output:</a:t>
            </a:r>
            <a:endParaRPr sz="2500">
              <a:latin typeface="Calibri"/>
              <a:cs typeface="Calibri"/>
            </a:endParaRPr>
          </a:p>
          <a:p>
            <a:pPr marL="906144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value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PI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is: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3.140000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2413337"/>
            <a:ext cx="5562600" cy="2785745"/>
          </a:xfrm>
          <a:custGeom>
            <a:avLst/>
            <a:gdLst/>
            <a:ahLst/>
            <a:cxnLst/>
            <a:rect l="l" t="t" r="r" b="b"/>
            <a:pathLst>
              <a:path w="5562600" h="2785745">
                <a:moveTo>
                  <a:pt x="0" y="0"/>
                </a:moveTo>
                <a:lnTo>
                  <a:pt x="5562599" y="0"/>
                </a:lnTo>
                <a:lnTo>
                  <a:pt x="5562599" y="2785377"/>
                </a:lnTo>
                <a:lnTo>
                  <a:pt x="0" y="278537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0821" y="986228"/>
            <a:ext cx="7912100" cy="511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933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6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you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try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6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change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60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PI,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render compile </a:t>
            </a:r>
            <a:r>
              <a:rPr sz="2600" spc="-5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time</a:t>
            </a:r>
            <a:r>
              <a:rPr sz="26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libri"/>
                <a:cs typeface="Calibri"/>
              </a:rPr>
              <a:t>error.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1781175" lvl="1" indent="-242570">
              <a:lnSpc>
                <a:spcPct val="100000"/>
              </a:lnSpc>
              <a:spcBef>
                <a:spcPts val="1920"/>
              </a:spcBef>
              <a:buSzPct val="96000"/>
              <a:buAutoNum type="arabicPeriod"/>
              <a:tabLst>
                <a:tab pos="1781810" algn="l"/>
              </a:tabLst>
            </a:pP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#include&lt;stdio.h&gt;</a:t>
            </a:r>
            <a:endParaRPr sz="2500">
              <a:latin typeface="Calibri"/>
              <a:cs typeface="Calibri"/>
            </a:endParaRPr>
          </a:p>
          <a:p>
            <a:pPr marL="1781175" lvl="1" indent="-247015">
              <a:lnSpc>
                <a:spcPct val="100000"/>
              </a:lnSpc>
              <a:buSzPct val="96000"/>
              <a:buAutoNum type="arabicPeriod"/>
              <a:tabLst>
                <a:tab pos="1781810" algn="l"/>
              </a:tabLst>
            </a:pPr>
            <a:r>
              <a:rPr sz="25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5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main(){</a:t>
            </a:r>
            <a:endParaRPr sz="2500">
              <a:latin typeface="Calibri"/>
              <a:cs typeface="Calibri"/>
            </a:endParaRPr>
          </a:p>
          <a:p>
            <a:pPr marL="1539240" marR="3319145" lvl="1" indent="-5080">
              <a:lnSpc>
                <a:spcPct val="100000"/>
              </a:lnSpc>
              <a:buAutoNum type="arabicPeriod"/>
              <a:tabLst>
                <a:tab pos="2067560" algn="l"/>
                <a:tab pos="2068195" algn="l"/>
              </a:tabLst>
            </a:pPr>
            <a:r>
              <a:rPr sz="2500" b="1" spc="-5" dirty="0">
                <a:solidFill>
                  <a:srgbClr val="006699"/>
                </a:solidFill>
                <a:latin typeface="Calibri"/>
                <a:cs typeface="Calibri"/>
              </a:rPr>
              <a:t>const</a:t>
            </a:r>
            <a:r>
              <a:rPr sz="2500" b="1" spc="-4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E8B57"/>
                </a:solidFill>
                <a:latin typeface="Calibri"/>
                <a:cs typeface="Calibri"/>
              </a:rPr>
              <a:t>float</a:t>
            </a:r>
            <a:r>
              <a:rPr sz="2500" b="1" spc="-4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PI=3.14;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4.	PI=4.5;</a:t>
            </a:r>
            <a:endParaRPr sz="2500">
              <a:latin typeface="Calibri"/>
              <a:cs typeface="Calibri"/>
            </a:endParaRPr>
          </a:p>
          <a:p>
            <a:pPr marL="2067560" indent="-528955">
              <a:lnSpc>
                <a:spcPct val="100000"/>
              </a:lnSpc>
              <a:buAutoNum type="arabicPeriod" startAt="5"/>
              <a:tabLst>
                <a:tab pos="2067560" algn="l"/>
                <a:tab pos="2068195" algn="l"/>
              </a:tabLst>
            </a:pPr>
            <a:r>
              <a:rPr sz="2500" spc="-5" dirty="0">
                <a:latin typeface="Calibri"/>
                <a:cs typeface="Calibri"/>
              </a:rPr>
              <a:t>printf(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"The</a:t>
            </a: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value</a:t>
            </a: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5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PI</a:t>
            </a: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is:</a:t>
            </a:r>
            <a:r>
              <a:rPr sz="25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FF"/>
                </a:solidFill>
                <a:latin typeface="Calibri"/>
                <a:cs typeface="Calibri"/>
              </a:rPr>
              <a:t>%f"</a:t>
            </a:r>
            <a:r>
              <a:rPr sz="2500" dirty="0">
                <a:latin typeface="Calibri"/>
                <a:cs typeface="Calibri"/>
              </a:rPr>
              <a:t>,PI);</a:t>
            </a:r>
            <a:endParaRPr sz="2500">
              <a:latin typeface="Calibri"/>
              <a:cs typeface="Calibri"/>
            </a:endParaRPr>
          </a:p>
          <a:p>
            <a:pPr marL="1539240" marR="468312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5"/>
              <a:tabLst>
                <a:tab pos="2067560" algn="l"/>
                <a:tab pos="2068195" algn="l"/>
              </a:tabLst>
            </a:pPr>
            <a:r>
              <a:rPr sz="2500" b="1" spc="-5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500" b="1" spc="-9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0;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7.}</a:t>
            </a:r>
            <a:endParaRPr sz="2500">
              <a:latin typeface="Calibri"/>
              <a:cs typeface="Calibri"/>
            </a:endParaRPr>
          </a:p>
          <a:p>
            <a:pPr marL="942340">
              <a:lnSpc>
                <a:spcPct val="100000"/>
              </a:lnSpc>
              <a:spcBef>
                <a:spcPts val="2235"/>
              </a:spcBef>
            </a:pPr>
            <a:r>
              <a:rPr sz="2300" spc="-5" dirty="0">
                <a:latin typeface="Times New Roman"/>
                <a:cs typeface="Times New Roman"/>
              </a:rPr>
              <a:t>Output:</a:t>
            </a:r>
            <a:endParaRPr sz="2300">
              <a:latin typeface="Times New Roman"/>
              <a:cs typeface="Times New Roman"/>
            </a:endParaRPr>
          </a:p>
          <a:p>
            <a:pPr marL="942340">
              <a:lnSpc>
                <a:spcPct val="100000"/>
              </a:lnSpc>
            </a:pPr>
            <a:r>
              <a:rPr sz="2300" spc="-5" dirty="0">
                <a:latin typeface="Times New Roman"/>
                <a:cs typeface="Times New Roman"/>
              </a:rPr>
              <a:t>Compile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Time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Error: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Cannot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modify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const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object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8491" y="6466776"/>
            <a:ext cx="2311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Example:</a:t>
            </a:r>
            <a:r>
              <a:rPr spc="-30" dirty="0"/>
              <a:t> </a:t>
            </a:r>
            <a:r>
              <a:rPr spc="-5" dirty="0"/>
              <a:t>Constant</a:t>
            </a:r>
            <a:r>
              <a:rPr spc="-25" dirty="0"/>
              <a:t> </a:t>
            </a:r>
            <a:r>
              <a:rPr spc="-5" dirty="0"/>
              <a:t>(The</a:t>
            </a:r>
            <a:r>
              <a:rPr spc="-20" dirty="0"/>
              <a:t> </a:t>
            </a:r>
            <a:r>
              <a:rPr spc="-5" dirty="0"/>
              <a:t>const</a:t>
            </a:r>
            <a:r>
              <a:rPr spc="-25" dirty="0"/>
              <a:t> </a:t>
            </a:r>
            <a:r>
              <a:rPr spc="-5" dirty="0"/>
              <a:t>keyword)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3405</Words>
  <Application>Microsoft Office PowerPoint</Application>
  <PresentationFormat>On-screen Show (4:3)</PresentationFormat>
  <Paragraphs>641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Arial MT</vt:lpstr>
      <vt:lpstr>Calibri</vt:lpstr>
      <vt:lpstr>Consolas</vt:lpstr>
      <vt:lpstr>Courier New</vt:lpstr>
      <vt:lpstr>Times New Roman</vt:lpstr>
      <vt:lpstr>Office Theme</vt:lpstr>
      <vt:lpstr>Structured Programming Language</vt:lpstr>
      <vt:lpstr>Constants</vt:lpstr>
      <vt:lpstr>Integer Constants</vt:lpstr>
      <vt:lpstr>Floating-point Constants</vt:lpstr>
      <vt:lpstr>Single Character Constants</vt:lpstr>
      <vt:lpstr>String Constants</vt:lpstr>
      <vt:lpstr>Escape Sequences</vt:lpstr>
      <vt:lpstr>Example: Constant (The const keyword)</vt:lpstr>
      <vt:lpstr>Example: Constant (The const keyword)</vt:lpstr>
      <vt:lpstr>Declaration of Variables</vt:lpstr>
      <vt:lpstr>An Example : Variable Declaration</vt:lpstr>
      <vt:lpstr>Expression</vt:lpstr>
      <vt:lpstr>Statement</vt:lpstr>
      <vt:lpstr>Statement (Cont..)</vt:lpstr>
      <vt:lpstr>Statement (Cont..)</vt:lpstr>
      <vt:lpstr>Operators</vt:lpstr>
      <vt:lpstr>Arithmetic Operators</vt:lpstr>
      <vt:lpstr>Arithmetic Operators(Cont..)</vt:lpstr>
      <vt:lpstr>Operator Precedence</vt:lpstr>
      <vt:lpstr>Examples: Arithmetic expressions</vt:lpstr>
      <vt:lpstr>Type Cast</vt:lpstr>
      <vt:lpstr>Relational Operators</vt:lpstr>
      <vt:lpstr>Relational Operators: Examples</vt:lpstr>
      <vt:lpstr>Relational Operators: Examples</vt:lpstr>
      <vt:lpstr>Logical Operators</vt:lpstr>
      <vt:lpstr>Logical Operators (Cont..)</vt:lpstr>
      <vt:lpstr>Bitwise Operators</vt:lpstr>
      <vt:lpstr>Bitwise Operators</vt:lpstr>
      <vt:lpstr>Bitwise AND</vt:lpstr>
      <vt:lpstr>Bitwise AND</vt:lpstr>
      <vt:lpstr>Bitwise OR</vt:lpstr>
      <vt:lpstr>Bitwise OR</vt:lpstr>
      <vt:lpstr>Bitwise XOR</vt:lpstr>
      <vt:lpstr>Bitwise XOR</vt:lpstr>
      <vt:lpstr>Bitwise Complement</vt:lpstr>
      <vt:lpstr>Bitwise Complement</vt:lpstr>
      <vt:lpstr>Bitwise Complement</vt:lpstr>
      <vt:lpstr>left shift, right shift</vt:lpstr>
      <vt:lpstr>left shift, right shift</vt:lpstr>
      <vt:lpstr>Other Operators</vt:lpstr>
      <vt:lpstr>Other Operators</vt:lpstr>
      <vt:lpstr>Increment and Decrement  Operators</vt:lpstr>
      <vt:lpstr>Operator Precedence Groups</vt:lpstr>
      <vt:lpstr>Operator Precedence in C</vt:lpstr>
      <vt:lpstr>Operator Precedence in C</vt:lpstr>
      <vt:lpstr>Library function</vt:lpstr>
      <vt:lpstr>Library function (Cont..) Some commonly used library function</vt:lpstr>
      <vt:lpstr>Library function (Cont..)</vt:lpstr>
      <vt:lpstr>PowerPoint Presentation</vt:lpstr>
      <vt:lpstr>Comments in C</vt:lpstr>
      <vt:lpstr>Comments in 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 Language</dc:title>
  <cp:lastModifiedBy>Nahidul Islam</cp:lastModifiedBy>
  <cp:revision>1</cp:revision>
  <dcterms:created xsi:type="dcterms:W3CDTF">2024-11-20T01:23:26Z</dcterms:created>
  <dcterms:modified xsi:type="dcterms:W3CDTF">2024-11-20T10:06:47Z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