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9410" y="2229116"/>
            <a:ext cx="7145178" cy="1232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0000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47099" y="4809744"/>
            <a:ext cx="5049800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7332" y="1752600"/>
            <a:ext cx="3886200" cy="4648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3054" y="298006"/>
            <a:ext cx="7897890" cy="1061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0037" y="2357437"/>
            <a:ext cx="8396605" cy="3636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8491" y="6466776"/>
            <a:ext cx="23050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99410" y="2229116"/>
            <a:ext cx="7306390" cy="6200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5415" marR="5080" indent="-2673350">
              <a:lnSpc>
                <a:spcPct val="100299"/>
              </a:lnSpc>
              <a:spcBef>
                <a:spcPts val="95"/>
              </a:spcBef>
            </a:pPr>
            <a:r>
              <a:rPr b="1" spc="-5" dirty="0">
                <a:solidFill>
                  <a:schemeClr val="tx1"/>
                </a:solidFill>
              </a:rPr>
              <a:t>Structured </a:t>
            </a:r>
            <a:r>
              <a:rPr b="1" dirty="0">
                <a:solidFill>
                  <a:schemeClr val="tx1"/>
                </a:solidFill>
              </a:rPr>
              <a:t>Programming </a:t>
            </a:r>
            <a:r>
              <a:rPr b="1" spc="-5" dirty="0">
                <a:solidFill>
                  <a:schemeClr val="tx1"/>
                </a:solidFill>
              </a:rPr>
              <a:t>Language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2047099" y="4208473"/>
            <a:ext cx="5049800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3420" marR="5080" indent="-1951355" algn="ctr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>
                <a:solidFill>
                  <a:schemeClr val="tx1"/>
                </a:solidFill>
              </a:rPr>
              <a:t>Nahidul Islam</a:t>
            </a:r>
          </a:p>
          <a:p>
            <a:pPr marL="1963420" marR="5080" indent="-1951355" algn="ctr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>
                <a:solidFill>
                  <a:schemeClr val="tx1"/>
                </a:solidFill>
              </a:rPr>
              <a:t>Lecturer, Dept. of CSE</a:t>
            </a:r>
          </a:p>
          <a:p>
            <a:pPr marL="1963420" marR="5080" indent="-1951355" algn="ctr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>
                <a:solidFill>
                  <a:schemeClr val="tx1"/>
                </a:solidFill>
              </a:rPr>
              <a:t>DCC, Dhaka.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0225" y="6428676"/>
            <a:ext cx="683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1/31/2023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11133" y="642867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045" y="609503"/>
            <a:ext cx="8634095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5435" marR="5080" indent="-29337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6070" algn="l"/>
              </a:tabLst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arguments appearing </a:t>
            </a:r>
            <a:r>
              <a:rPr sz="2600" spc="-5" dirty="0">
                <a:latin typeface="Calibri"/>
                <a:cs typeface="Calibri"/>
              </a:rPr>
              <a:t>in the function call </a:t>
            </a:r>
            <a:r>
              <a:rPr sz="2600" dirty="0">
                <a:latin typeface="Calibri"/>
                <a:cs typeface="Calibri"/>
              </a:rPr>
              <a:t>are </a:t>
            </a:r>
            <a:r>
              <a:rPr sz="2600" spc="-5" dirty="0">
                <a:latin typeface="Calibri"/>
                <a:cs typeface="Calibri"/>
              </a:rPr>
              <a:t>referred to </a:t>
            </a:r>
            <a:r>
              <a:rPr sz="2600" dirty="0">
                <a:latin typeface="Calibri"/>
                <a:cs typeface="Calibri"/>
              </a:rPr>
              <a:t> as actual arguments, </a:t>
            </a:r>
            <a:r>
              <a:rPr sz="2600" spc="-5" dirty="0">
                <a:latin typeface="Calibri"/>
                <a:cs typeface="Calibri"/>
              </a:rPr>
              <a:t>in contrast to the formal </a:t>
            </a:r>
            <a:r>
              <a:rPr sz="2600" dirty="0">
                <a:latin typeface="Calibri"/>
                <a:cs typeface="Calibri"/>
              </a:rPr>
              <a:t>arguments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appear </a:t>
            </a:r>
            <a:r>
              <a:rPr sz="2600" spc="-5" dirty="0">
                <a:latin typeface="Calibri"/>
                <a:cs typeface="Calibri"/>
              </a:rPr>
              <a:t>in the first line of the function definition. (They </a:t>
            </a:r>
            <a:r>
              <a:rPr sz="2600" dirty="0">
                <a:latin typeface="Calibri"/>
                <a:cs typeface="Calibri"/>
              </a:rPr>
              <a:t>are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also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known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simply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arguments,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actual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parameters.)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0" y="2209812"/>
            <a:ext cx="5791200" cy="4648200"/>
          </a:xfrm>
          <a:prstGeom prst="rect">
            <a:avLst/>
          </a:prstGeom>
          <a:ln w="9524">
            <a:solidFill>
              <a:srgbClr val="4F81BD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542925">
              <a:lnSpc>
                <a:spcPct val="100000"/>
              </a:lnSpc>
              <a:spcBef>
                <a:spcPts val="195"/>
              </a:spcBef>
            </a:pP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#include&lt;stdio.h&gt;</a:t>
            </a:r>
            <a:endParaRPr sz="2600">
              <a:latin typeface="Calibri"/>
              <a:cs typeface="Calibri"/>
            </a:endParaRPr>
          </a:p>
          <a:p>
            <a:pPr marL="828675" marR="3055620" indent="-285750">
              <a:lnSpc>
                <a:spcPts val="3640"/>
              </a:lnSpc>
              <a:spcBef>
                <a:spcPts val="209"/>
              </a:spcBef>
              <a:tabLst>
                <a:tab pos="1050925" algn="l"/>
              </a:tabLst>
            </a:pP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int	twice(int</a:t>
            </a:r>
            <a:r>
              <a:rPr sz="2600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x)</a:t>
            </a:r>
            <a:r>
              <a:rPr sz="26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{ </a:t>
            </a:r>
            <a:r>
              <a:rPr sz="2600" spc="-5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x=x+x;</a:t>
            </a:r>
            <a:endParaRPr sz="2600">
              <a:latin typeface="Calibri"/>
              <a:cs typeface="Calibri"/>
            </a:endParaRPr>
          </a:p>
          <a:p>
            <a:pPr marL="828675">
              <a:lnSpc>
                <a:spcPct val="100000"/>
              </a:lnSpc>
              <a:spcBef>
                <a:spcPts val="310"/>
              </a:spcBef>
            </a:pP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sz="26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x;</a:t>
            </a:r>
            <a:endParaRPr sz="2600">
              <a:latin typeface="Calibri"/>
              <a:cs typeface="Calibri"/>
            </a:endParaRPr>
          </a:p>
          <a:p>
            <a:pPr marL="617220">
              <a:lnSpc>
                <a:spcPct val="100000"/>
              </a:lnSpc>
              <a:spcBef>
                <a:spcPts val="520"/>
              </a:spcBef>
            </a:pP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}</a:t>
            </a:r>
            <a:endParaRPr sz="2600">
              <a:latin typeface="Calibri"/>
              <a:cs typeface="Calibri"/>
            </a:endParaRPr>
          </a:p>
          <a:p>
            <a:pPr marL="828675" marR="3559175" indent="-285750">
              <a:lnSpc>
                <a:spcPts val="3640"/>
              </a:lnSpc>
              <a:spcBef>
                <a:spcPts val="209"/>
              </a:spcBef>
              <a:tabLst>
                <a:tab pos="1050925" algn="l"/>
              </a:tabLst>
            </a:pP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int	main()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{ </a:t>
            </a:r>
            <a:r>
              <a:rPr sz="26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sz="2600" spc="-9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x=10,y;</a:t>
            </a:r>
            <a:endParaRPr sz="2600">
              <a:latin typeface="Calibri"/>
              <a:cs typeface="Calibri"/>
            </a:endParaRPr>
          </a:p>
          <a:p>
            <a:pPr marL="828675" marR="437515">
              <a:lnSpc>
                <a:spcPts val="3640"/>
              </a:lnSpc>
              <a:tabLst>
                <a:tab pos="2449195" algn="l"/>
              </a:tabLst>
            </a:pP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y=twice(x);	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sz="26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calling</a:t>
            </a:r>
            <a:r>
              <a:rPr sz="26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6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function </a:t>
            </a:r>
            <a:r>
              <a:rPr sz="2600" spc="-5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printf("%d,%d\n",x,y);</a:t>
            </a:r>
            <a:endParaRPr sz="2600">
              <a:latin typeface="Calibri"/>
              <a:cs typeface="Calibri"/>
            </a:endParaRPr>
          </a:p>
          <a:p>
            <a:pPr marL="542925">
              <a:lnSpc>
                <a:spcPct val="100000"/>
              </a:lnSpc>
              <a:spcBef>
                <a:spcPts val="310"/>
              </a:spcBef>
            </a:pP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}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80307" y="65530"/>
            <a:ext cx="4972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Calling</a:t>
            </a:r>
            <a:r>
              <a:rPr sz="3600" spc="-35" dirty="0"/>
              <a:t> </a:t>
            </a:r>
            <a:r>
              <a:rPr sz="3600" dirty="0"/>
              <a:t>a</a:t>
            </a:r>
            <a:r>
              <a:rPr sz="3600" spc="-30" dirty="0"/>
              <a:t> </a:t>
            </a:r>
            <a:r>
              <a:rPr sz="3600" spc="-10" dirty="0"/>
              <a:t>Function</a:t>
            </a:r>
            <a:r>
              <a:rPr sz="3600" spc="-35" dirty="0"/>
              <a:t> </a:t>
            </a:r>
            <a:r>
              <a:rPr sz="3600" spc="-5" dirty="0"/>
              <a:t>(Cont…)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8433891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47799" y="152400"/>
            <a:ext cx="5987415" cy="6568440"/>
            <a:chOff x="1447799" y="152400"/>
            <a:chExt cx="5987415" cy="65684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7800" y="152400"/>
              <a:ext cx="5987139" cy="3809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7799" y="3962400"/>
              <a:ext cx="5943600" cy="275822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6481" y="540830"/>
            <a:ext cx="36817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Function</a:t>
            </a:r>
            <a:r>
              <a:rPr sz="3600" spc="-90" dirty="0"/>
              <a:t> </a:t>
            </a:r>
            <a:r>
              <a:rPr sz="3600" spc="-5" dirty="0"/>
              <a:t>prototype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07312" y="1613382"/>
            <a:ext cx="8716645" cy="4394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9245" marR="15875" indent="-29718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09880" algn="l"/>
              </a:tabLst>
            </a:pPr>
            <a:r>
              <a:rPr sz="2400" spc="-5" dirty="0">
                <a:latin typeface="Calibri"/>
                <a:cs typeface="Calibri"/>
              </a:rPr>
              <a:t>Many programmers prefer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"top-down" </a:t>
            </a:r>
            <a:r>
              <a:rPr sz="2400" dirty="0">
                <a:latin typeface="Calibri"/>
                <a:cs typeface="Calibri"/>
              </a:rPr>
              <a:t>approach, </a:t>
            </a:r>
            <a:r>
              <a:rPr sz="2400" spc="-5" dirty="0">
                <a:latin typeface="Calibri"/>
                <a:cs typeface="Calibri"/>
              </a:rPr>
              <a:t>in which main </a:t>
            </a:r>
            <a:r>
              <a:rPr sz="2400" dirty="0">
                <a:latin typeface="Calibri"/>
                <a:cs typeface="Calibri"/>
              </a:rPr>
              <a:t> appears ahead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programmer-defined function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definition.</a:t>
            </a:r>
            <a:endParaRPr sz="2400">
              <a:latin typeface="Calibri"/>
              <a:cs typeface="Calibri"/>
            </a:endParaRPr>
          </a:p>
          <a:p>
            <a:pPr marL="309245" marR="5080" indent="-297180" algn="just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309880" algn="l"/>
              </a:tabLst>
            </a:pPr>
            <a:r>
              <a:rPr sz="2400" spc="-5" dirty="0">
                <a:latin typeface="Calibri"/>
                <a:cs typeface="Calibri"/>
              </a:rPr>
              <a:t>In such situations the function </a:t>
            </a:r>
            <a:r>
              <a:rPr sz="2400" dirty="0">
                <a:latin typeface="Calibri"/>
                <a:cs typeface="Calibri"/>
              </a:rPr>
              <a:t>access </a:t>
            </a:r>
            <a:r>
              <a:rPr sz="2400" spc="-5" dirty="0">
                <a:latin typeface="Calibri"/>
                <a:cs typeface="Calibri"/>
              </a:rPr>
              <a:t>(within main) will precede 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definition.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can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confusing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compiler,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unless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compiler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first</a:t>
            </a:r>
            <a:r>
              <a:rPr sz="2400" dirty="0">
                <a:latin typeface="Calibri"/>
                <a:cs typeface="Calibri"/>
              </a:rPr>
              <a:t> alerted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fact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being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accessed </a:t>
            </a:r>
            <a:r>
              <a:rPr sz="2400" spc="-5" dirty="0">
                <a:latin typeface="Calibri"/>
                <a:cs typeface="Calibri"/>
              </a:rPr>
              <a:t>will </a:t>
            </a:r>
            <a:r>
              <a:rPr sz="2400" dirty="0">
                <a:latin typeface="Calibri"/>
                <a:cs typeface="Calibri"/>
              </a:rPr>
              <a:t>be </a:t>
            </a:r>
            <a:r>
              <a:rPr sz="2400" spc="-5" dirty="0">
                <a:latin typeface="Calibri"/>
                <a:cs typeface="Calibri"/>
              </a:rPr>
              <a:t>defined later in the program.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5" dirty="0">
                <a:latin typeface="Calibri"/>
                <a:cs typeface="Calibri"/>
              </a:rPr>
              <a:t>function prototype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 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 purpose.</a:t>
            </a:r>
            <a:endParaRPr sz="2400">
              <a:latin typeface="Calibri"/>
              <a:cs typeface="Calibri"/>
            </a:endParaRPr>
          </a:p>
          <a:p>
            <a:pPr marL="309245" marR="6985" indent="-294005" algn="just">
              <a:lnSpc>
                <a:spcPts val="3110"/>
              </a:lnSpc>
              <a:spcBef>
                <a:spcPts val="640"/>
              </a:spcBef>
              <a:buFont typeface="Arial MT"/>
              <a:buChar char="•"/>
              <a:tabLst>
                <a:tab pos="309880" algn="l"/>
              </a:tabLst>
            </a:pPr>
            <a:r>
              <a:rPr sz="2600" spc="-10" dirty="0">
                <a:latin typeface="Calibri"/>
                <a:cs typeface="Calibri"/>
              </a:rPr>
              <a:t>Function prototypes </a:t>
            </a:r>
            <a:r>
              <a:rPr sz="2600" spc="-5" dirty="0">
                <a:latin typeface="Calibri"/>
                <a:cs typeface="Calibri"/>
              </a:rPr>
              <a:t>are </a:t>
            </a:r>
            <a:r>
              <a:rPr sz="2600" spc="-10" dirty="0">
                <a:latin typeface="Calibri"/>
                <a:cs typeface="Calibri"/>
              </a:rPr>
              <a:t>usually written </a:t>
            </a:r>
            <a:r>
              <a:rPr sz="2600" spc="-5" dirty="0">
                <a:latin typeface="Calibri"/>
                <a:cs typeface="Calibri"/>
              </a:rPr>
              <a:t>at </a:t>
            </a:r>
            <a:r>
              <a:rPr sz="2600" spc="-10" dirty="0">
                <a:latin typeface="Calibri"/>
                <a:cs typeface="Calibri"/>
              </a:rPr>
              <a:t>the beginning of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program,</a:t>
            </a:r>
            <a:r>
              <a:rPr sz="2600" spc="-5" dirty="0">
                <a:latin typeface="Calibri"/>
                <a:cs typeface="Calibri"/>
              </a:rPr>
              <a:t> ahead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of</a:t>
            </a:r>
            <a:r>
              <a:rPr sz="2600" spc="-5" dirty="0">
                <a:latin typeface="Calibri"/>
                <a:cs typeface="Calibri"/>
              </a:rPr>
              <a:t> any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programmer-defined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functions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(including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main).</a:t>
            </a:r>
            <a:endParaRPr sz="2600">
              <a:latin typeface="Calibri"/>
              <a:cs typeface="Calibri"/>
            </a:endParaRPr>
          </a:p>
          <a:p>
            <a:pPr marL="647065" algn="just">
              <a:lnSpc>
                <a:spcPct val="100000"/>
              </a:lnSpc>
              <a:spcBef>
                <a:spcPts val="465"/>
              </a:spcBef>
            </a:pPr>
            <a:r>
              <a:rPr sz="2750" b="1" spc="5" dirty="0">
                <a:solidFill>
                  <a:srgbClr val="FF0000"/>
                </a:solidFill>
                <a:latin typeface="Calibri"/>
                <a:cs typeface="Calibri"/>
              </a:rPr>
              <a:t>return_type </a:t>
            </a:r>
            <a:r>
              <a:rPr sz="2750" b="1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50" b="1" spc="5" dirty="0">
                <a:solidFill>
                  <a:srgbClr val="00B050"/>
                </a:solidFill>
                <a:latin typeface="Calibri"/>
                <a:cs typeface="Calibri"/>
              </a:rPr>
              <a:t>function_name</a:t>
            </a:r>
            <a:r>
              <a:rPr sz="2750" b="1" spc="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750" b="1" spc="5" dirty="0">
                <a:solidFill>
                  <a:srgbClr val="FF0000"/>
                </a:solidFill>
                <a:latin typeface="Calibri"/>
                <a:cs typeface="Calibri"/>
              </a:rPr>
              <a:t>(parameter</a:t>
            </a:r>
            <a:r>
              <a:rPr sz="2750" b="1" dirty="0">
                <a:solidFill>
                  <a:srgbClr val="FF0000"/>
                </a:solidFill>
                <a:latin typeface="Calibri"/>
                <a:cs typeface="Calibri"/>
              </a:rPr>
              <a:t> list </a:t>
            </a:r>
            <a:r>
              <a:rPr sz="2750" b="1" spc="5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9785" y="280371"/>
            <a:ext cx="4973320" cy="5194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10" dirty="0"/>
              <a:t>Example:</a:t>
            </a:r>
            <a:r>
              <a:rPr sz="3200" spc="-15" dirty="0"/>
              <a:t> </a:t>
            </a:r>
            <a:r>
              <a:rPr sz="3200" spc="5" dirty="0"/>
              <a:t>Function</a:t>
            </a:r>
            <a:r>
              <a:rPr sz="3200" spc="-15" dirty="0"/>
              <a:t> </a:t>
            </a:r>
            <a:r>
              <a:rPr sz="3200" spc="10" dirty="0"/>
              <a:t>Prototype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57332" y="1752600"/>
            <a:ext cx="3886200" cy="4648200"/>
          </a:xfrm>
          <a:prstGeom prst="rect">
            <a:avLst/>
          </a:prstGeom>
          <a:ln w="9524">
            <a:solidFill>
              <a:srgbClr val="4F81BD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542925">
              <a:lnSpc>
                <a:spcPct val="100000"/>
              </a:lnSpc>
              <a:spcBef>
                <a:spcPts val="195"/>
              </a:spcBef>
            </a:pP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#include&lt;stdio.h&gt;</a:t>
            </a:r>
            <a:endParaRPr sz="2600">
              <a:latin typeface="Calibri"/>
              <a:cs typeface="Calibri"/>
            </a:endParaRPr>
          </a:p>
          <a:p>
            <a:pPr marL="828675" marR="1150620" indent="-285750">
              <a:lnSpc>
                <a:spcPts val="3640"/>
              </a:lnSpc>
              <a:spcBef>
                <a:spcPts val="209"/>
              </a:spcBef>
              <a:tabLst>
                <a:tab pos="1050925" algn="l"/>
              </a:tabLst>
            </a:pP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int	twice(int</a:t>
            </a:r>
            <a:r>
              <a:rPr sz="2600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x)</a:t>
            </a:r>
            <a:r>
              <a:rPr sz="26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{ </a:t>
            </a:r>
            <a:r>
              <a:rPr sz="2600" spc="-5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x=x+x;</a:t>
            </a:r>
            <a:endParaRPr sz="2600">
              <a:latin typeface="Calibri"/>
              <a:cs typeface="Calibri"/>
            </a:endParaRPr>
          </a:p>
          <a:p>
            <a:pPr marL="828675">
              <a:lnSpc>
                <a:spcPct val="100000"/>
              </a:lnSpc>
              <a:spcBef>
                <a:spcPts val="310"/>
              </a:spcBef>
            </a:pP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sz="26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x;</a:t>
            </a:r>
            <a:endParaRPr sz="2600">
              <a:latin typeface="Calibri"/>
              <a:cs typeface="Calibri"/>
            </a:endParaRPr>
          </a:p>
          <a:p>
            <a:pPr marL="617220">
              <a:lnSpc>
                <a:spcPct val="100000"/>
              </a:lnSpc>
              <a:spcBef>
                <a:spcPts val="520"/>
              </a:spcBef>
            </a:pP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}</a:t>
            </a:r>
            <a:endParaRPr sz="2600">
              <a:latin typeface="Calibri"/>
              <a:cs typeface="Calibri"/>
            </a:endParaRPr>
          </a:p>
          <a:p>
            <a:pPr marL="828675" marR="1582420" indent="-285750">
              <a:lnSpc>
                <a:spcPts val="3640"/>
              </a:lnSpc>
              <a:spcBef>
                <a:spcPts val="209"/>
              </a:spcBef>
              <a:tabLst>
                <a:tab pos="1050925" algn="l"/>
              </a:tabLst>
            </a:pP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int	main()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{ </a:t>
            </a:r>
            <a:r>
              <a:rPr sz="26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int x=10,y; </a:t>
            </a:r>
            <a:r>
              <a:rPr sz="2600" spc="-5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y=twice(x);</a:t>
            </a:r>
            <a:endParaRPr sz="2600">
              <a:latin typeface="Calibri"/>
              <a:cs typeface="Calibri"/>
            </a:endParaRPr>
          </a:p>
          <a:p>
            <a:pPr marL="828675">
              <a:lnSpc>
                <a:spcPct val="100000"/>
              </a:lnSpc>
              <a:spcBef>
                <a:spcPts val="310"/>
              </a:spcBef>
            </a:pP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printf("%d,%d\n",x,y);</a:t>
            </a:r>
            <a:endParaRPr sz="2600">
              <a:latin typeface="Calibri"/>
              <a:cs typeface="Calibri"/>
            </a:endParaRPr>
          </a:p>
          <a:p>
            <a:pPr marL="542925">
              <a:lnSpc>
                <a:spcPct val="100000"/>
              </a:lnSpc>
              <a:spcBef>
                <a:spcPts val="520"/>
              </a:spcBef>
            </a:pP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}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78711" y="1371600"/>
            <a:ext cx="4876800" cy="5334000"/>
          </a:xfrm>
          <a:prstGeom prst="rect">
            <a:avLst/>
          </a:prstGeom>
          <a:ln w="9524">
            <a:solidFill>
              <a:srgbClr val="4F81BD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542925">
              <a:lnSpc>
                <a:spcPct val="100000"/>
              </a:lnSpc>
              <a:spcBef>
                <a:spcPts val="195"/>
              </a:spcBef>
            </a:pP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#include&lt;stdio.h&gt;</a:t>
            </a:r>
            <a:endParaRPr sz="2600">
              <a:latin typeface="Calibri"/>
              <a:cs typeface="Calibri"/>
            </a:endParaRPr>
          </a:p>
          <a:p>
            <a:pPr marL="542925" marR="405765">
              <a:lnSpc>
                <a:spcPts val="3640"/>
              </a:lnSpc>
              <a:spcBef>
                <a:spcPts val="209"/>
              </a:spcBef>
              <a:tabLst>
                <a:tab pos="1050925" algn="l"/>
              </a:tabLst>
            </a:pP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int	twice(int x)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; </a:t>
            </a:r>
            <a:r>
              <a:rPr sz="2600" spc="-5" dirty="0">
                <a:solidFill>
                  <a:srgbClr val="262626"/>
                </a:solidFill>
                <a:latin typeface="Calibri"/>
                <a:cs typeface="Calibri"/>
              </a:rPr>
              <a:t>// Prototype </a:t>
            </a:r>
            <a:r>
              <a:rPr sz="2600" spc="-57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int	main()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{</a:t>
            </a:r>
            <a:endParaRPr sz="2600">
              <a:latin typeface="Calibri"/>
              <a:cs typeface="Calibri"/>
            </a:endParaRPr>
          </a:p>
          <a:p>
            <a:pPr marL="828675" marR="2573020">
              <a:lnSpc>
                <a:spcPts val="3640"/>
              </a:lnSpc>
            </a:pP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int x=10,y; </a:t>
            </a:r>
            <a:r>
              <a:rPr sz="2600" spc="-5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y=twice(x);</a:t>
            </a:r>
            <a:endParaRPr sz="2600">
              <a:latin typeface="Calibri"/>
              <a:cs typeface="Calibri"/>
            </a:endParaRPr>
          </a:p>
          <a:p>
            <a:pPr marL="828675">
              <a:lnSpc>
                <a:spcPct val="100000"/>
              </a:lnSpc>
              <a:spcBef>
                <a:spcPts val="310"/>
              </a:spcBef>
            </a:pP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printf("%d,%d\n",x,y);</a:t>
            </a:r>
            <a:endParaRPr sz="2600">
              <a:latin typeface="Calibri"/>
              <a:cs typeface="Calibri"/>
            </a:endParaRPr>
          </a:p>
          <a:p>
            <a:pPr marL="542925">
              <a:lnSpc>
                <a:spcPct val="100000"/>
              </a:lnSpc>
              <a:spcBef>
                <a:spcPts val="520"/>
              </a:spcBef>
            </a:pP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}</a:t>
            </a:r>
            <a:endParaRPr sz="2600">
              <a:latin typeface="Calibri"/>
              <a:cs typeface="Calibri"/>
            </a:endParaRPr>
          </a:p>
          <a:p>
            <a:pPr marL="828675" marR="2141220" indent="-285750">
              <a:lnSpc>
                <a:spcPts val="3640"/>
              </a:lnSpc>
              <a:spcBef>
                <a:spcPts val="204"/>
              </a:spcBef>
              <a:tabLst>
                <a:tab pos="1050925" algn="l"/>
              </a:tabLst>
            </a:pP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int	twice(int</a:t>
            </a:r>
            <a:r>
              <a:rPr sz="2600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x)</a:t>
            </a:r>
            <a:r>
              <a:rPr sz="26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{ </a:t>
            </a:r>
            <a:r>
              <a:rPr sz="2600" spc="-5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x=x+x;</a:t>
            </a:r>
            <a:endParaRPr sz="2600">
              <a:latin typeface="Calibri"/>
              <a:cs typeface="Calibri"/>
            </a:endParaRPr>
          </a:p>
          <a:p>
            <a:pPr marL="828675">
              <a:lnSpc>
                <a:spcPct val="100000"/>
              </a:lnSpc>
              <a:spcBef>
                <a:spcPts val="315"/>
              </a:spcBef>
            </a:pP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sz="26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x;</a:t>
            </a:r>
            <a:endParaRPr sz="2600">
              <a:latin typeface="Calibri"/>
              <a:cs typeface="Calibri"/>
            </a:endParaRPr>
          </a:p>
          <a:p>
            <a:pPr marL="617220">
              <a:lnSpc>
                <a:spcPct val="100000"/>
              </a:lnSpc>
              <a:spcBef>
                <a:spcPts val="520"/>
              </a:spcBef>
            </a:pP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}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8901" y="540830"/>
            <a:ext cx="67538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Different</a:t>
            </a:r>
            <a:r>
              <a:rPr sz="3600" spc="-25" dirty="0"/>
              <a:t> </a:t>
            </a:r>
            <a:r>
              <a:rPr sz="3600" spc="-5" dirty="0"/>
              <a:t>aspects</a:t>
            </a:r>
            <a:r>
              <a:rPr sz="3600" spc="-25" dirty="0"/>
              <a:t> </a:t>
            </a:r>
            <a:r>
              <a:rPr sz="3600" spc="-5" dirty="0"/>
              <a:t>of</a:t>
            </a:r>
            <a:r>
              <a:rPr sz="3600" spc="-25" dirty="0"/>
              <a:t> </a:t>
            </a:r>
            <a:r>
              <a:rPr sz="3600" spc="-5" dirty="0"/>
              <a:t>function</a:t>
            </a:r>
            <a:r>
              <a:rPr sz="3600" spc="-25" dirty="0"/>
              <a:t> </a:t>
            </a:r>
            <a:r>
              <a:rPr sz="3600" spc="-5" dirty="0"/>
              <a:t>calling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0225" y="1612900"/>
            <a:ext cx="8072755" cy="294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solidFill>
                  <a:srgbClr val="333333"/>
                </a:solidFill>
                <a:latin typeface="Calibri"/>
                <a:cs typeface="Calibri"/>
              </a:rPr>
              <a:t>function may or may not </a:t>
            </a:r>
            <a:r>
              <a:rPr sz="2500" dirty="0">
                <a:solidFill>
                  <a:srgbClr val="333333"/>
                </a:solidFill>
                <a:latin typeface="Calibri"/>
                <a:cs typeface="Calibri"/>
              </a:rPr>
              <a:t>accept any argument. </a:t>
            </a:r>
            <a:r>
              <a:rPr sz="2500" spc="-5" dirty="0">
                <a:solidFill>
                  <a:srgbClr val="333333"/>
                </a:solidFill>
                <a:latin typeface="Calibri"/>
                <a:cs typeface="Calibri"/>
              </a:rPr>
              <a:t>It may or may </a:t>
            </a:r>
            <a:r>
              <a:rPr sz="25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333333"/>
                </a:solidFill>
                <a:latin typeface="Calibri"/>
                <a:cs typeface="Calibri"/>
              </a:rPr>
              <a:t>not return </a:t>
            </a:r>
            <a:r>
              <a:rPr sz="2500" dirty="0">
                <a:solidFill>
                  <a:srgbClr val="333333"/>
                </a:solidFill>
                <a:latin typeface="Calibri"/>
                <a:cs typeface="Calibri"/>
              </a:rPr>
              <a:t>any </a:t>
            </a:r>
            <a:r>
              <a:rPr sz="2500" spc="-5" dirty="0">
                <a:solidFill>
                  <a:srgbClr val="333333"/>
                </a:solidFill>
                <a:latin typeface="Calibri"/>
                <a:cs typeface="Calibri"/>
              </a:rPr>
              <a:t>value. Based on these facts, There </a:t>
            </a:r>
            <a:r>
              <a:rPr sz="2500" dirty="0">
                <a:solidFill>
                  <a:srgbClr val="333333"/>
                </a:solidFill>
                <a:latin typeface="Calibri"/>
                <a:cs typeface="Calibri"/>
              </a:rPr>
              <a:t>are </a:t>
            </a:r>
            <a:r>
              <a:rPr sz="2500" spc="-5" dirty="0">
                <a:solidFill>
                  <a:srgbClr val="333333"/>
                </a:solidFill>
                <a:latin typeface="Calibri"/>
                <a:cs typeface="Calibri"/>
              </a:rPr>
              <a:t>four </a:t>
            </a:r>
            <a:r>
              <a:rPr sz="25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333333"/>
                </a:solidFill>
                <a:latin typeface="Calibri"/>
                <a:cs typeface="Calibri"/>
              </a:rPr>
              <a:t>different</a:t>
            </a:r>
            <a:r>
              <a:rPr sz="25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333333"/>
                </a:solidFill>
                <a:latin typeface="Calibri"/>
                <a:cs typeface="Calibri"/>
              </a:rPr>
              <a:t>aspects</a:t>
            </a:r>
            <a:r>
              <a:rPr sz="2500" spc="-5" dirty="0">
                <a:solidFill>
                  <a:srgbClr val="333333"/>
                </a:solidFill>
                <a:latin typeface="Calibri"/>
                <a:cs typeface="Calibri"/>
              </a:rPr>
              <a:t> of function</a:t>
            </a:r>
            <a:r>
              <a:rPr sz="25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solidFill>
                  <a:srgbClr val="333333"/>
                </a:solidFill>
                <a:latin typeface="Calibri"/>
                <a:cs typeface="Calibri"/>
              </a:rPr>
              <a:t>calls.</a:t>
            </a:r>
            <a:endParaRPr sz="2500">
              <a:latin typeface="Calibri"/>
              <a:cs typeface="Calibri"/>
            </a:endParaRPr>
          </a:p>
          <a:p>
            <a:pPr marL="355600" indent="-29591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function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without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arguments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and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without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return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value</a:t>
            </a:r>
            <a:endParaRPr sz="2500">
              <a:latin typeface="Calibri"/>
              <a:cs typeface="Calibri"/>
            </a:endParaRPr>
          </a:p>
          <a:p>
            <a:pPr marL="355600" indent="-29591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function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without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arguments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and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with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return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value</a:t>
            </a:r>
            <a:endParaRPr sz="2500">
              <a:latin typeface="Calibri"/>
              <a:cs typeface="Calibri"/>
            </a:endParaRPr>
          </a:p>
          <a:p>
            <a:pPr marL="355600" indent="-29591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function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with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arguments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and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without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return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value</a:t>
            </a:r>
            <a:endParaRPr sz="2500">
              <a:latin typeface="Calibri"/>
              <a:cs typeface="Calibri"/>
            </a:endParaRPr>
          </a:p>
          <a:p>
            <a:pPr marL="355600" indent="-29591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function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with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arguments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and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with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return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value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676400"/>
            <a:ext cx="4191000" cy="4801870"/>
          </a:xfrm>
          <a:custGeom>
            <a:avLst/>
            <a:gdLst/>
            <a:ahLst/>
            <a:cxnLst/>
            <a:rect l="l" t="t" r="r" b="b"/>
            <a:pathLst>
              <a:path w="4191000" h="4801870">
                <a:moveTo>
                  <a:pt x="0" y="0"/>
                </a:moveTo>
                <a:lnTo>
                  <a:pt x="4190999" y="0"/>
                </a:lnTo>
                <a:lnTo>
                  <a:pt x="4190999" y="4801313"/>
                </a:lnTo>
                <a:lnTo>
                  <a:pt x="0" y="480131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1625" y="1692655"/>
            <a:ext cx="403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//function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without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arguments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without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return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705" y="2515616"/>
            <a:ext cx="187261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1.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#include&lt;stdio.h&gt; </a:t>
            </a:r>
            <a:r>
              <a:rPr sz="1800" spc="-4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6699"/>
                </a:solidFill>
                <a:latin typeface="Calibri"/>
                <a:cs typeface="Calibri"/>
              </a:rPr>
              <a:t>2.</a:t>
            </a:r>
            <a:r>
              <a:rPr sz="1800" b="1" spc="-5" dirty="0">
                <a:solidFill>
                  <a:srgbClr val="006699"/>
                </a:solidFill>
                <a:latin typeface="Times New Roman"/>
                <a:cs typeface="Times New Roman"/>
              </a:rPr>
              <a:t>void</a:t>
            </a:r>
            <a:r>
              <a:rPr sz="1800" b="1" spc="-75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printName();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6699"/>
                </a:solidFill>
                <a:latin typeface="Calibri"/>
                <a:cs typeface="Calibri"/>
              </a:rPr>
              <a:t>3.</a:t>
            </a:r>
            <a:r>
              <a:rPr sz="1800" b="1" spc="-5" dirty="0">
                <a:solidFill>
                  <a:srgbClr val="006699"/>
                </a:solidFill>
                <a:latin typeface="Times New Roman"/>
                <a:cs typeface="Times New Roman"/>
              </a:rPr>
              <a:t>void</a:t>
            </a:r>
            <a:r>
              <a:rPr sz="1800" b="1" spc="-1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()</a:t>
            </a:r>
            <a:endParaRPr sz="180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4.</a:t>
            </a:r>
            <a:r>
              <a:rPr sz="1800" spc="-5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054" y="3612895"/>
            <a:ext cx="19030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655" indent="-402590">
              <a:lnSpc>
                <a:spcPct val="100000"/>
              </a:lnSpc>
              <a:spcBef>
                <a:spcPts val="100"/>
              </a:spcBef>
              <a:buFont typeface="Calibri"/>
              <a:buAutoNum type="arabicPeriod" startAt="5"/>
              <a:tabLst>
                <a:tab pos="414655" algn="l"/>
                <a:tab pos="415290" algn="l"/>
              </a:tabLst>
            </a:pPr>
            <a:r>
              <a:rPr sz="1800" spc="-5" dirty="0">
                <a:latin typeface="Times New Roman"/>
                <a:cs typeface="Times New Roman"/>
              </a:rPr>
              <a:t>printf(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"Hello</a:t>
            </a:r>
            <a:r>
              <a:rPr sz="1800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"</a:t>
            </a:r>
            <a:r>
              <a:rPr sz="1800" dirty="0">
                <a:latin typeface="Times New Roman"/>
                <a:cs typeface="Times New Roman"/>
              </a:rPr>
              <a:t>);</a:t>
            </a:r>
            <a:endParaRPr sz="1800">
              <a:latin typeface="Times New Roman"/>
              <a:cs typeface="Times New Roman"/>
            </a:endParaRPr>
          </a:p>
          <a:p>
            <a:pPr marL="414655" indent="-402590">
              <a:lnSpc>
                <a:spcPct val="100000"/>
              </a:lnSpc>
              <a:buFont typeface="Calibri"/>
              <a:buAutoNum type="arabicPeriod" startAt="5"/>
              <a:tabLst>
                <a:tab pos="414655" algn="l"/>
                <a:tab pos="415290" algn="l"/>
              </a:tabLst>
            </a:pPr>
            <a:r>
              <a:rPr sz="1800" dirty="0">
                <a:latin typeface="Times New Roman"/>
                <a:cs typeface="Times New Roman"/>
              </a:rPr>
              <a:t>printName();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7.</a:t>
            </a:r>
            <a:r>
              <a:rPr sz="1800" spc="-5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91" y="4435855"/>
            <a:ext cx="19215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6699"/>
                </a:solidFill>
                <a:latin typeface="Calibri"/>
                <a:cs typeface="Calibri"/>
              </a:rPr>
              <a:t>8.</a:t>
            </a:r>
            <a:r>
              <a:rPr sz="1800" b="1" spc="-5" dirty="0">
                <a:solidFill>
                  <a:srgbClr val="006699"/>
                </a:solidFill>
                <a:latin typeface="Times New Roman"/>
                <a:cs typeface="Times New Roman"/>
              </a:rPr>
              <a:t>void</a:t>
            </a:r>
            <a:r>
              <a:rPr sz="1800" b="1" spc="-65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printName()</a:t>
            </a:r>
            <a:endParaRPr sz="180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9.</a:t>
            </a:r>
            <a:r>
              <a:rPr sz="1800" spc="-5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30225" algn="l"/>
              </a:tabLst>
            </a:pPr>
            <a:r>
              <a:rPr sz="1800" spc="-5" dirty="0">
                <a:latin typeface="Calibri"/>
                <a:cs typeface="Calibri"/>
              </a:rPr>
              <a:t>10.	</a:t>
            </a:r>
            <a:r>
              <a:rPr sz="1800" spc="-5" dirty="0">
                <a:latin typeface="Times New Roman"/>
                <a:cs typeface="Times New Roman"/>
              </a:rPr>
              <a:t>printf(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“CSE"</a:t>
            </a:r>
            <a:r>
              <a:rPr sz="1800" spc="-5" dirty="0">
                <a:latin typeface="Times New Roman"/>
                <a:cs typeface="Times New Roman"/>
              </a:rPr>
              <a:t>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11.</a:t>
            </a:r>
            <a:r>
              <a:rPr sz="1800" spc="-5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1625" y="5807457"/>
            <a:ext cx="1008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Output: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Hello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CSE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95800" y="1430608"/>
            <a:ext cx="4572000" cy="5355590"/>
          </a:xfrm>
          <a:custGeom>
            <a:avLst/>
            <a:gdLst/>
            <a:ahLst/>
            <a:cxnLst/>
            <a:rect l="l" t="t" r="r" b="b"/>
            <a:pathLst>
              <a:path w="4572000" h="5355590">
                <a:moveTo>
                  <a:pt x="0" y="0"/>
                </a:moveTo>
                <a:lnTo>
                  <a:pt x="4571999" y="0"/>
                </a:lnTo>
                <a:lnTo>
                  <a:pt x="4571999" y="5355311"/>
                </a:lnTo>
                <a:lnTo>
                  <a:pt x="0" y="535531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68825" y="1446864"/>
            <a:ext cx="4418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//function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without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arguments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return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91905" y="2269824"/>
            <a:ext cx="18637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865" indent="-174625">
              <a:lnSpc>
                <a:spcPct val="100000"/>
              </a:lnSpc>
              <a:spcBef>
                <a:spcPts val="100"/>
              </a:spcBef>
              <a:buSzPct val="94444"/>
              <a:buFont typeface="Calibri"/>
              <a:buAutoNum type="arabicPeriod"/>
              <a:tabLst>
                <a:tab pos="190500" algn="l"/>
              </a:tabLst>
            </a:pP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#include&lt;stdio.h&gt;</a:t>
            </a:r>
            <a:endParaRPr sz="1800">
              <a:latin typeface="Times New Roman"/>
              <a:cs typeface="Times New Roman"/>
            </a:endParaRPr>
          </a:p>
          <a:p>
            <a:pPr marL="12700" marR="582295">
              <a:lnSpc>
                <a:spcPct val="100000"/>
              </a:lnSpc>
              <a:buSzPct val="94444"/>
              <a:buFont typeface="Calibri"/>
              <a:buAutoNum type="arabicPeriod"/>
              <a:tabLst>
                <a:tab pos="190500" algn="l"/>
              </a:tabLst>
            </a:pPr>
            <a:r>
              <a:rPr sz="1800" b="1" spc="-5" dirty="0">
                <a:solidFill>
                  <a:srgbClr val="2E8B57"/>
                </a:solidFill>
                <a:latin typeface="Times New Roman"/>
                <a:cs typeface="Times New Roman"/>
              </a:rPr>
              <a:t>int </a:t>
            </a:r>
            <a:r>
              <a:rPr sz="1800" spc="-5" dirty="0">
                <a:latin typeface="Times New Roman"/>
                <a:cs typeface="Times New Roman"/>
              </a:rPr>
              <a:t>sum();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6699"/>
                </a:solidFill>
                <a:latin typeface="Calibri"/>
                <a:cs typeface="Calibri"/>
              </a:rPr>
              <a:t>3.</a:t>
            </a:r>
            <a:r>
              <a:rPr sz="1800" b="1" spc="-5" dirty="0">
                <a:solidFill>
                  <a:srgbClr val="006699"/>
                </a:solidFill>
                <a:latin typeface="Times New Roman"/>
                <a:cs typeface="Times New Roman"/>
              </a:rPr>
              <a:t>void</a:t>
            </a:r>
            <a:r>
              <a:rPr sz="1800" b="1" spc="-7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main()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4.</a:t>
            </a:r>
            <a:r>
              <a:rPr sz="1800" spc="-5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95254" y="3367103"/>
            <a:ext cx="402971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655" indent="-40259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Calibri"/>
              <a:buAutoNum type="arabicPeriod" startAt="5"/>
              <a:tabLst>
                <a:tab pos="414655" algn="l"/>
                <a:tab pos="415290" algn="l"/>
              </a:tabLst>
            </a:pPr>
            <a:r>
              <a:rPr sz="1800" b="1" spc="-5" dirty="0">
                <a:solidFill>
                  <a:srgbClr val="2E8B57"/>
                </a:solidFill>
                <a:latin typeface="Times New Roman"/>
                <a:cs typeface="Times New Roman"/>
              </a:rPr>
              <a:t>int</a:t>
            </a:r>
            <a:r>
              <a:rPr sz="1800" b="1" spc="-45" dirty="0">
                <a:solidFill>
                  <a:srgbClr val="2E8B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result;</a:t>
            </a:r>
            <a:endParaRPr sz="1800">
              <a:latin typeface="Times New Roman"/>
              <a:cs typeface="Times New Roman"/>
            </a:endParaRPr>
          </a:p>
          <a:p>
            <a:pPr marL="414655" indent="-402590">
              <a:lnSpc>
                <a:spcPct val="100000"/>
              </a:lnSpc>
              <a:buFont typeface="Calibri"/>
              <a:buAutoNum type="arabicPeriod" startAt="5"/>
              <a:tabLst>
                <a:tab pos="414655" algn="l"/>
                <a:tab pos="415290" algn="l"/>
              </a:tabLst>
            </a:pPr>
            <a:r>
              <a:rPr sz="1800" spc="-5" dirty="0">
                <a:latin typeface="Times New Roman"/>
                <a:cs typeface="Times New Roman"/>
              </a:rPr>
              <a:t>printf(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"\nGoing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calculate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sum:"</a:t>
            </a:r>
            <a:r>
              <a:rPr sz="1800" dirty="0">
                <a:latin typeface="Times New Roman"/>
                <a:cs typeface="Times New Roman"/>
              </a:rPr>
              <a:t>);</a:t>
            </a:r>
            <a:endParaRPr sz="1800">
              <a:latin typeface="Times New Roman"/>
              <a:cs typeface="Times New Roman"/>
            </a:endParaRPr>
          </a:p>
          <a:p>
            <a:pPr marL="414655" indent="-402590">
              <a:lnSpc>
                <a:spcPct val="100000"/>
              </a:lnSpc>
              <a:buFont typeface="Calibri"/>
              <a:buAutoNum type="arabicPeriod" startAt="5"/>
              <a:tabLst>
                <a:tab pos="414655" algn="l"/>
                <a:tab pos="415290" algn="l"/>
              </a:tabLst>
            </a:pPr>
            <a:r>
              <a:rPr sz="1800" dirty="0">
                <a:latin typeface="Times New Roman"/>
                <a:cs typeface="Times New Roman"/>
              </a:rPr>
              <a:t>result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sum();</a:t>
            </a:r>
            <a:endParaRPr sz="1800">
              <a:latin typeface="Times New Roman"/>
              <a:cs typeface="Times New Roman"/>
            </a:endParaRPr>
          </a:p>
          <a:p>
            <a:pPr marL="414655" indent="-402590">
              <a:lnSpc>
                <a:spcPct val="100000"/>
              </a:lnSpc>
              <a:buFont typeface="Calibri"/>
              <a:buAutoNum type="arabicPeriod" startAt="5"/>
              <a:tabLst>
                <a:tab pos="414655" algn="l"/>
                <a:tab pos="415290" algn="l"/>
              </a:tabLst>
            </a:pPr>
            <a:r>
              <a:rPr sz="1800" spc="-5" dirty="0">
                <a:latin typeface="Times New Roman"/>
                <a:cs typeface="Times New Roman"/>
              </a:rPr>
              <a:t>printf(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"%d"</a:t>
            </a:r>
            <a:r>
              <a:rPr sz="1800" spc="-5" dirty="0">
                <a:latin typeface="Times New Roman"/>
                <a:cs typeface="Times New Roman"/>
              </a:rPr>
              <a:t>,result);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9.</a:t>
            </a:r>
            <a:r>
              <a:rPr sz="1800" spc="-5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76042" y="4738704"/>
            <a:ext cx="1175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E8B57"/>
                </a:solidFill>
                <a:latin typeface="Calibri"/>
                <a:cs typeface="Calibri"/>
              </a:rPr>
              <a:t>10.</a:t>
            </a:r>
            <a:r>
              <a:rPr sz="1800" b="1" spc="-5" dirty="0">
                <a:solidFill>
                  <a:srgbClr val="2E8B57"/>
                </a:solidFill>
                <a:latin typeface="Times New Roman"/>
                <a:cs typeface="Times New Roman"/>
              </a:rPr>
              <a:t>int</a:t>
            </a:r>
            <a:r>
              <a:rPr sz="1800" b="1" spc="-70" dirty="0">
                <a:solidFill>
                  <a:srgbClr val="2E8B57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sum()</a:t>
            </a:r>
            <a:endParaRPr sz="180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11.</a:t>
            </a:r>
            <a:r>
              <a:rPr sz="1800" spc="-5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79391" y="5287345"/>
            <a:ext cx="337121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0225" indent="-518159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Calibri"/>
              <a:buAutoNum type="arabicPeriod" startAt="12"/>
              <a:tabLst>
                <a:tab pos="530225" algn="l"/>
                <a:tab pos="530860" algn="l"/>
              </a:tabLst>
            </a:pPr>
            <a:r>
              <a:rPr sz="1800" b="1" spc="-5" dirty="0">
                <a:solidFill>
                  <a:srgbClr val="2E8B57"/>
                </a:solidFill>
                <a:latin typeface="Times New Roman"/>
                <a:cs typeface="Times New Roman"/>
              </a:rPr>
              <a:t>int</a:t>
            </a:r>
            <a:r>
              <a:rPr sz="1800" b="1" spc="-45" dirty="0">
                <a:solidFill>
                  <a:srgbClr val="2E8B57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a,b;</a:t>
            </a:r>
            <a:endParaRPr sz="1800">
              <a:latin typeface="Times New Roman"/>
              <a:cs typeface="Times New Roman"/>
            </a:endParaRPr>
          </a:p>
          <a:p>
            <a:pPr marL="530225" indent="-518159">
              <a:lnSpc>
                <a:spcPct val="100000"/>
              </a:lnSpc>
              <a:buFont typeface="Calibri"/>
              <a:buAutoNum type="arabicPeriod" startAt="12"/>
              <a:tabLst>
                <a:tab pos="530225" algn="l"/>
                <a:tab pos="530860" algn="l"/>
              </a:tabLst>
            </a:pPr>
            <a:r>
              <a:rPr sz="1800" spc="-5" dirty="0">
                <a:latin typeface="Times New Roman"/>
                <a:cs typeface="Times New Roman"/>
              </a:rPr>
              <a:t>printf(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"\nEnter</a:t>
            </a:r>
            <a:r>
              <a:rPr sz="18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two</a:t>
            </a:r>
            <a:r>
              <a:rPr sz="18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numbers"</a:t>
            </a:r>
            <a:r>
              <a:rPr sz="1800" dirty="0">
                <a:latin typeface="Times New Roman"/>
                <a:cs typeface="Times New Roman"/>
              </a:rPr>
              <a:t>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30225" algn="l"/>
              </a:tabLst>
            </a:pPr>
            <a:r>
              <a:rPr sz="1800" spc="-5" dirty="0">
                <a:latin typeface="Calibri"/>
                <a:cs typeface="Calibri"/>
              </a:rPr>
              <a:t>14.	</a:t>
            </a:r>
            <a:r>
              <a:rPr sz="1800" spc="-5" dirty="0">
                <a:latin typeface="Times New Roman"/>
                <a:cs typeface="Times New Roman"/>
              </a:rPr>
              <a:t>scanf(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"%d</a:t>
            </a:r>
            <a:r>
              <a:rPr sz="1800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%d"</a:t>
            </a:r>
            <a:r>
              <a:rPr sz="1800" dirty="0">
                <a:latin typeface="Times New Roman"/>
                <a:cs typeface="Times New Roman"/>
              </a:rPr>
              <a:t>,&amp;a,&amp;b);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30225" algn="l"/>
              </a:tabLst>
            </a:pPr>
            <a:r>
              <a:rPr sz="1800" spc="-5" dirty="0">
                <a:latin typeface="Calibri"/>
                <a:cs typeface="Calibri"/>
              </a:rPr>
              <a:t>15.	</a:t>
            </a:r>
            <a:r>
              <a:rPr sz="1800" b="1" spc="-5" dirty="0">
                <a:solidFill>
                  <a:srgbClr val="006699"/>
                </a:solidFill>
                <a:latin typeface="Times New Roman"/>
                <a:cs typeface="Times New Roman"/>
              </a:rPr>
              <a:t>return</a:t>
            </a:r>
            <a:r>
              <a:rPr sz="1800" b="1" spc="-4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a+b;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16.</a:t>
            </a:r>
            <a:r>
              <a:rPr sz="1800" spc="-5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188901" y="494791"/>
            <a:ext cx="67538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Different</a:t>
            </a:r>
            <a:r>
              <a:rPr sz="3600" spc="-25" dirty="0"/>
              <a:t> </a:t>
            </a:r>
            <a:r>
              <a:rPr sz="3600" spc="-5" dirty="0"/>
              <a:t>aspects</a:t>
            </a:r>
            <a:r>
              <a:rPr sz="3600" spc="-25" dirty="0"/>
              <a:t> </a:t>
            </a:r>
            <a:r>
              <a:rPr sz="3600" spc="-5" dirty="0"/>
              <a:t>of</a:t>
            </a:r>
            <a:r>
              <a:rPr sz="3600" spc="-25" dirty="0"/>
              <a:t> </a:t>
            </a:r>
            <a:r>
              <a:rPr sz="3600" spc="-5" dirty="0"/>
              <a:t>function</a:t>
            </a:r>
            <a:r>
              <a:rPr sz="3600" spc="-25" dirty="0"/>
              <a:t> </a:t>
            </a:r>
            <a:r>
              <a:rPr sz="3600" spc="-5" dirty="0"/>
              <a:t>calling</a:t>
            </a:r>
            <a:endParaRPr sz="3600"/>
          </a:p>
        </p:txBody>
      </p:sp>
      <p:sp>
        <p:nvSpPr>
          <p:cNvPr id="15" name="object 15"/>
          <p:cNvSpPr txBox="1"/>
          <p:nvPr/>
        </p:nvSpPr>
        <p:spPr>
          <a:xfrm>
            <a:off x="8433891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524000"/>
            <a:ext cx="4038600" cy="4801870"/>
          </a:xfrm>
          <a:custGeom>
            <a:avLst/>
            <a:gdLst/>
            <a:ahLst/>
            <a:cxnLst/>
            <a:rect l="l" t="t" r="r" b="b"/>
            <a:pathLst>
              <a:path w="4038600" h="4801870">
                <a:moveTo>
                  <a:pt x="0" y="0"/>
                </a:moveTo>
                <a:lnTo>
                  <a:pt x="4038601" y="0"/>
                </a:lnTo>
                <a:lnTo>
                  <a:pt x="4038601" y="4801313"/>
                </a:lnTo>
                <a:lnTo>
                  <a:pt x="0" y="480131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842" y="1540255"/>
            <a:ext cx="4180204" cy="468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5435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//function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dirty="0">
                <a:latin typeface="Calibri"/>
                <a:cs typeface="Calibri"/>
              </a:rPr>
              <a:t> arguments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without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return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8270" marR="2145030" indent="3175" algn="just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1.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#include&lt;stdio.h&gt;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6699"/>
                </a:solidFill>
                <a:latin typeface="Calibri"/>
                <a:cs typeface="Calibri"/>
              </a:rPr>
              <a:t>2.</a:t>
            </a:r>
            <a:r>
              <a:rPr sz="1800" b="1" spc="-5" dirty="0">
                <a:solidFill>
                  <a:srgbClr val="006699"/>
                </a:solidFill>
                <a:latin typeface="Times New Roman"/>
                <a:cs typeface="Times New Roman"/>
              </a:rPr>
              <a:t>void </a:t>
            </a:r>
            <a:r>
              <a:rPr sz="1800" spc="-5" dirty="0">
                <a:latin typeface="Times New Roman"/>
                <a:cs typeface="Times New Roman"/>
              </a:rPr>
              <a:t>sum(</a:t>
            </a:r>
            <a:r>
              <a:rPr sz="1800" b="1" spc="-5" dirty="0">
                <a:solidFill>
                  <a:srgbClr val="2E8B57"/>
                </a:solidFill>
                <a:latin typeface="Times New Roman"/>
                <a:cs typeface="Times New Roman"/>
              </a:rPr>
              <a:t>int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b="1" spc="-5" dirty="0">
                <a:solidFill>
                  <a:srgbClr val="2E8B57"/>
                </a:solidFill>
                <a:latin typeface="Times New Roman"/>
                <a:cs typeface="Times New Roman"/>
              </a:rPr>
              <a:t>int</a:t>
            </a:r>
            <a:r>
              <a:rPr sz="1800" spc="-5" dirty="0">
                <a:latin typeface="Times New Roman"/>
                <a:cs typeface="Times New Roman"/>
              </a:rPr>
              <a:t>);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6699"/>
                </a:solidFill>
                <a:latin typeface="Calibri"/>
                <a:cs typeface="Calibri"/>
              </a:rPr>
              <a:t>3.</a:t>
            </a:r>
            <a:r>
              <a:rPr sz="1800" b="1" spc="-5" dirty="0">
                <a:solidFill>
                  <a:srgbClr val="006699"/>
                </a:solidFill>
                <a:latin typeface="Times New Roman"/>
                <a:cs typeface="Times New Roman"/>
              </a:rPr>
              <a:t>void</a:t>
            </a:r>
            <a:r>
              <a:rPr sz="1800" b="1" spc="-1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main()</a:t>
            </a:r>
            <a:endParaRPr sz="1800">
              <a:latin typeface="Times New Roman"/>
              <a:cs typeface="Times New Roman"/>
            </a:endParaRPr>
          </a:p>
          <a:p>
            <a:pPr marL="13144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4.</a:t>
            </a:r>
            <a:r>
              <a:rPr sz="1800" spc="-5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534035" indent="-403225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5"/>
              <a:tabLst>
                <a:tab pos="533400" algn="l"/>
                <a:tab pos="534670" algn="l"/>
              </a:tabLst>
            </a:pPr>
            <a:r>
              <a:rPr sz="1800" b="1" spc="-5" dirty="0">
                <a:solidFill>
                  <a:srgbClr val="2E8B57"/>
                </a:solidFill>
                <a:latin typeface="Times New Roman"/>
                <a:cs typeface="Times New Roman"/>
              </a:rPr>
              <a:t>int</a:t>
            </a:r>
            <a:r>
              <a:rPr sz="1800" b="1" spc="-45" dirty="0">
                <a:solidFill>
                  <a:srgbClr val="2E8B57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a,b,result;</a:t>
            </a:r>
            <a:endParaRPr sz="1800">
              <a:latin typeface="Times New Roman"/>
              <a:cs typeface="Times New Roman"/>
            </a:endParaRPr>
          </a:p>
          <a:p>
            <a:pPr marL="534035" indent="-403225">
              <a:lnSpc>
                <a:spcPct val="100000"/>
              </a:lnSpc>
              <a:buFont typeface="Calibri"/>
              <a:buAutoNum type="arabicPeriod" startAt="5"/>
              <a:tabLst>
                <a:tab pos="533400" algn="l"/>
                <a:tab pos="534670" algn="l"/>
              </a:tabLst>
            </a:pPr>
            <a:r>
              <a:rPr sz="1800" spc="-5" dirty="0">
                <a:latin typeface="Times New Roman"/>
                <a:cs typeface="Times New Roman"/>
              </a:rPr>
              <a:t>printf(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"\nGoing</a:t>
            </a:r>
            <a:r>
              <a:rPr sz="18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sz="18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calculate:</a:t>
            </a:r>
            <a:r>
              <a:rPr sz="1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0000FF"/>
                </a:solidFill>
                <a:latin typeface="Times New Roman"/>
                <a:cs typeface="Times New Roman"/>
              </a:rPr>
              <a:t>"</a:t>
            </a:r>
            <a:r>
              <a:rPr sz="1800" spc="10" dirty="0">
                <a:latin typeface="Times New Roman"/>
                <a:cs typeface="Times New Roman"/>
              </a:rPr>
              <a:t>);</a:t>
            </a:r>
            <a:endParaRPr sz="1800">
              <a:latin typeface="Times New Roman"/>
              <a:cs typeface="Times New Roman"/>
            </a:endParaRPr>
          </a:p>
          <a:p>
            <a:pPr marL="534035" indent="-403225">
              <a:lnSpc>
                <a:spcPct val="100000"/>
              </a:lnSpc>
              <a:buFont typeface="Calibri"/>
              <a:buAutoNum type="arabicPeriod" startAt="5"/>
              <a:tabLst>
                <a:tab pos="533400" algn="l"/>
                <a:tab pos="534670" algn="l"/>
              </a:tabLst>
            </a:pPr>
            <a:r>
              <a:rPr sz="1800" spc="-5" dirty="0">
                <a:latin typeface="Times New Roman"/>
                <a:cs typeface="Times New Roman"/>
              </a:rPr>
              <a:t>printf(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"\nEnter</a:t>
            </a:r>
            <a:r>
              <a:rPr sz="18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two</a:t>
            </a:r>
            <a:r>
              <a:rPr sz="18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numbers:"</a:t>
            </a:r>
            <a:r>
              <a:rPr sz="1800" dirty="0">
                <a:latin typeface="Times New Roman"/>
                <a:cs typeface="Times New Roman"/>
              </a:rPr>
              <a:t>);</a:t>
            </a:r>
            <a:endParaRPr sz="1800">
              <a:latin typeface="Times New Roman"/>
              <a:cs typeface="Times New Roman"/>
            </a:endParaRPr>
          </a:p>
          <a:p>
            <a:pPr marL="131445">
              <a:lnSpc>
                <a:spcPct val="100000"/>
              </a:lnSpc>
              <a:tabLst>
                <a:tab pos="533400" algn="l"/>
              </a:tabLst>
            </a:pPr>
            <a:r>
              <a:rPr sz="1800" spc="-5" dirty="0">
                <a:latin typeface="Calibri"/>
                <a:cs typeface="Calibri"/>
              </a:rPr>
              <a:t>8.	</a:t>
            </a:r>
            <a:r>
              <a:rPr sz="1800" spc="-5" dirty="0">
                <a:latin typeface="Times New Roman"/>
                <a:cs typeface="Times New Roman"/>
              </a:rPr>
              <a:t>scanf(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"%d</a:t>
            </a:r>
            <a:r>
              <a:rPr sz="1800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%d"</a:t>
            </a:r>
            <a:r>
              <a:rPr sz="1800" dirty="0">
                <a:latin typeface="Times New Roman"/>
                <a:cs typeface="Times New Roman"/>
              </a:rPr>
              <a:t>,&amp;a,&amp;b);</a:t>
            </a:r>
            <a:endParaRPr sz="1800">
              <a:latin typeface="Times New Roman"/>
              <a:cs typeface="Times New Roman"/>
            </a:endParaRPr>
          </a:p>
          <a:p>
            <a:pPr marL="131445">
              <a:lnSpc>
                <a:spcPct val="100000"/>
              </a:lnSpc>
              <a:tabLst>
                <a:tab pos="533400" algn="l"/>
              </a:tabLst>
            </a:pPr>
            <a:r>
              <a:rPr sz="1800" spc="-5" dirty="0">
                <a:latin typeface="Calibri"/>
                <a:cs typeface="Calibri"/>
              </a:rPr>
              <a:t>9.	</a:t>
            </a:r>
            <a:r>
              <a:rPr sz="1800" spc="-5" dirty="0">
                <a:latin typeface="Times New Roman"/>
                <a:cs typeface="Times New Roman"/>
              </a:rPr>
              <a:t>sum(a,b);</a:t>
            </a:r>
            <a:endParaRPr sz="180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10.</a:t>
            </a:r>
            <a:r>
              <a:rPr sz="1800" spc="-5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6699"/>
                </a:solidFill>
                <a:latin typeface="Calibri"/>
                <a:cs typeface="Calibri"/>
              </a:rPr>
              <a:t>11.</a:t>
            </a:r>
            <a:r>
              <a:rPr sz="1800" b="1" spc="-5" dirty="0">
                <a:solidFill>
                  <a:srgbClr val="006699"/>
                </a:solidFill>
                <a:latin typeface="Times New Roman"/>
                <a:cs typeface="Times New Roman"/>
              </a:rPr>
              <a:t>void</a:t>
            </a:r>
            <a:r>
              <a:rPr sz="1800" b="1" spc="-15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sum(</a:t>
            </a:r>
            <a:r>
              <a:rPr sz="1800" b="1" spc="-5" dirty="0">
                <a:solidFill>
                  <a:srgbClr val="2E8B57"/>
                </a:solidFill>
                <a:latin typeface="Times New Roman"/>
                <a:cs typeface="Times New Roman"/>
              </a:rPr>
              <a:t>int</a:t>
            </a:r>
            <a:r>
              <a:rPr sz="1800" b="1" spc="-10" dirty="0">
                <a:solidFill>
                  <a:srgbClr val="2E8B57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E8B57"/>
                </a:solidFill>
                <a:latin typeface="Times New Roman"/>
                <a:cs typeface="Times New Roman"/>
              </a:rPr>
              <a:t>int</a:t>
            </a:r>
            <a:r>
              <a:rPr sz="1800" b="1" spc="-10" dirty="0">
                <a:solidFill>
                  <a:srgbClr val="2E8B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b)</a:t>
            </a:r>
            <a:endParaRPr sz="180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12.</a:t>
            </a:r>
            <a:r>
              <a:rPr sz="1800" spc="-5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  <a:tabLst>
                <a:tab pos="533400" algn="l"/>
              </a:tabLst>
            </a:pPr>
            <a:r>
              <a:rPr sz="1800" spc="-5" dirty="0">
                <a:latin typeface="Calibri"/>
                <a:cs typeface="Calibri"/>
              </a:rPr>
              <a:t>13.	</a:t>
            </a:r>
            <a:r>
              <a:rPr sz="1800" spc="-5" dirty="0">
                <a:latin typeface="Times New Roman"/>
                <a:cs typeface="Times New Roman"/>
              </a:rPr>
              <a:t>printf(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"\nThe</a:t>
            </a:r>
            <a:r>
              <a:rPr sz="1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sum</a:t>
            </a:r>
            <a:r>
              <a:rPr sz="1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is</a:t>
            </a:r>
            <a:r>
              <a:rPr sz="1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%d"</a:t>
            </a:r>
            <a:r>
              <a:rPr sz="1800" dirty="0">
                <a:latin typeface="Times New Roman"/>
                <a:cs typeface="Times New Roman"/>
              </a:rPr>
              <a:t>,a+b);</a:t>
            </a:r>
            <a:endParaRPr sz="180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14.</a:t>
            </a:r>
            <a:r>
              <a:rPr sz="1800" spc="-5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5800" y="1524000"/>
            <a:ext cx="4191000" cy="5078730"/>
          </a:xfrm>
          <a:custGeom>
            <a:avLst/>
            <a:gdLst/>
            <a:ahLst/>
            <a:cxnLst/>
            <a:rect l="l" t="t" r="r" b="b"/>
            <a:pathLst>
              <a:path w="4191000" h="5078730">
                <a:moveTo>
                  <a:pt x="0" y="0"/>
                </a:moveTo>
                <a:lnTo>
                  <a:pt x="4190999" y="0"/>
                </a:lnTo>
                <a:lnTo>
                  <a:pt x="4190999" y="5078313"/>
                </a:lnTo>
                <a:lnTo>
                  <a:pt x="0" y="507831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76042" y="1540255"/>
            <a:ext cx="4331335" cy="496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5435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//function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arguments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return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8270" marR="2356485" indent="3175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1.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#include&lt;stdio.h&gt; </a:t>
            </a:r>
            <a:r>
              <a:rPr sz="1800" spc="-4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E8B57"/>
                </a:solidFill>
                <a:latin typeface="Calibri"/>
                <a:cs typeface="Calibri"/>
              </a:rPr>
              <a:t>2.</a:t>
            </a:r>
            <a:r>
              <a:rPr sz="1800" b="1" spc="-5" dirty="0">
                <a:solidFill>
                  <a:srgbClr val="2E8B57"/>
                </a:solidFill>
                <a:latin typeface="Times New Roman"/>
                <a:cs typeface="Times New Roman"/>
              </a:rPr>
              <a:t>int </a:t>
            </a:r>
            <a:r>
              <a:rPr sz="1800" spc="-5" dirty="0">
                <a:latin typeface="Times New Roman"/>
                <a:cs typeface="Times New Roman"/>
              </a:rPr>
              <a:t>sum(</a:t>
            </a:r>
            <a:r>
              <a:rPr sz="1800" b="1" spc="-5" dirty="0">
                <a:solidFill>
                  <a:srgbClr val="2E8B57"/>
                </a:solidFill>
                <a:latin typeface="Times New Roman"/>
                <a:cs typeface="Times New Roman"/>
              </a:rPr>
              <a:t>int</a:t>
            </a:r>
            <a:r>
              <a:rPr sz="1800" spc="-5" dirty="0">
                <a:latin typeface="Times New Roman"/>
                <a:cs typeface="Times New Roman"/>
              </a:rPr>
              <a:t>, </a:t>
            </a:r>
            <a:r>
              <a:rPr sz="1800" b="1" spc="-5" dirty="0">
                <a:solidFill>
                  <a:srgbClr val="2E8B57"/>
                </a:solidFill>
                <a:latin typeface="Times New Roman"/>
                <a:cs typeface="Times New Roman"/>
              </a:rPr>
              <a:t>int</a:t>
            </a:r>
            <a:r>
              <a:rPr sz="1800" spc="-5" dirty="0">
                <a:latin typeface="Times New Roman"/>
                <a:cs typeface="Times New Roman"/>
              </a:rPr>
              <a:t>);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6699"/>
                </a:solidFill>
                <a:latin typeface="Calibri"/>
                <a:cs typeface="Calibri"/>
              </a:rPr>
              <a:t>3.</a:t>
            </a:r>
            <a:r>
              <a:rPr sz="1800" b="1" spc="-5" dirty="0">
                <a:solidFill>
                  <a:srgbClr val="006699"/>
                </a:solidFill>
                <a:latin typeface="Times New Roman"/>
                <a:cs typeface="Times New Roman"/>
              </a:rPr>
              <a:t>void</a:t>
            </a:r>
            <a:r>
              <a:rPr sz="1800" b="1" spc="-1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main()</a:t>
            </a:r>
            <a:endParaRPr sz="1800">
              <a:latin typeface="Times New Roman"/>
              <a:cs typeface="Times New Roman"/>
            </a:endParaRPr>
          </a:p>
          <a:p>
            <a:pPr marL="13144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4.</a:t>
            </a:r>
            <a:r>
              <a:rPr sz="1800" spc="-5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534035" indent="-403225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5"/>
              <a:tabLst>
                <a:tab pos="533400" algn="l"/>
                <a:tab pos="534670" algn="l"/>
              </a:tabLst>
            </a:pPr>
            <a:r>
              <a:rPr sz="1800" b="1" spc="-5" dirty="0">
                <a:solidFill>
                  <a:srgbClr val="2E8B57"/>
                </a:solidFill>
                <a:latin typeface="Times New Roman"/>
                <a:cs typeface="Times New Roman"/>
              </a:rPr>
              <a:t>int</a:t>
            </a:r>
            <a:r>
              <a:rPr sz="1800" b="1" spc="-45" dirty="0">
                <a:solidFill>
                  <a:srgbClr val="2E8B57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a,b,result;</a:t>
            </a:r>
            <a:endParaRPr sz="1800">
              <a:latin typeface="Times New Roman"/>
              <a:cs typeface="Times New Roman"/>
            </a:endParaRPr>
          </a:p>
          <a:p>
            <a:pPr marL="534035" indent="-403225">
              <a:lnSpc>
                <a:spcPct val="100000"/>
              </a:lnSpc>
              <a:buFont typeface="Calibri"/>
              <a:buAutoNum type="arabicPeriod" startAt="5"/>
              <a:tabLst>
                <a:tab pos="533400" algn="l"/>
                <a:tab pos="534670" algn="l"/>
              </a:tabLst>
            </a:pPr>
            <a:r>
              <a:rPr sz="1800" spc="-5" dirty="0">
                <a:latin typeface="Times New Roman"/>
                <a:cs typeface="Times New Roman"/>
              </a:rPr>
              <a:t>printf(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"\nGoing</a:t>
            </a:r>
            <a:r>
              <a:rPr sz="1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calculates:"</a:t>
            </a:r>
            <a:r>
              <a:rPr sz="1800" spc="-5" dirty="0">
                <a:latin typeface="Times New Roman"/>
                <a:cs typeface="Times New Roman"/>
              </a:rPr>
              <a:t>);</a:t>
            </a:r>
            <a:endParaRPr sz="1800">
              <a:latin typeface="Times New Roman"/>
              <a:cs typeface="Times New Roman"/>
            </a:endParaRPr>
          </a:p>
          <a:p>
            <a:pPr marL="534035" indent="-403225">
              <a:lnSpc>
                <a:spcPct val="100000"/>
              </a:lnSpc>
              <a:buFont typeface="Calibri"/>
              <a:buAutoNum type="arabicPeriod" startAt="5"/>
              <a:tabLst>
                <a:tab pos="533400" algn="l"/>
                <a:tab pos="534670" algn="l"/>
              </a:tabLst>
            </a:pPr>
            <a:r>
              <a:rPr sz="1800" spc="-5" dirty="0">
                <a:latin typeface="Times New Roman"/>
                <a:cs typeface="Times New Roman"/>
              </a:rPr>
              <a:t>printf(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"\nEnter</a:t>
            </a:r>
            <a:r>
              <a:rPr sz="18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two</a:t>
            </a:r>
            <a:r>
              <a:rPr sz="18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numbers:"</a:t>
            </a:r>
            <a:r>
              <a:rPr sz="1800" dirty="0">
                <a:latin typeface="Times New Roman"/>
                <a:cs typeface="Times New Roman"/>
              </a:rPr>
              <a:t>);</a:t>
            </a:r>
            <a:endParaRPr sz="1800">
              <a:latin typeface="Times New Roman"/>
              <a:cs typeface="Times New Roman"/>
            </a:endParaRPr>
          </a:p>
          <a:p>
            <a:pPr marL="131445">
              <a:lnSpc>
                <a:spcPct val="100000"/>
              </a:lnSpc>
              <a:tabLst>
                <a:tab pos="533400" algn="l"/>
              </a:tabLst>
            </a:pPr>
            <a:r>
              <a:rPr sz="1800" spc="-5" dirty="0">
                <a:latin typeface="Calibri"/>
                <a:cs typeface="Calibri"/>
              </a:rPr>
              <a:t>8.	</a:t>
            </a:r>
            <a:r>
              <a:rPr sz="1800" spc="-5" dirty="0">
                <a:latin typeface="Times New Roman"/>
                <a:cs typeface="Times New Roman"/>
              </a:rPr>
              <a:t>scanf(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"%d</a:t>
            </a:r>
            <a:r>
              <a:rPr sz="1800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%d"</a:t>
            </a:r>
            <a:r>
              <a:rPr sz="1800" dirty="0">
                <a:latin typeface="Times New Roman"/>
                <a:cs typeface="Times New Roman"/>
              </a:rPr>
              <a:t>,&amp;a,&amp;b);</a:t>
            </a:r>
            <a:endParaRPr sz="1800">
              <a:latin typeface="Times New Roman"/>
              <a:cs typeface="Times New Roman"/>
            </a:endParaRPr>
          </a:p>
          <a:p>
            <a:pPr marL="534035" indent="-403225">
              <a:lnSpc>
                <a:spcPct val="100000"/>
              </a:lnSpc>
              <a:buFont typeface="Calibri"/>
              <a:buAutoNum type="arabicPeriod" startAt="9"/>
              <a:tabLst>
                <a:tab pos="533400" algn="l"/>
                <a:tab pos="534670" algn="l"/>
              </a:tabLst>
            </a:pPr>
            <a:r>
              <a:rPr sz="1800" dirty="0">
                <a:latin typeface="Times New Roman"/>
                <a:cs typeface="Times New Roman"/>
              </a:rPr>
              <a:t>result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sum(a,b);</a:t>
            </a:r>
            <a:endParaRPr sz="1800">
              <a:latin typeface="Times New Roman"/>
              <a:cs typeface="Times New Roman"/>
            </a:endParaRPr>
          </a:p>
          <a:p>
            <a:pPr marL="534035" indent="-518795">
              <a:lnSpc>
                <a:spcPct val="100000"/>
              </a:lnSpc>
              <a:buFont typeface="Calibri"/>
              <a:buAutoNum type="arabicPeriod" startAt="9"/>
              <a:tabLst>
                <a:tab pos="533400" algn="l"/>
                <a:tab pos="534670" algn="l"/>
              </a:tabLst>
            </a:pPr>
            <a:r>
              <a:rPr sz="1800" spc="-5" dirty="0">
                <a:latin typeface="Times New Roman"/>
                <a:cs typeface="Times New Roman"/>
              </a:rPr>
              <a:t>printf(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"\nThe</a:t>
            </a:r>
            <a:r>
              <a:rPr sz="1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sum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Times New Roman"/>
                <a:cs typeface="Times New Roman"/>
              </a:rPr>
              <a:t>is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:</a:t>
            </a:r>
            <a:r>
              <a:rPr sz="1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%d"</a:t>
            </a:r>
            <a:r>
              <a:rPr sz="1800" dirty="0">
                <a:latin typeface="Times New Roman"/>
                <a:cs typeface="Times New Roman"/>
              </a:rPr>
              <a:t>,result);</a:t>
            </a:r>
            <a:endParaRPr sz="180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11.</a:t>
            </a:r>
            <a:r>
              <a:rPr sz="1800" spc="-5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2E8B57"/>
                </a:solidFill>
                <a:latin typeface="Calibri"/>
                <a:cs typeface="Calibri"/>
              </a:rPr>
              <a:t>12.</a:t>
            </a:r>
            <a:r>
              <a:rPr sz="1800" b="1" spc="-5" dirty="0">
                <a:solidFill>
                  <a:srgbClr val="2E8B57"/>
                </a:solidFill>
                <a:latin typeface="Times New Roman"/>
                <a:cs typeface="Times New Roman"/>
              </a:rPr>
              <a:t>int</a:t>
            </a:r>
            <a:r>
              <a:rPr sz="1800" b="1" spc="-15" dirty="0">
                <a:solidFill>
                  <a:srgbClr val="2E8B57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sum(</a:t>
            </a:r>
            <a:r>
              <a:rPr sz="1800" b="1" spc="-5" dirty="0">
                <a:solidFill>
                  <a:srgbClr val="2E8B57"/>
                </a:solidFill>
                <a:latin typeface="Times New Roman"/>
                <a:cs typeface="Times New Roman"/>
              </a:rPr>
              <a:t>int</a:t>
            </a:r>
            <a:r>
              <a:rPr sz="1800" b="1" spc="-15" dirty="0">
                <a:solidFill>
                  <a:srgbClr val="2E8B57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E8B57"/>
                </a:solidFill>
                <a:latin typeface="Times New Roman"/>
                <a:cs typeface="Times New Roman"/>
              </a:rPr>
              <a:t>int</a:t>
            </a:r>
            <a:r>
              <a:rPr sz="1800" b="1" spc="-15" dirty="0">
                <a:solidFill>
                  <a:srgbClr val="2E8B57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b)</a:t>
            </a:r>
            <a:endParaRPr sz="180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13.</a:t>
            </a:r>
            <a:r>
              <a:rPr sz="1800" spc="-5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  <a:tabLst>
                <a:tab pos="533400" algn="l"/>
              </a:tabLst>
            </a:pPr>
            <a:r>
              <a:rPr sz="1800" spc="-5" dirty="0">
                <a:latin typeface="Calibri"/>
                <a:cs typeface="Calibri"/>
              </a:rPr>
              <a:t>14.	</a:t>
            </a:r>
            <a:r>
              <a:rPr sz="1800" b="1" spc="-5" dirty="0">
                <a:solidFill>
                  <a:srgbClr val="006699"/>
                </a:solidFill>
                <a:latin typeface="Times New Roman"/>
                <a:cs typeface="Times New Roman"/>
              </a:rPr>
              <a:t>return</a:t>
            </a:r>
            <a:r>
              <a:rPr sz="1800" b="1" spc="-4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a+b;</a:t>
            </a:r>
            <a:endParaRPr sz="180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15.</a:t>
            </a:r>
            <a:r>
              <a:rPr sz="1800" spc="-5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88901" y="494791"/>
            <a:ext cx="67538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Different</a:t>
            </a:r>
            <a:r>
              <a:rPr sz="3600" spc="-25" dirty="0"/>
              <a:t> </a:t>
            </a:r>
            <a:r>
              <a:rPr sz="3600" spc="-5" dirty="0"/>
              <a:t>aspects</a:t>
            </a:r>
            <a:r>
              <a:rPr sz="3600" spc="-25" dirty="0"/>
              <a:t> </a:t>
            </a:r>
            <a:r>
              <a:rPr sz="3600" spc="-5" dirty="0"/>
              <a:t>of</a:t>
            </a:r>
            <a:r>
              <a:rPr sz="3600" spc="-25" dirty="0"/>
              <a:t> </a:t>
            </a:r>
            <a:r>
              <a:rPr sz="3600" spc="-5" dirty="0"/>
              <a:t>function</a:t>
            </a:r>
            <a:r>
              <a:rPr sz="3600" spc="-25" dirty="0"/>
              <a:t> </a:t>
            </a:r>
            <a:r>
              <a:rPr sz="3600" spc="-5" dirty="0"/>
              <a:t>calling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8433891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16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33891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3087" y="277488"/>
            <a:ext cx="7848600" cy="6450965"/>
          </a:xfrm>
          <a:custGeom>
            <a:avLst/>
            <a:gdLst/>
            <a:ahLst/>
            <a:cxnLst/>
            <a:rect l="l" t="t" r="r" b="b"/>
            <a:pathLst>
              <a:path w="7848600" h="6450965">
                <a:moveTo>
                  <a:pt x="0" y="0"/>
                </a:moveTo>
                <a:lnTo>
                  <a:pt x="7848600" y="0"/>
                </a:lnTo>
                <a:lnTo>
                  <a:pt x="7848600" y="6450804"/>
                </a:lnTo>
                <a:lnTo>
                  <a:pt x="0" y="645080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6113" y="257169"/>
            <a:ext cx="497840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Times New Roman"/>
                <a:cs typeface="Times New Roman"/>
              </a:rPr>
              <a:t>//</a:t>
            </a:r>
            <a:r>
              <a:rPr sz="1800" b="0" spc="-15" dirty="0">
                <a:latin typeface="Times New Roman"/>
                <a:cs typeface="Times New Roman"/>
              </a:rPr>
              <a:t> </a:t>
            </a:r>
            <a:r>
              <a:rPr sz="1800" b="0" spc="-5" dirty="0">
                <a:latin typeface="Times New Roman"/>
                <a:cs typeface="Times New Roman"/>
              </a:rPr>
              <a:t>Binary</a:t>
            </a:r>
            <a:r>
              <a:rPr sz="1800" b="0" spc="-15" dirty="0">
                <a:latin typeface="Times New Roman"/>
                <a:cs typeface="Times New Roman"/>
              </a:rPr>
              <a:t> </a:t>
            </a:r>
            <a:r>
              <a:rPr sz="1800" b="0" spc="-5" dirty="0">
                <a:latin typeface="Times New Roman"/>
                <a:cs typeface="Times New Roman"/>
              </a:rPr>
              <a:t>Search</a:t>
            </a:r>
            <a:r>
              <a:rPr sz="1800" b="0" spc="-15" dirty="0">
                <a:latin typeface="Times New Roman"/>
                <a:cs typeface="Times New Roman"/>
              </a:rPr>
              <a:t> </a:t>
            </a:r>
            <a:r>
              <a:rPr sz="1800" b="0" spc="-5" dirty="0">
                <a:latin typeface="Times New Roman"/>
                <a:cs typeface="Times New Roman"/>
              </a:rPr>
              <a:t>in</a:t>
            </a:r>
            <a:r>
              <a:rPr sz="1800" b="0" spc="-1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C</a:t>
            </a:r>
            <a:r>
              <a:rPr sz="1800" b="0" spc="-1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using</a:t>
            </a:r>
            <a:r>
              <a:rPr sz="1800" b="0" spc="-1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user</a:t>
            </a:r>
            <a:r>
              <a:rPr sz="1800" b="0" spc="-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defined</a:t>
            </a:r>
            <a:r>
              <a:rPr sz="1800" b="0" spc="-1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function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b="0" dirty="0">
                <a:latin typeface="Times New Roman"/>
                <a:cs typeface="Times New Roman"/>
              </a:rPr>
              <a:t>#include</a:t>
            </a:r>
            <a:r>
              <a:rPr sz="1800" b="0" spc="-45" dirty="0">
                <a:latin typeface="Times New Roman"/>
                <a:cs typeface="Times New Roman"/>
              </a:rPr>
              <a:t> </a:t>
            </a:r>
            <a:r>
              <a:rPr sz="1800" b="0" spc="-5" dirty="0">
                <a:latin typeface="Times New Roman"/>
                <a:cs typeface="Times New Roman"/>
              </a:rPr>
              <a:t>&lt;stdio.h&gt;</a:t>
            </a:r>
            <a:endParaRPr sz="1800">
              <a:latin typeface="Times New Roman"/>
              <a:cs typeface="Times New Roman"/>
            </a:endParaRPr>
          </a:p>
          <a:p>
            <a:pPr marL="127000" marR="5080" indent="-114300">
              <a:lnSpc>
                <a:spcPct val="166700"/>
              </a:lnSpc>
            </a:pPr>
            <a:r>
              <a:rPr sz="1800" b="0" spc="-5" dirty="0">
                <a:latin typeface="Times New Roman"/>
                <a:cs typeface="Times New Roman"/>
              </a:rPr>
              <a:t>int </a:t>
            </a:r>
            <a:r>
              <a:rPr sz="1800" spc="-5" dirty="0">
                <a:latin typeface="Times New Roman"/>
                <a:cs typeface="Times New Roman"/>
              </a:rPr>
              <a:t>binarySearch</a:t>
            </a:r>
            <a:r>
              <a:rPr sz="1800" b="0" spc="-5" dirty="0">
                <a:latin typeface="Times New Roman"/>
                <a:cs typeface="Times New Roman"/>
              </a:rPr>
              <a:t>(int array[], int </a:t>
            </a:r>
            <a:r>
              <a:rPr sz="1800" b="0" dirty="0">
                <a:latin typeface="Times New Roman"/>
                <a:cs typeface="Times New Roman"/>
              </a:rPr>
              <a:t>x, </a:t>
            </a:r>
            <a:r>
              <a:rPr sz="1800" b="0" spc="-5" dirty="0">
                <a:latin typeface="Times New Roman"/>
                <a:cs typeface="Times New Roman"/>
              </a:rPr>
              <a:t>int low, int </a:t>
            </a:r>
            <a:r>
              <a:rPr sz="1800" b="0" dirty="0">
                <a:latin typeface="Times New Roman"/>
                <a:cs typeface="Times New Roman"/>
              </a:rPr>
              <a:t>high) { </a:t>
            </a:r>
            <a:r>
              <a:rPr sz="1800" b="0" spc="-434" dirty="0">
                <a:latin typeface="Times New Roman"/>
                <a:cs typeface="Times New Roman"/>
              </a:rPr>
              <a:t> </a:t>
            </a:r>
            <a:r>
              <a:rPr sz="1800" b="0" spc="-5" dirty="0">
                <a:latin typeface="Times New Roman"/>
                <a:cs typeface="Times New Roman"/>
              </a:rPr>
              <a:t>while</a:t>
            </a:r>
            <a:r>
              <a:rPr sz="1800" b="0" spc="-10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(low </a:t>
            </a:r>
            <a:r>
              <a:rPr sz="1800" b="0" spc="-5" dirty="0">
                <a:latin typeface="Times New Roman"/>
                <a:cs typeface="Times New Roman"/>
              </a:rPr>
              <a:t>&lt;= </a:t>
            </a:r>
            <a:r>
              <a:rPr sz="1800" b="0" dirty="0">
                <a:latin typeface="Times New Roman"/>
                <a:cs typeface="Times New Roman"/>
              </a:rPr>
              <a:t>high)</a:t>
            </a:r>
            <a:r>
              <a:rPr sz="1800" b="0" spc="-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113" y="1857368"/>
            <a:ext cx="4069715" cy="510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int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mid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low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(high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5" dirty="0">
                <a:latin typeface="Times New Roman"/>
                <a:cs typeface="Times New Roman"/>
              </a:rPr>
              <a:t> low)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/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355600" marR="2009139" indent="-114300">
              <a:lnSpc>
                <a:spcPts val="1800"/>
              </a:lnSpc>
            </a:pPr>
            <a:r>
              <a:rPr sz="1800" spc="-5" dirty="0">
                <a:latin typeface="Times New Roman"/>
                <a:cs typeface="Times New Roman"/>
              </a:rPr>
              <a:t>if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(array[mid]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==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x)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return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mid;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355600" marR="2137410" indent="-114300">
              <a:lnSpc>
                <a:spcPts val="1800"/>
              </a:lnSpc>
            </a:pPr>
            <a:r>
              <a:rPr sz="1800" spc="-5" dirty="0">
                <a:latin typeface="Times New Roman"/>
                <a:cs typeface="Times New Roman"/>
              </a:rPr>
              <a:t>if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(array[mid]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&lt;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x)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low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mid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1;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ts val="1980"/>
              </a:lnSpc>
              <a:spcBef>
                <a:spcPts val="1440"/>
              </a:spcBef>
            </a:pPr>
            <a:r>
              <a:rPr sz="1800" spc="-5" dirty="0">
                <a:latin typeface="Times New Roman"/>
                <a:cs typeface="Times New Roman"/>
              </a:rPr>
              <a:t>else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ts val="1800"/>
              </a:lnSpc>
            </a:pPr>
            <a:r>
              <a:rPr sz="1800" dirty="0">
                <a:latin typeface="Times New Roman"/>
                <a:cs typeface="Times New Roman"/>
              </a:rPr>
              <a:t>high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mid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1;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ts val="1980"/>
              </a:lnSpc>
            </a:pPr>
            <a:r>
              <a:rPr sz="180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ts val="1980"/>
              </a:lnSpc>
              <a:spcBef>
                <a:spcPts val="1440"/>
              </a:spcBef>
            </a:pPr>
            <a:r>
              <a:rPr sz="1800" dirty="0">
                <a:latin typeface="Times New Roman"/>
                <a:cs typeface="Times New Roman"/>
              </a:rPr>
              <a:t>return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-1;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980"/>
              </a:lnSpc>
            </a:pPr>
            <a:r>
              <a:rPr sz="1800" dirty="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980"/>
              </a:lnSpc>
              <a:spcBef>
                <a:spcPts val="1440"/>
              </a:spcBef>
            </a:pPr>
            <a:r>
              <a:rPr sz="1800" spc="-5" dirty="0">
                <a:latin typeface="Times New Roman"/>
                <a:cs typeface="Times New Roman"/>
              </a:rPr>
              <a:t>int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main(void)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ts val="1800"/>
              </a:lnSpc>
            </a:pPr>
            <a:r>
              <a:rPr sz="1800" spc="-5" dirty="0">
                <a:latin typeface="Times New Roman"/>
                <a:cs typeface="Times New Roman"/>
              </a:rPr>
              <a:t>int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array[]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{3,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6,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7,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9};</a:t>
            </a:r>
            <a:endParaRPr sz="1800">
              <a:latin typeface="Times New Roman"/>
              <a:cs typeface="Times New Roman"/>
            </a:endParaRPr>
          </a:p>
          <a:p>
            <a:pPr marL="127000" marR="438784">
              <a:lnSpc>
                <a:spcPts val="1800"/>
              </a:lnSpc>
              <a:spcBef>
                <a:spcPts val="180"/>
              </a:spcBef>
            </a:pPr>
            <a:r>
              <a:rPr sz="1800" spc="-5" dirty="0">
                <a:latin typeface="Times New Roman"/>
                <a:cs typeface="Times New Roman"/>
              </a:rPr>
              <a:t>int </a:t>
            </a:r>
            <a:r>
              <a:rPr sz="1800" dirty="0">
                <a:latin typeface="Times New Roman"/>
                <a:cs typeface="Times New Roman"/>
              </a:rPr>
              <a:t>n = </a:t>
            </a:r>
            <a:r>
              <a:rPr sz="1800" spc="-5" dirty="0">
                <a:latin typeface="Times New Roman"/>
                <a:cs typeface="Times New Roman"/>
              </a:rPr>
              <a:t>sizeof(array) </a:t>
            </a:r>
            <a:r>
              <a:rPr sz="1800" dirty="0">
                <a:latin typeface="Times New Roman"/>
                <a:cs typeface="Times New Roman"/>
              </a:rPr>
              <a:t>/ </a:t>
            </a:r>
            <a:r>
              <a:rPr sz="1800" spc="-5" dirty="0">
                <a:latin typeface="Times New Roman"/>
                <a:cs typeface="Times New Roman"/>
              </a:rPr>
              <a:t>sizeof(array[0]);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 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4;</a:t>
            </a:r>
            <a:endParaRPr sz="1800">
              <a:latin typeface="Times New Roman"/>
              <a:cs typeface="Times New Roman"/>
            </a:endParaRPr>
          </a:p>
          <a:p>
            <a:pPr marL="127000" marR="5080">
              <a:lnSpc>
                <a:spcPts val="1800"/>
              </a:lnSpc>
            </a:pPr>
            <a:r>
              <a:rPr sz="1800" spc="-5" dirty="0">
                <a:latin typeface="Times New Roman"/>
                <a:cs typeface="Times New Roman"/>
              </a:rPr>
              <a:t>int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result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binarySearch(array,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0,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1);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(result </a:t>
            </a:r>
            <a:r>
              <a:rPr sz="1800" spc="-5" dirty="0">
                <a:latin typeface="Times New Roman"/>
                <a:cs typeface="Times New Roman"/>
              </a:rPr>
              <a:t>==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-1)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ts val="1800"/>
              </a:lnSpc>
            </a:pPr>
            <a:r>
              <a:rPr sz="1800" dirty="0">
                <a:latin typeface="Times New Roman"/>
                <a:cs typeface="Times New Roman"/>
              </a:rPr>
              <a:t>printf("Not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found");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5" y="0"/>
            <a:ext cx="8526780" cy="178752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110"/>
              </a:spcBef>
            </a:pPr>
            <a:r>
              <a:rPr sz="3600" dirty="0"/>
              <a:t>C</a:t>
            </a:r>
            <a:r>
              <a:rPr sz="3600" spc="-35" dirty="0"/>
              <a:t> </a:t>
            </a:r>
            <a:r>
              <a:rPr sz="3600" spc="-10" dirty="0"/>
              <a:t>Library</a:t>
            </a:r>
            <a:r>
              <a:rPr sz="3600" spc="-35" dirty="0"/>
              <a:t> </a:t>
            </a:r>
            <a:r>
              <a:rPr sz="3600" spc="-5" dirty="0"/>
              <a:t>Functions</a:t>
            </a:r>
            <a:endParaRPr sz="3600"/>
          </a:p>
          <a:p>
            <a:pPr marL="12700" marR="5080" algn="just">
              <a:lnSpc>
                <a:spcPct val="100000"/>
              </a:lnSpc>
              <a:spcBef>
                <a:spcPts val="620"/>
              </a:spcBef>
            </a:pPr>
            <a:r>
              <a:rPr sz="2200" b="0" spc="-5" dirty="0">
                <a:solidFill>
                  <a:srgbClr val="333333"/>
                </a:solidFill>
                <a:latin typeface="Calibri"/>
                <a:cs typeface="Calibri"/>
              </a:rPr>
              <a:t>Library functions </a:t>
            </a:r>
            <a:r>
              <a:rPr sz="2200" b="0" dirty="0">
                <a:solidFill>
                  <a:srgbClr val="333333"/>
                </a:solidFill>
                <a:latin typeface="Calibri"/>
                <a:cs typeface="Calibri"/>
              </a:rPr>
              <a:t>are </a:t>
            </a:r>
            <a:r>
              <a:rPr sz="2200" b="0" spc="-5" dirty="0">
                <a:solidFill>
                  <a:srgbClr val="333333"/>
                </a:solidFill>
                <a:latin typeface="Calibri"/>
                <a:cs typeface="Calibri"/>
              </a:rPr>
              <a:t>the inbuilt function in </a:t>
            </a:r>
            <a:r>
              <a:rPr sz="2200" b="0" dirty="0">
                <a:solidFill>
                  <a:srgbClr val="333333"/>
                </a:solidFill>
                <a:latin typeface="Calibri"/>
                <a:cs typeface="Calibri"/>
              </a:rPr>
              <a:t>C </a:t>
            </a:r>
            <a:r>
              <a:rPr sz="2200" b="0" spc="-5" dirty="0">
                <a:solidFill>
                  <a:srgbClr val="333333"/>
                </a:solidFill>
                <a:latin typeface="Calibri"/>
                <a:cs typeface="Calibri"/>
              </a:rPr>
              <a:t>that </a:t>
            </a:r>
            <a:r>
              <a:rPr sz="2200" b="0" dirty="0">
                <a:solidFill>
                  <a:srgbClr val="333333"/>
                </a:solidFill>
                <a:latin typeface="Calibri"/>
                <a:cs typeface="Calibri"/>
              </a:rPr>
              <a:t>are </a:t>
            </a:r>
            <a:r>
              <a:rPr sz="2200" b="0" spc="-5" dirty="0">
                <a:solidFill>
                  <a:srgbClr val="333333"/>
                </a:solidFill>
                <a:latin typeface="Calibri"/>
                <a:cs typeface="Calibri"/>
              </a:rPr>
              <a:t>grouped </a:t>
            </a:r>
            <a:r>
              <a:rPr sz="2200" b="0" dirty="0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sz="2200" b="0" spc="-5" dirty="0">
                <a:solidFill>
                  <a:srgbClr val="333333"/>
                </a:solidFill>
                <a:latin typeface="Calibri"/>
                <a:cs typeface="Calibri"/>
              </a:rPr>
              <a:t>placed </a:t>
            </a:r>
            <a:r>
              <a:rPr sz="2200" b="0" dirty="0">
                <a:solidFill>
                  <a:srgbClr val="333333"/>
                </a:solidFill>
                <a:latin typeface="Calibri"/>
                <a:cs typeface="Calibri"/>
              </a:rPr>
              <a:t> at a </a:t>
            </a:r>
            <a:r>
              <a:rPr sz="2200" b="0" spc="-5" dirty="0">
                <a:solidFill>
                  <a:srgbClr val="333333"/>
                </a:solidFill>
                <a:latin typeface="Calibri"/>
                <a:cs typeface="Calibri"/>
              </a:rPr>
              <a:t>common place called the library. Such functions </a:t>
            </a:r>
            <a:r>
              <a:rPr sz="2200" b="0" dirty="0">
                <a:solidFill>
                  <a:srgbClr val="333333"/>
                </a:solidFill>
                <a:latin typeface="Calibri"/>
                <a:cs typeface="Calibri"/>
              </a:rPr>
              <a:t>are </a:t>
            </a:r>
            <a:r>
              <a:rPr sz="2200" b="0" spc="-5" dirty="0">
                <a:solidFill>
                  <a:srgbClr val="333333"/>
                </a:solidFill>
                <a:latin typeface="Calibri"/>
                <a:cs typeface="Calibri"/>
              </a:rPr>
              <a:t>used to perform </a:t>
            </a:r>
            <a:r>
              <a:rPr sz="2200" b="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b="0" spc="-5" dirty="0">
                <a:solidFill>
                  <a:srgbClr val="333333"/>
                </a:solidFill>
                <a:latin typeface="Calibri"/>
                <a:cs typeface="Calibri"/>
              </a:rPr>
              <a:t>some</a:t>
            </a:r>
            <a:r>
              <a:rPr sz="2200" b="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200" b="0" spc="-5" dirty="0">
                <a:solidFill>
                  <a:srgbClr val="333333"/>
                </a:solidFill>
                <a:latin typeface="Calibri"/>
                <a:cs typeface="Calibri"/>
              </a:rPr>
              <a:t>specific operations.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3575" y="1872676"/>
          <a:ext cx="8853805" cy="4954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137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9525">
                      <a:solidFill>
                        <a:srgbClr val="080616"/>
                      </a:solidFill>
                      <a:prstDash val="solid"/>
                    </a:lnL>
                    <a:lnR w="9525">
                      <a:solidFill>
                        <a:srgbClr val="080616"/>
                      </a:solidFill>
                      <a:prstDash val="solid"/>
                    </a:lnR>
                    <a:lnT w="9525">
                      <a:solidFill>
                        <a:srgbClr val="080616"/>
                      </a:solidFill>
                      <a:prstDash val="solid"/>
                    </a:lnT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2571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Header  file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9525">
                      <a:solidFill>
                        <a:srgbClr val="080616"/>
                      </a:solidFill>
                      <a:prstDash val="solid"/>
                    </a:lnL>
                    <a:lnR w="9525">
                      <a:solidFill>
                        <a:srgbClr val="080616"/>
                      </a:solidFill>
                      <a:prstDash val="solid"/>
                    </a:lnR>
                    <a:lnT w="9525">
                      <a:solidFill>
                        <a:srgbClr val="080616"/>
                      </a:solidFill>
                      <a:prstDash val="solid"/>
                    </a:lnT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9525">
                      <a:solidFill>
                        <a:srgbClr val="080616"/>
                      </a:solidFill>
                      <a:prstDash val="solid"/>
                    </a:lnL>
                    <a:lnR w="9525">
                      <a:solidFill>
                        <a:srgbClr val="080616"/>
                      </a:solidFill>
                      <a:prstDash val="solid"/>
                    </a:lnR>
                    <a:lnT w="9525">
                      <a:solidFill>
                        <a:srgbClr val="080616"/>
                      </a:solidFill>
                      <a:prstDash val="solid"/>
                    </a:lnT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3912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B w="9525">
                      <a:solidFill>
                        <a:srgbClr val="C7CC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stdio.h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B w="9525">
                      <a:solidFill>
                        <a:srgbClr val="C7CC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marR="3492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800" spc="1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1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1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standard</a:t>
                      </a:r>
                      <a:r>
                        <a:rPr sz="1800" spc="1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input/output</a:t>
                      </a:r>
                      <a:r>
                        <a:rPr sz="1800" spc="1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header</a:t>
                      </a:r>
                      <a:r>
                        <a:rPr sz="1800" spc="1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file.</a:t>
                      </a:r>
                      <a:r>
                        <a:rPr sz="1800" spc="1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1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contains</a:t>
                      </a:r>
                      <a:r>
                        <a:rPr sz="1800" spc="1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1800" spc="1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library</a:t>
                      </a:r>
                      <a:r>
                        <a:rPr sz="1800" spc="1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functions </a:t>
                      </a:r>
                      <a:r>
                        <a:rPr sz="1800" spc="-39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regarding</a:t>
                      </a:r>
                      <a:r>
                        <a:rPr sz="18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standard input/output.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B w="9525">
                      <a:solidFill>
                        <a:srgbClr val="C7CC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249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  <a:solidFill>
                      <a:srgbClr val="EEF1EB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conio.h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  <a:solidFill>
                      <a:srgbClr val="EEF1EB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console</a:t>
                      </a: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input/output</a:t>
                      </a: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header</a:t>
                      </a:r>
                      <a:r>
                        <a:rPr sz="1800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file.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  <a:solidFill>
                      <a:srgbClr val="EE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399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string.h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contains</a:t>
                      </a:r>
                      <a:r>
                        <a:rPr sz="18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18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8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related</a:t>
                      </a:r>
                      <a:r>
                        <a:rPr sz="18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library</a:t>
                      </a:r>
                      <a:r>
                        <a:rPr sz="18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functions</a:t>
                      </a:r>
                      <a:r>
                        <a:rPr sz="18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like</a:t>
                      </a: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gets(),</a:t>
                      </a:r>
                      <a:r>
                        <a:rPr sz="18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puts(),etc.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674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  <a:solidFill>
                      <a:srgbClr val="EEF1EB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stdlib.h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  <a:solidFill>
                      <a:srgbClr val="EEF1EB"/>
                    </a:solidFill>
                  </a:tcPr>
                </a:tc>
                <a:tc>
                  <a:txBody>
                    <a:bodyPr/>
                    <a:lstStyle/>
                    <a:p>
                      <a:pPr marL="28575" marR="406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800" spc="114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header</a:t>
                      </a:r>
                      <a:r>
                        <a:rPr sz="1800" spc="114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r>
                        <a:rPr sz="1800" spc="1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contains</a:t>
                      </a:r>
                      <a:r>
                        <a:rPr sz="1800" spc="114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1800" spc="1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14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general</a:t>
                      </a:r>
                      <a:r>
                        <a:rPr sz="1800" spc="114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library</a:t>
                      </a:r>
                      <a:r>
                        <a:rPr sz="1800" spc="114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functions</a:t>
                      </a:r>
                      <a:r>
                        <a:rPr sz="1800" spc="1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like</a:t>
                      </a:r>
                      <a:r>
                        <a:rPr sz="1800" spc="114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malloc(),</a:t>
                      </a:r>
                      <a:r>
                        <a:rPr sz="1800" spc="114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calloc(), </a:t>
                      </a:r>
                      <a:r>
                        <a:rPr sz="1800" spc="-39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exit(),</a:t>
                      </a:r>
                      <a:r>
                        <a:rPr sz="18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etc.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  <a:solidFill>
                      <a:srgbClr val="EE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524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math.h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marR="3619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800" spc="19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header</a:t>
                      </a:r>
                      <a:r>
                        <a:rPr sz="1800" spc="19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r>
                        <a:rPr sz="1800" spc="19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contains</a:t>
                      </a:r>
                      <a:r>
                        <a:rPr sz="1800" spc="19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1800" spc="19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9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math</a:t>
                      </a:r>
                      <a:r>
                        <a:rPr sz="1800" spc="19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operations</a:t>
                      </a:r>
                      <a:r>
                        <a:rPr sz="1800" spc="19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related</a:t>
                      </a:r>
                      <a:r>
                        <a:rPr sz="1800" spc="2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functions</a:t>
                      </a:r>
                      <a:r>
                        <a:rPr sz="1800" spc="19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like</a:t>
                      </a:r>
                      <a:r>
                        <a:rPr sz="1800" spc="19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sqrt(), </a:t>
                      </a:r>
                      <a:r>
                        <a:rPr sz="1800" spc="-39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pow(),</a:t>
                      </a:r>
                      <a:r>
                        <a:rPr sz="18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etc.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249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  <a:solidFill>
                      <a:srgbClr val="EEF1EB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time.h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  <a:solidFill>
                      <a:srgbClr val="EEF1EB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header</a:t>
                      </a: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r>
                        <a:rPr sz="18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contains</a:t>
                      </a: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time-related</a:t>
                      </a:r>
                      <a:r>
                        <a:rPr sz="18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functions.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  <a:solidFill>
                      <a:srgbClr val="EE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249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ctype.h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50"/>
                        </a:spcBef>
                        <a:tabLst>
                          <a:tab pos="6876415" algn="l"/>
                        </a:tabLst>
                      </a:pP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This header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contains 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all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character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handling</a:t>
                      </a:r>
                      <a:r>
                        <a:rPr sz="18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functions.	</a:t>
                      </a:r>
                      <a:r>
                        <a:rPr sz="1800" spc="-7" baseline="9259" dirty="0">
                          <a:solidFill>
                            <a:srgbClr val="888888"/>
                          </a:solidFill>
                          <a:latin typeface="Calibri"/>
                          <a:cs typeface="Calibri"/>
                        </a:rPr>
                        <a:t>18</a:t>
                      </a:r>
                      <a:endParaRPr sz="1800" baseline="9259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447" y="540830"/>
            <a:ext cx="6518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Call</a:t>
            </a:r>
            <a:r>
              <a:rPr sz="3600" spc="-20" dirty="0"/>
              <a:t> </a:t>
            </a:r>
            <a:r>
              <a:rPr sz="3600" spc="-5" dirty="0"/>
              <a:t>by</a:t>
            </a:r>
            <a:r>
              <a:rPr sz="3600" spc="-15" dirty="0"/>
              <a:t> </a:t>
            </a:r>
            <a:r>
              <a:rPr sz="3600" spc="-5" dirty="0"/>
              <a:t>value</a:t>
            </a:r>
            <a:r>
              <a:rPr sz="3600" spc="-15" dirty="0"/>
              <a:t> </a:t>
            </a:r>
            <a:r>
              <a:rPr sz="3600" spc="-5" dirty="0"/>
              <a:t>and</a:t>
            </a:r>
            <a:r>
              <a:rPr sz="3600" spc="-15" dirty="0"/>
              <a:t> </a:t>
            </a:r>
            <a:r>
              <a:rPr sz="3600" spc="-5" dirty="0"/>
              <a:t>Call</a:t>
            </a:r>
            <a:r>
              <a:rPr sz="3600" spc="-20" dirty="0"/>
              <a:t> </a:t>
            </a:r>
            <a:r>
              <a:rPr sz="3600" spc="-5" dirty="0"/>
              <a:t>by</a:t>
            </a:r>
            <a:r>
              <a:rPr sz="3600" spc="-15" dirty="0"/>
              <a:t> </a:t>
            </a:r>
            <a:r>
              <a:rPr sz="3600" spc="-5" dirty="0"/>
              <a:t>reference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79757" y="1612391"/>
            <a:ext cx="8018780" cy="2138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5435" marR="5080" indent="-29337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5435" algn="l"/>
                <a:tab pos="306070" algn="l"/>
                <a:tab pos="796290" algn="l"/>
                <a:tab pos="1478280" algn="l"/>
                <a:tab pos="2035810" algn="l"/>
                <a:tab pos="2989580" algn="l"/>
                <a:tab pos="4363085" algn="l"/>
                <a:tab pos="5044440" algn="l"/>
                <a:tab pos="5998845" algn="l"/>
                <a:tab pos="6508115" algn="l"/>
                <a:tab pos="7189470" algn="l"/>
              </a:tabLst>
            </a:pPr>
            <a:r>
              <a:rPr sz="2600" spc="-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n	</a:t>
            </a:r>
            <a:r>
              <a:rPr sz="2600" spc="-5" dirty="0">
                <a:latin typeface="Calibri"/>
                <a:cs typeface="Calibri"/>
              </a:rPr>
              <a:t>cal</a:t>
            </a:r>
            <a:r>
              <a:rPr sz="2600" dirty="0">
                <a:latin typeface="Calibri"/>
                <a:cs typeface="Calibri"/>
              </a:rPr>
              <a:t>l	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y	</a:t>
            </a:r>
            <a:r>
              <a:rPr sz="2600" spc="-5" dirty="0">
                <a:latin typeface="Calibri"/>
                <a:cs typeface="Calibri"/>
              </a:rPr>
              <a:t>valu</a:t>
            </a:r>
            <a:r>
              <a:rPr sz="2600" dirty="0">
                <a:latin typeface="Calibri"/>
                <a:cs typeface="Calibri"/>
              </a:rPr>
              <a:t>e	</a:t>
            </a:r>
            <a:r>
              <a:rPr sz="2600" spc="-5" dirty="0">
                <a:latin typeface="Calibri"/>
                <a:cs typeface="Calibri"/>
              </a:rPr>
              <a:t>method</a:t>
            </a:r>
            <a:r>
              <a:rPr sz="2600" dirty="0">
                <a:latin typeface="Calibri"/>
                <a:cs typeface="Calibri"/>
              </a:rPr>
              <a:t>,	</a:t>
            </a:r>
            <a:r>
              <a:rPr sz="2600" spc="-5" dirty="0">
                <a:latin typeface="Calibri"/>
                <a:cs typeface="Calibri"/>
              </a:rPr>
              <a:t>th</a:t>
            </a:r>
            <a:r>
              <a:rPr sz="2600" dirty="0">
                <a:latin typeface="Calibri"/>
                <a:cs typeface="Calibri"/>
              </a:rPr>
              <a:t>e	</a:t>
            </a:r>
            <a:r>
              <a:rPr sz="2600" spc="-5" dirty="0">
                <a:latin typeface="Calibri"/>
                <a:cs typeface="Calibri"/>
              </a:rPr>
              <a:t>valu</a:t>
            </a:r>
            <a:r>
              <a:rPr sz="2600" dirty="0">
                <a:latin typeface="Calibri"/>
                <a:cs typeface="Calibri"/>
              </a:rPr>
              <a:t>e	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	</a:t>
            </a:r>
            <a:r>
              <a:rPr sz="2600" spc="-5" dirty="0">
                <a:latin typeface="Calibri"/>
                <a:cs typeface="Calibri"/>
              </a:rPr>
              <a:t>th</a:t>
            </a:r>
            <a:r>
              <a:rPr sz="2600" dirty="0">
                <a:latin typeface="Calibri"/>
                <a:cs typeface="Calibri"/>
              </a:rPr>
              <a:t>e	actual  </a:t>
            </a:r>
            <a:r>
              <a:rPr sz="2600" spc="-5" dirty="0">
                <a:latin typeface="Calibri"/>
                <a:cs typeface="Calibri"/>
              </a:rPr>
              <a:t>parameters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copied into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formal parameters.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400">
              <a:latin typeface="Calibri"/>
              <a:cs typeface="Calibri"/>
            </a:endParaRPr>
          </a:p>
          <a:p>
            <a:pPr marL="305435" marR="8255" indent="-29337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05435" algn="l"/>
                <a:tab pos="306070" algn="l"/>
              </a:tabLst>
            </a:pP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spc="9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call</a:t>
            </a:r>
            <a:r>
              <a:rPr sz="2600" spc="9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by</a:t>
            </a:r>
            <a:r>
              <a:rPr sz="2600" spc="1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reference,</a:t>
            </a:r>
            <a:r>
              <a:rPr sz="2600" spc="1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address</a:t>
            </a:r>
            <a:r>
              <a:rPr sz="2600" spc="1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1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9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variable</a:t>
            </a:r>
            <a:r>
              <a:rPr sz="2600" spc="1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spc="1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passed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into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function call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5" dirty="0">
                <a:latin typeface="Calibri"/>
                <a:cs typeface="Calibri"/>
              </a:rPr>
              <a:t> 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actual</a:t>
            </a:r>
            <a:r>
              <a:rPr sz="2600" spc="-5" dirty="0">
                <a:latin typeface="Calibri"/>
                <a:cs typeface="Calibri"/>
              </a:rPr>
              <a:t> parameter.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485733" y="6466776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8266" y="2944367"/>
            <a:ext cx="22256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"/>
                <a:cs typeface="Calibri"/>
              </a:rPr>
              <a:t>Functions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274957" y="1459991"/>
            <a:ext cx="8555990" cy="279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5435" marR="5080" indent="-29337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6070" algn="l"/>
              </a:tabLst>
            </a:pPr>
            <a:r>
              <a:rPr sz="2600" spc="-5" dirty="0">
                <a:latin typeface="Calibri"/>
                <a:cs typeface="Calibri"/>
              </a:rPr>
              <a:t>When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single value is passed to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function via </a:t>
            </a:r>
            <a:r>
              <a:rPr sz="2600" dirty="0">
                <a:latin typeface="Calibri"/>
                <a:cs typeface="Calibri"/>
              </a:rPr>
              <a:t>an actual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argument,</a:t>
            </a:r>
            <a:r>
              <a:rPr sz="2600" spc="4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434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value</a:t>
            </a:r>
            <a:r>
              <a:rPr sz="2600" spc="4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4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434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actual</a:t>
            </a:r>
            <a:r>
              <a:rPr sz="2600" spc="4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argument</a:t>
            </a:r>
            <a:r>
              <a:rPr sz="2600" spc="4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spc="4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copied</a:t>
            </a:r>
            <a:r>
              <a:rPr sz="2600" spc="4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into </a:t>
            </a:r>
            <a:r>
              <a:rPr sz="2600" spc="-5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function.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b="1" i="1" spc="-5" dirty="0">
                <a:latin typeface="Calibri"/>
                <a:cs typeface="Calibri"/>
              </a:rPr>
              <a:t>Therefore,</a:t>
            </a:r>
            <a:r>
              <a:rPr sz="2600" b="1" i="1" dirty="0">
                <a:latin typeface="Calibri"/>
                <a:cs typeface="Calibri"/>
              </a:rPr>
              <a:t> </a:t>
            </a:r>
            <a:r>
              <a:rPr sz="2600" b="1" i="1" spc="-5" dirty="0">
                <a:latin typeface="Calibri"/>
                <a:cs typeface="Calibri"/>
              </a:rPr>
              <a:t>the</a:t>
            </a:r>
            <a:r>
              <a:rPr sz="2600" b="1" i="1" dirty="0">
                <a:latin typeface="Calibri"/>
                <a:cs typeface="Calibri"/>
              </a:rPr>
              <a:t> </a:t>
            </a:r>
            <a:r>
              <a:rPr sz="2600" b="1" i="1" spc="-5" dirty="0">
                <a:latin typeface="Calibri"/>
                <a:cs typeface="Calibri"/>
              </a:rPr>
              <a:t>value</a:t>
            </a:r>
            <a:r>
              <a:rPr sz="2600" b="1" i="1" dirty="0">
                <a:latin typeface="Calibri"/>
                <a:cs typeface="Calibri"/>
              </a:rPr>
              <a:t> </a:t>
            </a:r>
            <a:r>
              <a:rPr sz="2600" b="1" i="1" spc="-5" dirty="0">
                <a:latin typeface="Calibri"/>
                <a:cs typeface="Calibri"/>
              </a:rPr>
              <a:t>of</a:t>
            </a:r>
            <a:r>
              <a:rPr sz="2600" b="1" i="1" dirty="0">
                <a:latin typeface="Calibri"/>
                <a:cs typeface="Calibri"/>
              </a:rPr>
              <a:t> </a:t>
            </a:r>
            <a:r>
              <a:rPr sz="2600" b="1" i="1" spc="-5" dirty="0">
                <a:latin typeface="Calibri"/>
                <a:cs typeface="Calibri"/>
              </a:rPr>
              <a:t>the</a:t>
            </a:r>
            <a:r>
              <a:rPr sz="2600" b="1" i="1" dirty="0">
                <a:latin typeface="Calibri"/>
                <a:cs typeface="Calibri"/>
              </a:rPr>
              <a:t> </a:t>
            </a:r>
            <a:r>
              <a:rPr sz="2600" b="1" i="1" spc="-5" dirty="0">
                <a:latin typeface="Calibri"/>
                <a:cs typeface="Calibri"/>
              </a:rPr>
              <a:t>corresponding </a:t>
            </a:r>
            <a:r>
              <a:rPr sz="2600" b="1" i="1" dirty="0">
                <a:latin typeface="Calibri"/>
                <a:cs typeface="Calibri"/>
              </a:rPr>
              <a:t> </a:t>
            </a:r>
            <a:r>
              <a:rPr sz="2600" b="1" i="1" spc="-5" dirty="0">
                <a:latin typeface="Calibri"/>
                <a:cs typeface="Calibri"/>
              </a:rPr>
              <a:t>formal argument can be altered within the function, but the </a:t>
            </a:r>
            <a:r>
              <a:rPr sz="2600" b="1" i="1" spc="-575" dirty="0">
                <a:latin typeface="Calibri"/>
                <a:cs typeface="Calibri"/>
              </a:rPr>
              <a:t> </a:t>
            </a:r>
            <a:r>
              <a:rPr sz="2600" b="1" i="1" spc="-5" dirty="0">
                <a:latin typeface="Calibri"/>
                <a:cs typeface="Calibri"/>
              </a:rPr>
              <a:t>value of the actual argument within the calling routine will </a:t>
            </a:r>
            <a:r>
              <a:rPr sz="2600" b="1" i="1" dirty="0">
                <a:latin typeface="Calibri"/>
                <a:cs typeface="Calibri"/>
              </a:rPr>
              <a:t> </a:t>
            </a:r>
            <a:r>
              <a:rPr sz="2600" b="1" i="1" spc="-5" dirty="0">
                <a:latin typeface="Calibri"/>
                <a:cs typeface="Calibri"/>
              </a:rPr>
              <a:t>not</a:t>
            </a:r>
            <a:r>
              <a:rPr sz="2600" b="1" i="1" dirty="0">
                <a:latin typeface="Calibri"/>
                <a:cs typeface="Calibri"/>
              </a:rPr>
              <a:t> </a:t>
            </a:r>
            <a:r>
              <a:rPr sz="2600" b="1" i="1" spc="-5" dirty="0">
                <a:latin typeface="Calibri"/>
                <a:cs typeface="Calibri"/>
              </a:rPr>
              <a:t>change.</a:t>
            </a:r>
            <a:r>
              <a:rPr sz="2600" b="1" i="1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This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procedure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for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passing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value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an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argument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to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function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 known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0000FF"/>
                </a:solidFill>
                <a:latin typeface="Calibri"/>
                <a:cs typeface="Calibri"/>
              </a:rPr>
              <a:t>passing</a:t>
            </a:r>
            <a:r>
              <a:rPr sz="26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0000FF"/>
                </a:solidFill>
                <a:latin typeface="Calibri"/>
                <a:cs typeface="Calibri"/>
              </a:rPr>
              <a:t>by </a:t>
            </a:r>
            <a:r>
              <a:rPr sz="2600" b="1" dirty="0">
                <a:solidFill>
                  <a:srgbClr val="0000FF"/>
                </a:solidFill>
                <a:latin typeface="Calibri"/>
                <a:cs typeface="Calibri"/>
              </a:rPr>
              <a:t>value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16349" y="693230"/>
            <a:ext cx="2413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Call</a:t>
            </a:r>
            <a:r>
              <a:rPr sz="3600" spc="-50" dirty="0"/>
              <a:t> </a:t>
            </a:r>
            <a:r>
              <a:rPr sz="3600" spc="-5" dirty="0"/>
              <a:t>by</a:t>
            </a:r>
            <a:r>
              <a:rPr sz="3600" spc="-45" dirty="0"/>
              <a:t> </a:t>
            </a:r>
            <a:r>
              <a:rPr sz="3600" spc="-5" dirty="0"/>
              <a:t>value</a:t>
            </a:r>
            <a:endParaRPr sz="3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949" y="342391"/>
            <a:ext cx="2413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Call</a:t>
            </a:r>
            <a:r>
              <a:rPr sz="3600" spc="-50" dirty="0"/>
              <a:t> </a:t>
            </a:r>
            <a:r>
              <a:rPr sz="3600" spc="-5" dirty="0"/>
              <a:t>by</a:t>
            </a:r>
            <a:r>
              <a:rPr sz="3600" spc="-45" dirty="0"/>
              <a:t> </a:t>
            </a:r>
            <a:r>
              <a:rPr sz="3600" spc="-5" dirty="0"/>
              <a:t>value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04800" y="1305342"/>
            <a:ext cx="8382000" cy="4493895"/>
          </a:xfrm>
          <a:custGeom>
            <a:avLst/>
            <a:gdLst/>
            <a:ahLst/>
            <a:cxnLst/>
            <a:rect l="l" t="t" r="r" b="b"/>
            <a:pathLst>
              <a:path w="8382000" h="4493895">
                <a:moveTo>
                  <a:pt x="0" y="0"/>
                </a:moveTo>
                <a:lnTo>
                  <a:pt x="8381999" y="0"/>
                </a:lnTo>
                <a:lnTo>
                  <a:pt x="8381999" y="4493537"/>
                </a:lnTo>
                <a:lnTo>
                  <a:pt x="0" y="449353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135" y="1319565"/>
            <a:ext cx="7712709" cy="3713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6395" indent="-213360">
              <a:lnSpc>
                <a:spcPct val="100000"/>
              </a:lnSpc>
              <a:spcBef>
                <a:spcPts val="100"/>
              </a:spcBef>
              <a:buSzPct val="95454"/>
              <a:buAutoNum type="arabicPeriod"/>
              <a:tabLst>
                <a:tab pos="367030" algn="l"/>
              </a:tabLst>
            </a:pP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#include&lt;stdio.h&gt;</a:t>
            </a:r>
            <a:endParaRPr sz="2200">
              <a:latin typeface="Calibri"/>
              <a:cs typeface="Calibri"/>
            </a:endParaRPr>
          </a:p>
          <a:p>
            <a:pPr marL="366395" indent="-217170">
              <a:lnSpc>
                <a:spcPct val="100000"/>
              </a:lnSpc>
              <a:buSzPct val="95454"/>
              <a:buAutoNum type="arabicPeriod"/>
              <a:tabLst>
                <a:tab pos="367030" algn="l"/>
              </a:tabLst>
            </a:pPr>
            <a:r>
              <a:rPr sz="2200" b="1" spc="-5" dirty="0">
                <a:solidFill>
                  <a:srgbClr val="006699"/>
                </a:solidFill>
                <a:latin typeface="Calibri"/>
                <a:cs typeface="Calibri"/>
              </a:rPr>
              <a:t>void</a:t>
            </a:r>
            <a:r>
              <a:rPr sz="2200" b="1" spc="-2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change(</a:t>
            </a:r>
            <a:r>
              <a:rPr sz="2200" b="1" spc="-5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sz="2200" b="1" spc="-15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num)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618490" indent="-465455">
              <a:lnSpc>
                <a:spcPct val="100000"/>
              </a:lnSpc>
              <a:buAutoNum type="arabicPeriod"/>
              <a:tabLst>
                <a:tab pos="618490" algn="l"/>
                <a:tab pos="619125" algn="l"/>
              </a:tabLst>
            </a:pPr>
            <a:r>
              <a:rPr sz="2200" spc="-5" dirty="0">
                <a:latin typeface="Calibri"/>
                <a:cs typeface="Calibri"/>
              </a:rPr>
              <a:t>printf(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"Before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adding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value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inside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function</a:t>
            </a:r>
            <a:r>
              <a:rPr sz="22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num=%d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\n"</a:t>
            </a:r>
            <a:r>
              <a:rPr sz="2200" dirty="0">
                <a:latin typeface="Calibri"/>
                <a:cs typeface="Calibri"/>
              </a:rPr>
              <a:t>,num);</a:t>
            </a:r>
            <a:endParaRPr sz="2200">
              <a:latin typeface="Calibri"/>
              <a:cs typeface="Calibri"/>
            </a:endParaRPr>
          </a:p>
          <a:p>
            <a:pPr marL="618490" indent="-465455">
              <a:lnSpc>
                <a:spcPct val="100000"/>
              </a:lnSpc>
              <a:buAutoNum type="arabicPeriod"/>
              <a:tabLst>
                <a:tab pos="618490" algn="l"/>
                <a:tab pos="619125" algn="l"/>
              </a:tabLst>
            </a:pPr>
            <a:r>
              <a:rPr sz="2200" spc="-5" dirty="0">
                <a:latin typeface="Calibri"/>
                <a:cs typeface="Calibri"/>
              </a:rPr>
              <a:t>num=num+100;</a:t>
            </a:r>
            <a:endParaRPr sz="2200">
              <a:latin typeface="Calibri"/>
              <a:cs typeface="Calibri"/>
            </a:endParaRPr>
          </a:p>
          <a:p>
            <a:pPr marL="153670" marR="124460">
              <a:lnSpc>
                <a:spcPct val="100000"/>
              </a:lnSpc>
              <a:buAutoNum type="arabicPeriod"/>
              <a:tabLst>
                <a:tab pos="618490" algn="l"/>
                <a:tab pos="619125" algn="l"/>
              </a:tabLst>
            </a:pPr>
            <a:r>
              <a:rPr sz="2200" spc="-5" dirty="0">
                <a:latin typeface="Calibri"/>
                <a:cs typeface="Calibri"/>
              </a:rPr>
              <a:t>printf(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"After </a:t>
            </a:r>
            <a:r>
              <a:rPr sz="2200" dirty="0">
                <a:solidFill>
                  <a:srgbClr val="0000FF"/>
                </a:solidFill>
                <a:latin typeface="Calibri"/>
                <a:cs typeface="Calibri"/>
              </a:rPr>
              <a:t>adding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value inside function num=%d </a:t>
            </a:r>
            <a:r>
              <a:rPr sz="2200" spc="10" dirty="0">
                <a:solidFill>
                  <a:srgbClr val="0000FF"/>
                </a:solidFill>
                <a:latin typeface="Calibri"/>
                <a:cs typeface="Calibri"/>
              </a:rPr>
              <a:t>\n"</a:t>
            </a:r>
            <a:r>
              <a:rPr sz="2200" spc="10" dirty="0">
                <a:latin typeface="Calibri"/>
                <a:cs typeface="Calibri"/>
              </a:rPr>
              <a:t>, </a:t>
            </a:r>
            <a:r>
              <a:rPr sz="2200" spc="-5" dirty="0">
                <a:latin typeface="Calibri"/>
                <a:cs typeface="Calibri"/>
              </a:rPr>
              <a:t>num);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6.}</a:t>
            </a:r>
            <a:endParaRPr sz="2200">
              <a:latin typeface="Calibri"/>
              <a:cs typeface="Calibri"/>
            </a:endParaRPr>
          </a:p>
          <a:p>
            <a:pPr marL="153670" marR="5947410" indent="-4445">
              <a:lnSpc>
                <a:spcPct val="100000"/>
              </a:lnSpc>
              <a:tabLst>
                <a:tab pos="618490" algn="l"/>
              </a:tabLst>
            </a:pPr>
            <a:r>
              <a:rPr sz="2200" b="1" spc="-5" dirty="0">
                <a:solidFill>
                  <a:srgbClr val="2E8B57"/>
                </a:solidFill>
                <a:latin typeface="Calibri"/>
                <a:cs typeface="Calibri"/>
              </a:rPr>
              <a:t>7.int </a:t>
            </a:r>
            <a:r>
              <a:rPr sz="2200" spc="-5" dirty="0">
                <a:latin typeface="Calibri"/>
                <a:cs typeface="Calibri"/>
              </a:rPr>
              <a:t>main() </a:t>
            </a:r>
            <a:r>
              <a:rPr sz="2200" dirty="0">
                <a:latin typeface="Calibri"/>
                <a:cs typeface="Calibri"/>
              </a:rPr>
              <a:t>{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8.	</a:t>
            </a:r>
            <a:r>
              <a:rPr sz="2200" b="1" spc="-5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sz="2200" b="1" spc="-90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x=100;</a:t>
            </a:r>
            <a:endParaRPr sz="2200">
              <a:latin typeface="Calibri"/>
              <a:cs typeface="Calibri"/>
            </a:endParaRPr>
          </a:p>
          <a:p>
            <a:pPr marL="618490" indent="-465455">
              <a:lnSpc>
                <a:spcPct val="100000"/>
              </a:lnSpc>
              <a:buAutoNum type="arabicPeriod" startAt="9"/>
              <a:tabLst>
                <a:tab pos="618490" algn="l"/>
                <a:tab pos="619125" algn="l"/>
              </a:tabLst>
            </a:pPr>
            <a:r>
              <a:rPr sz="2200" spc="-5" dirty="0">
                <a:latin typeface="Calibri"/>
                <a:cs typeface="Calibri"/>
              </a:rPr>
              <a:t>printf(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"Before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function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call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x=%d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0000FF"/>
                </a:solidFill>
                <a:latin typeface="Calibri"/>
                <a:cs typeface="Calibri"/>
              </a:rPr>
              <a:t>\n"</a:t>
            </a:r>
            <a:r>
              <a:rPr sz="2200" spc="5" dirty="0">
                <a:latin typeface="Calibri"/>
                <a:cs typeface="Calibri"/>
              </a:rPr>
              <a:t>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x);</a:t>
            </a:r>
            <a:endParaRPr sz="2200">
              <a:latin typeface="Calibri"/>
              <a:cs typeface="Calibri"/>
            </a:endParaRPr>
          </a:p>
          <a:p>
            <a:pPr marL="492125" indent="-480059">
              <a:lnSpc>
                <a:spcPct val="100000"/>
              </a:lnSpc>
              <a:buAutoNum type="arabicPeriod" startAt="9"/>
              <a:tabLst>
                <a:tab pos="492759" algn="l"/>
              </a:tabLst>
            </a:pPr>
            <a:r>
              <a:rPr sz="2200" spc="-5" dirty="0">
                <a:latin typeface="Calibri"/>
                <a:cs typeface="Calibri"/>
              </a:rPr>
              <a:t>change(x);</a:t>
            </a:r>
            <a:r>
              <a:rPr sz="2200" spc="-5" dirty="0">
                <a:solidFill>
                  <a:srgbClr val="008200"/>
                </a:solidFill>
                <a:latin typeface="Calibri"/>
                <a:cs typeface="Calibri"/>
              </a:rPr>
              <a:t>//passing</a:t>
            </a:r>
            <a:r>
              <a:rPr sz="2200" spc="-2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8200"/>
                </a:solidFill>
                <a:latin typeface="Calibri"/>
                <a:cs typeface="Calibri"/>
              </a:rPr>
              <a:t>value</a:t>
            </a:r>
            <a:r>
              <a:rPr sz="2200" spc="-2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8200"/>
                </a:solidFill>
                <a:latin typeface="Calibri"/>
                <a:cs typeface="Calibri"/>
              </a:rPr>
              <a:t>in</a:t>
            </a:r>
            <a:r>
              <a:rPr sz="2200" spc="-2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8200"/>
                </a:solidFill>
                <a:latin typeface="Calibri"/>
                <a:cs typeface="Calibri"/>
              </a:rPr>
              <a:t>function</a:t>
            </a:r>
            <a:endParaRPr sz="2200">
              <a:latin typeface="Calibri"/>
              <a:cs typeface="Calibri"/>
            </a:endParaRPr>
          </a:p>
          <a:p>
            <a:pPr marL="492125" indent="-480059">
              <a:lnSpc>
                <a:spcPct val="100000"/>
              </a:lnSpc>
              <a:buAutoNum type="arabicPeriod" startAt="9"/>
              <a:tabLst>
                <a:tab pos="492759" algn="l"/>
              </a:tabLst>
            </a:pPr>
            <a:r>
              <a:rPr sz="2200" spc="-5" dirty="0">
                <a:latin typeface="Calibri"/>
                <a:cs typeface="Calibri"/>
              </a:rPr>
              <a:t>printf(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"After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function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call</a:t>
            </a:r>
            <a:r>
              <a:rPr sz="22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alibri"/>
                <a:cs typeface="Calibri"/>
              </a:rPr>
              <a:t>x=%d</a:t>
            </a:r>
            <a:r>
              <a:rPr sz="2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0000FF"/>
                </a:solidFill>
                <a:latin typeface="Calibri"/>
                <a:cs typeface="Calibri"/>
              </a:rPr>
              <a:t>\n"</a:t>
            </a:r>
            <a:r>
              <a:rPr sz="2200" spc="5" dirty="0">
                <a:latin typeface="Calibri"/>
                <a:cs typeface="Calibri"/>
              </a:rPr>
              <a:t>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x);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43" y="5007646"/>
            <a:ext cx="15240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06699"/>
                </a:solidFill>
                <a:latin typeface="Calibri"/>
                <a:cs typeface="Calibri"/>
              </a:rPr>
              <a:t>12.</a:t>
            </a:r>
            <a:r>
              <a:rPr sz="2200" b="1" spc="44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6699"/>
                </a:solidFill>
                <a:latin typeface="Calibri"/>
                <a:cs typeface="Calibri"/>
              </a:rPr>
              <a:t>return</a:t>
            </a:r>
            <a:r>
              <a:rPr sz="2200" b="1" spc="-3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0;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135" y="5342926"/>
            <a:ext cx="46735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13</a:t>
            </a:r>
            <a:r>
              <a:rPr sz="2200" dirty="0">
                <a:latin typeface="Calibri"/>
                <a:cs typeface="Calibri"/>
              </a:rPr>
              <a:t>.}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000" y="5157494"/>
            <a:ext cx="4495165" cy="1477645"/>
          </a:xfrm>
          <a:custGeom>
            <a:avLst/>
            <a:gdLst/>
            <a:ahLst/>
            <a:cxnLst/>
            <a:rect l="l" t="t" r="r" b="b"/>
            <a:pathLst>
              <a:path w="4495165" h="1477645">
                <a:moveTo>
                  <a:pt x="0" y="0"/>
                </a:moveTo>
                <a:lnTo>
                  <a:pt x="4494627" y="0"/>
                </a:lnTo>
                <a:lnTo>
                  <a:pt x="4494627" y="1477327"/>
                </a:lnTo>
                <a:lnTo>
                  <a:pt x="0" y="147732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21025" y="5188515"/>
            <a:ext cx="2445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Ouptput: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Before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x=100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1025" y="5737155"/>
            <a:ext cx="42360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Before </a:t>
            </a:r>
            <a:r>
              <a:rPr sz="1800" dirty="0">
                <a:latin typeface="Calibri"/>
                <a:cs typeface="Calibri"/>
              </a:rPr>
              <a:t>adding </a:t>
            </a:r>
            <a:r>
              <a:rPr sz="1800" spc="-5" dirty="0">
                <a:latin typeface="Calibri"/>
                <a:cs typeface="Calibri"/>
              </a:rPr>
              <a:t>value inside function num=100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After </a:t>
            </a:r>
            <a:r>
              <a:rPr sz="1800" dirty="0">
                <a:latin typeface="Calibri"/>
                <a:cs typeface="Calibri"/>
              </a:rPr>
              <a:t>adding </a:t>
            </a:r>
            <a:r>
              <a:rPr sz="1800" spc="-5" dirty="0">
                <a:latin typeface="Calibri"/>
                <a:cs typeface="Calibri"/>
              </a:rPr>
              <a:t>value inside function num=200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After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 call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x=100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33891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21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2900" y="1143000"/>
            <a:ext cx="8458200" cy="5586730"/>
          </a:xfrm>
          <a:custGeom>
            <a:avLst/>
            <a:gdLst/>
            <a:ahLst/>
            <a:cxnLst/>
            <a:rect l="l" t="t" r="r" b="b"/>
            <a:pathLst>
              <a:path w="8458200" h="5586730">
                <a:moveTo>
                  <a:pt x="0" y="0"/>
                </a:moveTo>
                <a:lnTo>
                  <a:pt x="8458199" y="0"/>
                </a:lnTo>
                <a:lnTo>
                  <a:pt x="8458199" y="5586144"/>
                </a:lnTo>
                <a:lnTo>
                  <a:pt x="0" y="558614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252" y="1157732"/>
            <a:ext cx="7771130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203835">
              <a:lnSpc>
                <a:spcPct val="100000"/>
              </a:lnSpc>
              <a:spcBef>
                <a:spcPts val="100"/>
              </a:spcBef>
              <a:buSzPct val="95238"/>
              <a:buAutoNum type="arabicPeriod"/>
              <a:tabLst>
                <a:tab pos="351155" algn="l"/>
              </a:tabLst>
            </a:pP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#include</a:t>
            </a:r>
            <a:r>
              <a:rPr sz="21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&lt;stdio.h&gt;</a:t>
            </a:r>
            <a:endParaRPr sz="2100">
              <a:latin typeface="Calibri"/>
              <a:cs typeface="Calibri"/>
            </a:endParaRPr>
          </a:p>
          <a:p>
            <a:pPr marL="350520" indent="-207645">
              <a:lnSpc>
                <a:spcPct val="100000"/>
              </a:lnSpc>
              <a:buSzPct val="95238"/>
              <a:buAutoNum type="arabicPeriod"/>
              <a:tabLst>
                <a:tab pos="351155" algn="l"/>
              </a:tabLst>
            </a:pPr>
            <a:r>
              <a:rPr sz="2100" b="1" spc="-5" dirty="0">
                <a:solidFill>
                  <a:srgbClr val="006699"/>
                </a:solidFill>
                <a:latin typeface="Calibri"/>
                <a:cs typeface="Calibri"/>
              </a:rPr>
              <a:t>void</a:t>
            </a:r>
            <a:r>
              <a:rPr sz="2100" b="1" spc="-1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swap(</a:t>
            </a:r>
            <a:r>
              <a:rPr sz="2100" b="1" spc="-5" dirty="0">
                <a:solidFill>
                  <a:srgbClr val="2E8B57"/>
                </a:solidFill>
                <a:latin typeface="Calibri"/>
                <a:cs typeface="Calibri"/>
              </a:rPr>
              <a:t>int </a:t>
            </a:r>
            <a:r>
              <a:rPr sz="2100" dirty="0">
                <a:latin typeface="Calibri"/>
                <a:cs typeface="Calibri"/>
              </a:rPr>
              <a:t>,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b="1" spc="-5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sz="2100" spc="-5" dirty="0">
                <a:latin typeface="Calibri"/>
                <a:cs typeface="Calibri"/>
              </a:rPr>
              <a:t>); </a:t>
            </a:r>
            <a:r>
              <a:rPr sz="2100" spc="-5" dirty="0">
                <a:solidFill>
                  <a:srgbClr val="008200"/>
                </a:solidFill>
                <a:latin typeface="Calibri"/>
                <a:cs typeface="Calibri"/>
              </a:rPr>
              <a:t>//prototype</a:t>
            </a:r>
            <a:r>
              <a:rPr sz="2100" spc="-1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8200"/>
                </a:solidFill>
                <a:latin typeface="Calibri"/>
                <a:cs typeface="Calibri"/>
              </a:rPr>
              <a:t>of</a:t>
            </a:r>
            <a:r>
              <a:rPr sz="2100" spc="-1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8200"/>
                </a:solidFill>
                <a:latin typeface="Calibri"/>
                <a:cs typeface="Calibri"/>
              </a:rPr>
              <a:t>the</a:t>
            </a:r>
            <a:r>
              <a:rPr sz="2100" spc="-1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8200"/>
                </a:solidFill>
                <a:latin typeface="Calibri"/>
                <a:cs typeface="Calibri"/>
              </a:rPr>
              <a:t>function</a:t>
            </a:r>
            <a:endParaRPr sz="2100">
              <a:latin typeface="Calibri"/>
              <a:cs typeface="Calibri"/>
            </a:endParaRPr>
          </a:p>
          <a:p>
            <a:pPr marL="147320" marR="6350000" indent="-4445">
              <a:lnSpc>
                <a:spcPct val="100000"/>
              </a:lnSpc>
              <a:buSzPct val="95238"/>
              <a:buAutoNum type="arabicPeriod"/>
              <a:tabLst>
                <a:tab pos="351155" algn="l"/>
              </a:tabLst>
            </a:pPr>
            <a:r>
              <a:rPr sz="2100" b="1" spc="-5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sz="2100" b="1" spc="-90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main()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4.{</a:t>
            </a:r>
            <a:endParaRPr sz="2100">
              <a:latin typeface="Calibri"/>
              <a:cs typeface="Calibri"/>
            </a:endParaRPr>
          </a:p>
          <a:p>
            <a:pPr marL="591185" indent="-444500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5"/>
              <a:tabLst>
                <a:tab pos="591185" algn="l"/>
                <a:tab pos="591820" algn="l"/>
              </a:tabLst>
            </a:pPr>
            <a:r>
              <a:rPr sz="2100" b="1" spc="-5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sz="2100" b="1" spc="-35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=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10;</a:t>
            </a:r>
            <a:endParaRPr sz="2100">
              <a:latin typeface="Calibri"/>
              <a:cs typeface="Calibri"/>
            </a:endParaRPr>
          </a:p>
          <a:p>
            <a:pPr marL="591185" indent="-444500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5"/>
              <a:tabLst>
                <a:tab pos="591185" algn="l"/>
                <a:tab pos="591820" algn="l"/>
              </a:tabLst>
            </a:pPr>
            <a:r>
              <a:rPr sz="2100" b="1" spc="-5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sz="2100" b="1" spc="-35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b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=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20;</a:t>
            </a:r>
            <a:endParaRPr sz="2100">
              <a:latin typeface="Calibri"/>
              <a:cs typeface="Calibri"/>
            </a:endParaRPr>
          </a:p>
          <a:p>
            <a:pPr marL="591185" indent="-444500">
              <a:lnSpc>
                <a:spcPct val="100000"/>
              </a:lnSpc>
              <a:buAutoNum type="arabicPeriod" startAt="5"/>
              <a:tabLst>
                <a:tab pos="591185" algn="l"/>
                <a:tab pos="591820" algn="l"/>
              </a:tabLst>
            </a:pPr>
            <a:r>
              <a:rPr sz="2100" spc="-5" dirty="0">
                <a:latin typeface="Calibri"/>
                <a:cs typeface="Calibri"/>
              </a:rPr>
              <a:t>printf(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"Before</a:t>
            </a:r>
            <a:r>
              <a:rPr sz="21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swapping the values in main</a:t>
            </a:r>
            <a:r>
              <a:rPr sz="21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 %d, </a:t>
            </a:r>
            <a:r>
              <a:rPr sz="2100" dirty="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00FF"/>
                </a:solidFill>
                <a:latin typeface="Calibri"/>
                <a:cs typeface="Calibri"/>
              </a:rPr>
              <a:t>%d\n"</a:t>
            </a:r>
            <a:r>
              <a:rPr sz="2100" dirty="0">
                <a:latin typeface="Calibri"/>
                <a:cs typeface="Calibri"/>
              </a:rPr>
              <a:t>,a,b);</a:t>
            </a:r>
            <a:endParaRPr sz="2100">
              <a:latin typeface="Calibri"/>
              <a:cs typeface="Calibri"/>
            </a:endParaRPr>
          </a:p>
          <a:p>
            <a:pPr marL="591185" indent="-444500">
              <a:lnSpc>
                <a:spcPct val="100000"/>
              </a:lnSpc>
              <a:buAutoNum type="arabicPeriod" startAt="5"/>
              <a:tabLst>
                <a:tab pos="591185" algn="l"/>
                <a:tab pos="591820" algn="l"/>
              </a:tabLst>
            </a:pPr>
            <a:r>
              <a:rPr sz="2100" spc="-5" dirty="0">
                <a:latin typeface="Calibri"/>
                <a:cs typeface="Calibri"/>
              </a:rPr>
              <a:t>swap(a,b);</a:t>
            </a:r>
            <a:endParaRPr sz="2100">
              <a:latin typeface="Calibri"/>
              <a:cs typeface="Calibri"/>
            </a:endParaRPr>
          </a:p>
          <a:p>
            <a:pPr marL="12700" marR="601980" indent="134620">
              <a:lnSpc>
                <a:spcPct val="100000"/>
              </a:lnSpc>
              <a:buAutoNum type="arabicPeriod" startAt="5"/>
              <a:tabLst>
                <a:tab pos="591185" algn="l"/>
                <a:tab pos="591820" algn="l"/>
              </a:tabLst>
            </a:pPr>
            <a:r>
              <a:rPr sz="2100" spc="-5" dirty="0">
                <a:latin typeface="Calibri"/>
                <a:cs typeface="Calibri"/>
              </a:rPr>
              <a:t>printf(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"After swapping values in main </a:t>
            </a:r>
            <a:r>
              <a:rPr sz="2100" dirty="0">
                <a:solidFill>
                  <a:srgbClr val="0000FF"/>
                </a:solidFill>
                <a:latin typeface="Calibri"/>
                <a:cs typeface="Calibri"/>
              </a:rPr>
              <a:t>a = 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%d, </a:t>
            </a:r>
            <a:r>
              <a:rPr sz="2100" dirty="0">
                <a:solidFill>
                  <a:srgbClr val="0000FF"/>
                </a:solidFill>
                <a:latin typeface="Calibri"/>
                <a:cs typeface="Calibri"/>
              </a:rPr>
              <a:t>b = %d\n"</a:t>
            </a:r>
            <a:r>
              <a:rPr sz="2100" dirty="0">
                <a:latin typeface="Calibri"/>
                <a:cs typeface="Calibri"/>
              </a:rPr>
              <a:t>,a,b);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10.}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345" y="4358132"/>
            <a:ext cx="28079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 marR="5080" indent="-4445">
              <a:lnSpc>
                <a:spcPct val="100000"/>
              </a:lnSpc>
              <a:spcBef>
                <a:spcPts val="100"/>
              </a:spcBef>
            </a:pPr>
            <a:r>
              <a:rPr sz="2100" b="1" spc="-5" dirty="0">
                <a:solidFill>
                  <a:srgbClr val="006699"/>
                </a:solidFill>
                <a:latin typeface="Calibri"/>
                <a:cs typeface="Calibri"/>
              </a:rPr>
              <a:t>11.void </a:t>
            </a:r>
            <a:r>
              <a:rPr sz="2100" spc="-5" dirty="0">
                <a:latin typeface="Calibri"/>
                <a:cs typeface="Calibri"/>
              </a:rPr>
              <a:t>swap (</a:t>
            </a:r>
            <a:r>
              <a:rPr sz="2100" b="1" spc="-5" dirty="0">
                <a:solidFill>
                  <a:srgbClr val="2E8B57"/>
                </a:solidFill>
                <a:latin typeface="Calibri"/>
                <a:cs typeface="Calibri"/>
              </a:rPr>
              <a:t>int </a:t>
            </a:r>
            <a:r>
              <a:rPr sz="2100" dirty="0">
                <a:latin typeface="Calibri"/>
                <a:cs typeface="Calibri"/>
              </a:rPr>
              <a:t>a, </a:t>
            </a:r>
            <a:r>
              <a:rPr sz="2100" b="1" spc="-5" dirty="0">
                <a:solidFill>
                  <a:srgbClr val="2E8B57"/>
                </a:solidFill>
                <a:latin typeface="Calibri"/>
                <a:cs typeface="Calibri"/>
              </a:rPr>
              <a:t>int </a:t>
            </a:r>
            <a:r>
              <a:rPr sz="2100" spc="-5" dirty="0">
                <a:latin typeface="Calibri"/>
                <a:cs typeface="Calibri"/>
              </a:rPr>
              <a:t>b)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12.{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252" y="4998212"/>
            <a:ext cx="7538084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185" indent="-5791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Calibri"/>
              <a:buAutoNum type="arabicPeriod" startAt="13"/>
              <a:tabLst>
                <a:tab pos="591185" algn="l"/>
                <a:tab pos="591820" algn="l"/>
              </a:tabLst>
            </a:pPr>
            <a:r>
              <a:rPr sz="2100" b="1" spc="-5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sz="2100" b="1" spc="-95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temp;</a:t>
            </a:r>
            <a:endParaRPr sz="2100">
              <a:latin typeface="Calibri"/>
              <a:cs typeface="Calibri"/>
            </a:endParaRPr>
          </a:p>
          <a:p>
            <a:pPr marL="591185" indent="-579120">
              <a:lnSpc>
                <a:spcPct val="100000"/>
              </a:lnSpc>
              <a:buAutoNum type="arabicPeriod" startAt="13"/>
              <a:tabLst>
                <a:tab pos="591185" algn="l"/>
                <a:tab pos="591820" algn="l"/>
              </a:tabLst>
            </a:pPr>
            <a:r>
              <a:rPr sz="2100" spc="-5" dirty="0">
                <a:latin typeface="Calibri"/>
                <a:cs typeface="Calibri"/>
              </a:rPr>
              <a:t>temp</a:t>
            </a:r>
            <a:r>
              <a:rPr sz="2100" spc="-5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=</a:t>
            </a:r>
            <a:r>
              <a:rPr sz="2100" spc="-5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a;</a:t>
            </a:r>
            <a:endParaRPr sz="2100">
              <a:latin typeface="Calibri"/>
              <a:cs typeface="Calibri"/>
            </a:endParaRPr>
          </a:p>
          <a:p>
            <a:pPr marL="591185" indent="-579120">
              <a:lnSpc>
                <a:spcPct val="100000"/>
              </a:lnSpc>
              <a:buAutoNum type="arabicPeriod" startAt="13"/>
              <a:tabLst>
                <a:tab pos="591185" algn="l"/>
                <a:tab pos="591820" algn="l"/>
              </a:tabLst>
            </a:pPr>
            <a:r>
              <a:rPr sz="2100" dirty="0">
                <a:latin typeface="Calibri"/>
                <a:cs typeface="Calibri"/>
              </a:rPr>
              <a:t>a=b;</a:t>
            </a:r>
            <a:endParaRPr sz="2100">
              <a:latin typeface="Calibri"/>
              <a:cs typeface="Calibri"/>
            </a:endParaRPr>
          </a:p>
          <a:p>
            <a:pPr marL="591185" indent="-579120">
              <a:lnSpc>
                <a:spcPct val="100000"/>
              </a:lnSpc>
              <a:buAutoNum type="arabicPeriod" startAt="13"/>
              <a:tabLst>
                <a:tab pos="591185" algn="l"/>
                <a:tab pos="591820" algn="l"/>
              </a:tabLst>
            </a:pPr>
            <a:r>
              <a:rPr sz="2100" spc="-5" dirty="0">
                <a:latin typeface="Calibri"/>
                <a:cs typeface="Calibri"/>
              </a:rPr>
              <a:t>b=temp;</a:t>
            </a:r>
            <a:endParaRPr sz="2100">
              <a:latin typeface="Calibri"/>
              <a:cs typeface="Calibri"/>
            </a:endParaRPr>
          </a:p>
          <a:p>
            <a:pPr marL="591185" indent="-579120">
              <a:lnSpc>
                <a:spcPct val="100000"/>
              </a:lnSpc>
              <a:buAutoNum type="arabicPeriod" startAt="13"/>
              <a:tabLst>
                <a:tab pos="591185" algn="l"/>
                <a:tab pos="591820" algn="l"/>
              </a:tabLst>
            </a:pPr>
            <a:r>
              <a:rPr sz="2100" spc="-5" dirty="0">
                <a:latin typeface="Calibri"/>
                <a:cs typeface="Calibri"/>
              </a:rPr>
              <a:t>printf(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"After</a:t>
            </a:r>
            <a:r>
              <a:rPr sz="21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swapping</a:t>
            </a:r>
            <a:r>
              <a:rPr sz="21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values</a:t>
            </a:r>
            <a:r>
              <a:rPr sz="21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in</a:t>
            </a:r>
            <a:r>
              <a:rPr sz="21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function </a:t>
            </a:r>
            <a:r>
              <a:rPr sz="210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1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1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%d,</a:t>
            </a:r>
            <a:r>
              <a:rPr sz="21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1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00FF"/>
                </a:solidFill>
                <a:latin typeface="Calibri"/>
                <a:cs typeface="Calibri"/>
              </a:rPr>
              <a:t>%d\n"</a:t>
            </a:r>
            <a:r>
              <a:rPr sz="2100" dirty="0">
                <a:latin typeface="Calibri"/>
                <a:cs typeface="Calibri"/>
              </a:rPr>
              <a:t>,a,b);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0400" y="4799112"/>
            <a:ext cx="5374005" cy="132397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330"/>
              </a:spcBef>
            </a:pPr>
            <a:r>
              <a:rPr sz="2000" spc="-5" dirty="0">
                <a:latin typeface="Calibri"/>
                <a:cs typeface="Calibri"/>
              </a:rPr>
              <a:t>Output:</a:t>
            </a:r>
            <a:endParaRPr sz="2000">
              <a:latin typeface="Calibri"/>
              <a:cs typeface="Calibri"/>
            </a:endParaRPr>
          </a:p>
          <a:p>
            <a:pPr marL="85725" marR="19494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Before swapping the values in main </a:t>
            </a:r>
            <a:r>
              <a:rPr sz="2000" dirty="0">
                <a:latin typeface="Calibri"/>
                <a:cs typeface="Calibri"/>
              </a:rPr>
              <a:t>a = </a:t>
            </a:r>
            <a:r>
              <a:rPr sz="2000" spc="-5" dirty="0">
                <a:latin typeface="Calibri"/>
                <a:cs typeface="Calibri"/>
              </a:rPr>
              <a:t>10, </a:t>
            </a:r>
            <a:r>
              <a:rPr sz="2000" dirty="0">
                <a:latin typeface="Calibri"/>
                <a:cs typeface="Calibri"/>
              </a:rPr>
              <a:t>b = </a:t>
            </a:r>
            <a:r>
              <a:rPr sz="2000" spc="-5" dirty="0">
                <a:latin typeface="Calibri"/>
                <a:cs typeface="Calibri"/>
              </a:rPr>
              <a:t>20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After swapping values in function </a:t>
            </a:r>
            <a:r>
              <a:rPr sz="2000" dirty="0">
                <a:latin typeface="Calibri"/>
                <a:cs typeface="Calibri"/>
              </a:rPr>
              <a:t>a = </a:t>
            </a:r>
            <a:r>
              <a:rPr sz="2000" spc="-5" dirty="0">
                <a:latin typeface="Calibri"/>
                <a:cs typeface="Calibri"/>
              </a:rPr>
              <a:t>20, </a:t>
            </a:r>
            <a:r>
              <a:rPr sz="2000" dirty="0">
                <a:latin typeface="Calibri"/>
                <a:cs typeface="Calibri"/>
              </a:rPr>
              <a:t>b = </a:t>
            </a:r>
            <a:r>
              <a:rPr sz="2000" spc="-5" dirty="0">
                <a:latin typeface="Calibri"/>
                <a:cs typeface="Calibri"/>
              </a:rPr>
              <a:t>10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After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swapping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main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10,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" dirty="0">
                <a:latin typeface="Calibri"/>
                <a:cs typeface="Calibri"/>
              </a:rPr>
              <a:t> 20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63949" y="326819"/>
            <a:ext cx="2413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Call</a:t>
            </a:r>
            <a:r>
              <a:rPr sz="3600" spc="-50" dirty="0"/>
              <a:t> </a:t>
            </a:r>
            <a:r>
              <a:rPr sz="3600" spc="-5" dirty="0"/>
              <a:t>by</a:t>
            </a:r>
            <a:r>
              <a:rPr sz="3600" spc="-45" dirty="0"/>
              <a:t> </a:t>
            </a:r>
            <a:r>
              <a:rPr sz="3600" spc="-5" dirty="0"/>
              <a:t>value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8433891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22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1981" y="209327"/>
            <a:ext cx="4971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Example:</a:t>
            </a:r>
            <a:r>
              <a:rPr sz="3600" spc="-35" dirty="0"/>
              <a:t> </a:t>
            </a:r>
            <a:r>
              <a:rPr sz="3600" spc="-5" dirty="0"/>
              <a:t>Passing</a:t>
            </a:r>
            <a:r>
              <a:rPr sz="3600" spc="-30" dirty="0"/>
              <a:t> </a:t>
            </a:r>
            <a:r>
              <a:rPr sz="3600" spc="-5" dirty="0"/>
              <a:t>by</a:t>
            </a:r>
            <a:r>
              <a:rPr sz="3600" spc="-30" dirty="0"/>
              <a:t> </a:t>
            </a:r>
            <a:r>
              <a:rPr sz="3600" spc="-5" dirty="0"/>
              <a:t>value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699" y="1143000"/>
            <a:ext cx="8743381" cy="55150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82010" y="1088258"/>
            <a:ext cx="8021955" cy="509651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03530" marR="5080" indent="-291465" algn="just">
              <a:lnSpc>
                <a:spcPts val="2610"/>
              </a:lnSpc>
              <a:spcBef>
                <a:spcPts val="730"/>
              </a:spcBef>
              <a:buFont typeface="Arial MT"/>
              <a:buChar char="•"/>
              <a:tabLst>
                <a:tab pos="304165" algn="l"/>
              </a:tabLst>
            </a:pPr>
            <a:r>
              <a:rPr sz="2700" spc="5" dirty="0">
                <a:latin typeface="Calibri"/>
                <a:cs typeface="Calibri"/>
              </a:rPr>
              <a:t>The </a:t>
            </a:r>
            <a:r>
              <a:rPr sz="2700" dirty="0">
                <a:latin typeface="Calibri"/>
                <a:cs typeface="Calibri"/>
              </a:rPr>
              <a:t>original value </a:t>
            </a:r>
            <a:r>
              <a:rPr sz="2700" spc="5" dirty="0">
                <a:latin typeface="Calibri"/>
                <a:cs typeface="Calibri"/>
              </a:rPr>
              <a:t>of a </a:t>
            </a:r>
            <a:r>
              <a:rPr sz="2700" dirty="0">
                <a:latin typeface="Calibri"/>
                <a:cs typeface="Calibri"/>
              </a:rPr>
              <a:t>(i.e., </a:t>
            </a:r>
            <a:r>
              <a:rPr sz="2700" spc="5" dirty="0">
                <a:latin typeface="Calibri"/>
                <a:cs typeface="Calibri"/>
              </a:rPr>
              <a:t>a </a:t>
            </a:r>
            <a:r>
              <a:rPr sz="2700" spc="10" dirty="0">
                <a:latin typeface="Calibri"/>
                <a:cs typeface="Calibri"/>
              </a:rPr>
              <a:t>= </a:t>
            </a:r>
            <a:r>
              <a:rPr sz="2700" spc="5" dirty="0">
                <a:latin typeface="Calibri"/>
                <a:cs typeface="Calibri"/>
              </a:rPr>
              <a:t>2) </a:t>
            </a:r>
            <a:r>
              <a:rPr sz="2700" dirty="0">
                <a:latin typeface="Calibri"/>
                <a:cs typeface="Calibri"/>
              </a:rPr>
              <a:t>is displayed </a:t>
            </a:r>
            <a:r>
              <a:rPr sz="2700" spc="5" dirty="0">
                <a:latin typeface="Calibri"/>
                <a:cs typeface="Calibri"/>
              </a:rPr>
              <a:t>when 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main </a:t>
            </a:r>
            <a:r>
              <a:rPr sz="2700" dirty="0">
                <a:latin typeface="Calibri"/>
                <a:cs typeface="Calibri"/>
              </a:rPr>
              <a:t>begins execution. This value is then </a:t>
            </a:r>
            <a:r>
              <a:rPr sz="2700" spc="5" dirty="0">
                <a:latin typeface="Calibri"/>
                <a:cs typeface="Calibri"/>
              </a:rPr>
              <a:t>passed </a:t>
            </a:r>
            <a:r>
              <a:rPr sz="2700" dirty="0">
                <a:latin typeface="Calibri"/>
                <a:cs typeface="Calibri"/>
              </a:rPr>
              <a:t>to </a:t>
            </a: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function modify, </a:t>
            </a:r>
            <a:r>
              <a:rPr sz="2700" spc="5" dirty="0">
                <a:latin typeface="Calibri"/>
                <a:cs typeface="Calibri"/>
              </a:rPr>
              <a:t>where </a:t>
            </a:r>
            <a:r>
              <a:rPr sz="2700" dirty="0">
                <a:latin typeface="Calibri"/>
                <a:cs typeface="Calibri"/>
              </a:rPr>
              <a:t>it is multiplied </a:t>
            </a:r>
            <a:r>
              <a:rPr sz="2700" spc="5" dirty="0">
                <a:latin typeface="Calibri"/>
                <a:cs typeface="Calibri"/>
              </a:rPr>
              <a:t>by </a:t>
            </a:r>
            <a:r>
              <a:rPr sz="2700" b="1" spc="10" dirty="0">
                <a:latin typeface="Calibri"/>
                <a:cs typeface="Calibri"/>
              </a:rPr>
              <a:t>3 </a:t>
            </a:r>
            <a:r>
              <a:rPr sz="2700" b="1" spc="5" dirty="0">
                <a:latin typeface="Calibri"/>
                <a:cs typeface="Calibri"/>
              </a:rPr>
              <a:t>and </a:t>
            </a:r>
            <a:r>
              <a:rPr sz="2700" b="1" dirty="0">
                <a:latin typeface="Calibri"/>
                <a:cs typeface="Calibri"/>
              </a:rPr>
              <a:t>the </a:t>
            </a:r>
            <a:r>
              <a:rPr sz="2700" b="1" spc="5" dirty="0">
                <a:latin typeface="Calibri"/>
                <a:cs typeface="Calibri"/>
              </a:rPr>
              <a:t> new value </a:t>
            </a:r>
            <a:r>
              <a:rPr sz="2700" b="1" dirty="0">
                <a:latin typeface="Calibri"/>
                <a:cs typeface="Calibri"/>
              </a:rPr>
              <a:t>displayed. </a:t>
            </a:r>
            <a:r>
              <a:rPr sz="2700" b="1" spc="5" dirty="0">
                <a:latin typeface="Calibri"/>
                <a:cs typeface="Calibri"/>
              </a:rPr>
              <a:t>Note </a:t>
            </a:r>
            <a:r>
              <a:rPr sz="2700" b="1" dirty="0">
                <a:latin typeface="Calibri"/>
                <a:cs typeface="Calibri"/>
              </a:rPr>
              <a:t>that it is </a:t>
            </a:r>
            <a:r>
              <a:rPr sz="2700" b="1" spc="5" dirty="0">
                <a:latin typeface="Calibri"/>
                <a:cs typeface="Calibri"/>
              </a:rPr>
              <a:t>the </a:t>
            </a:r>
            <a:r>
              <a:rPr sz="2700" b="1" i="1" dirty="0">
                <a:latin typeface="Calibri"/>
                <a:cs typeface="Calibri"/>
              </a:rPr>
              <a:t>altered value </a:t>
            </a:r>
            <a:r>
              <a:rPr sz="2700" b="1" i="1" spc="5" dirty="0">
                <a:latin typeface="Calibri"/>
                <a:cs typeface="Calibri"/>
              </a:rPr>
              <a:t> of the formal argument </a:t>
            </a:r>
            <a:r>
              <a:rPr sz="2700" dirty="0">
                <a:latin typeface="Calibri"/>
                <a:cs typeface="Calibri"/>
              </a:rPr>
              <a:t>that is displayed within </a:t>
            </a: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dirty="0">
                <a:latin typeface="Calibri"/>
                <a:cs typeface="Calibri"/>
              </a:rPr>
              <a:t> function. Finally, the value </a:t>
            </a:r>
            <a:r>
              <a:rPr sz="2700" spc="5" dirty="0">
                <a:latin typeface="Calibri"/>
                <a:cs typeface="Calibri"/>
              </a:rPr>
              <a:t>of a </a:t>
            </a:r>
            <a:r>
              <a:rPr sz="2700" dirty="0">
                <a:latin typeface="Calibri"/>
                <a:cs typeface="Calibri"/>
              </a:rPr>
              <a:t>within </a:t>
            </a:r>
            <a:r>
              <a:rPr sz="2700" spc="5" dirty="0">
                <a:latin typeface="Calibri"/>
                <a:cs typeface="Calibri"/>
              </a:rPr>
              <a:t>main </a:t>
            </a:r>
            <a:r>
              <a:rPr sz="2700" dirty="0">
                <a:latin typeface="Calibri"/>
                <a:cs typeface="Calibri"/>
              </a:rPr>
              <a:t>(i.e., </a:t>
            </a: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actual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argument)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5" dirty="0">
                <a:latin typeface="Calibri"/>
                <a:cs typeface="Calibri"/>
              </a:rPr>
              <a:t> again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displayed,</a:t>
            </a:r>
            <a:r>
              <a:rPr sz="2700" spc="5" dirty="0">
                <a:latin typeface="Calibri"/>
                <a:cs typeface="Calibri"/>
              </a:rPr>
              <a:t> after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control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transferred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back</a:t>
            </a:r>
            <a:r>
              <a:rPr sz="2700" dirty="0">
                <a:latin typeface="Calibri"/>
                <a:cs typeface="Calibri"/>
              </a:rPr>
              <a:t> to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main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from</a:t>
            </a:r>
            <a:r>
              <a:rPr sz="2700" dirty="0">
                <a:latin typeface="Calibri"/>
                <a:cs typeface="Calibri"/>
              </a:rPr>
              <a:t> modify.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3000">
              <a:latin typeface="Calibri"/>
              <a:cs typeface="Calibri"/>
            </a:endParaRPr>
          </a:p>
          <a:p>
            <a:pPr marL="303530" marR="50165" indent="-291465">
              <a:lnSpc>
                <a:spcPts val="2610"/>
              </a:lnSpc>
              <a:buFont typeface="Arial MT"/>
              <a:buChar char="•"/>
              <a:tabLst>
                <a:tab pos="303530" algn="l"/>
                <a:tab pos="304165" algn="l"/>
              </a:tabLst>
            </a:pPr>
            <a:r>
              <a:rPr sz="2700" spc="5" dirty="0">
                <a:latin typeface="Calibri"/>
                <a:cs typeface="Calibri"/>
              </a:rPr>
              <a:t>When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5" dirty="0">
                <a:latin typeface="Calibri"/>
                <a:cs typeface="Calibri"/>
              </a:rPr>
              <a:t>program </a:t>
            </a:r>
            <a:r>
              <a:rPr sz="2700" dirty="0">
                <a:latin typeface="Calibri"/>
                <a:cs typeface="Calibri"/>
              </a:rPr>
              <a:t>is executed, the following </a:t>
            </a:r>
            <a:r>
              <a:rPr sz="2700" spc="5" dirty="0">
                <a:latin typeface="Calibri"/>
                <a:cs typeface="Calibri"/>
              </a:rPr>
              <a:t>output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generated.</a:t>
            </a:r>
            <a:endParaRPr sz="2700">
              <a:latin typeface="Calibri"/>
              <a:cs typeface="Calibri"/>
            </a:endParaRPr>
          </a:p>
          <a:p>
            <a:pPr marL="303530" marR="1247140">
              <a:lnSpc>
                <a:spcPts val="3160"/>
              </a:lnSpc>
              <a:spcBef>
                <a:spcPts val="110"/>
              </a:spcBef>
            </a:pP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45" dirty="0">
                <a:latin typeface="Calibri"/>
                <a:cs typeface="Calibri"/>
              </a:rPr>
              <a:t> </a:t>
            </a:r>
            <a:r>
              <a:rPr sz="2700" spc="10" dirty="0">
                <a:latin typeface="Calibri"/>
                <a:cs typeface="Calibri"/>
              </a:rPr>
              <a:t>=</a:t>
            </a:r>
            <a:r>
              <a:rPr sz="2700" spc="50" dirty="0">
                <a:latin typeface="Calibri"/>
                <a:cs typeface="Calibri"/>
              </a:rPr>
              <a:t> </a:t>
            </a:r>
            <a:r>
              <a:rPr sz="2700" spc="10" dirty="0">
                <a:latin typeface="Calibri"/>
                <a:cs typeface="Calibri"/>
              </a:rPr>
              <a:t>2</a:t>
            </a:r>
            <a:r>
              <a:rPr sz="2700" spc="4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(from</a:t>
            </a:r>
            <a:r>
              <a:rPr sz="2700" spc="5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main,</a:t>
            </a:r>
            <a:r>
              <a:rPr sz="2700" spc="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before</a:t>
            </a:r>
            <a:r>
              <a:rPr sz="2700" spc="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calling</a:t>
            </a:r>
            <a:r>
              <a:rPr sz="2700" spc="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function) </a:t>
            </a:r>
            <a:r>
              <a:rPr sz="2700" spc="5" dirty="0">
                <a:latin typeface="Calibri"/>
                <a:cs typeface="Calibri"/>
              </a:rPr>
              <a:t> a </a:t>
            </a:r>
            <a:r>
              <a:rPr sz="2700" spc="10" dirty="0">
                <a:latin typeface="Calibri"/>
                <a:cs typeface="Calibri"/>
              </a:rPr>
              <a:t>= 6 </a:t>
            </a:r>
            <a:r>
              <a:rPr sz="2700" spc="5" dirty="0">
                <a:latin typeface="Calibri"/>
                <a:cs typeface="Calibri"/>
              </a:rPr>
              <a:t>(from </a:t>
            </a:r>
            <a:r>
              <a:rPr sz="2700" dirty="0">
                <a:latin typeface="Calibri"/>
                <a:cs typeface="Calibri"/>
              </a:rPr>
              <a:t>the function, </a:t>
            </a:r>
            <a:r>
              <a:rPr sz="2700" spc="5" dirty="0">
                <a:latin typeface="Calibri"/>
                <a:cs typeface="Calibri"/>
              </a:rPr>
              <a:t>after being </a:t>
            </a:r>
            <a:r>
              <a:rPr sz="2700" dirty="0">
                <a:latin typeface="Calibri"/>
                <a:cs typeface="Calibri"/>
              </a:rPr>
              <a:t>modified)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10" dirty="0">
                <a:latin typeface="Calibri"/>
                <a:cs typeface="Calibri"/>
              </a:rPr>
              <a:t>=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10" dirty="0">
                <a:latin typeface="Calibri"/>
                <a:cs typeface="Calibri"/>
              </a:rPr>
              <a:t>2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(from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main,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after</a:t>
            </a:r>
            <a:r>
              <a:rPr sz="2700" dirty="0">
                <a:latin typeface="Calibri"/>
                <a:cs typeface="Calibri"/>
              </a:rPr>
              <a:t> calling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function)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9944" y="209327"/>
            <a:ext cx="6493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Example:</a:t>
            </a:r>
            <a:r>
              <a:rPr sz="3600" spc="-30" dirty="0"/>
              <a:t> </a:t>
            </a:r>
            <a:r>
              <a:rPr sz="3600" spc="-5" dirty="0"/>
              <a:t>Passing</a:t>
            </a:r>
            <a:r>
              <a:rPr sz="3600" spc="-25" dirty="0"/>
              <a:t> </a:t>
            </a:r>
            <a:r>
              <a:rPr sz="3600" spc="-5" dirty="0"/>
              <a:t>by</a:t>
            </a:r>
            <a:r>
              <a:rPr sz="3600" spc="-20" dirty="0"/>
              <a:t> </a:t>
            </a:r>
            <a:r>
              <a:rPr sz="3600" spc="-5" dirty="0"/>
              <a:t>value</a:t>
            </a:r>
            <a:r>
              <a:rPr sz="3600" spc="-25" dirty="0"/>
              <a:t> </a:t>
            </a:r>
            <a:r>
              <a:rPr sz="3600" spc="-5" dirty="0"/>
              <a:t>(Cont..)</a:t>
            </a:r>
            <a:endParaRPr sz="3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5350" y="540830"/>
            <a:ext cx="3209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Call</a:t>
            </a:r>
            <a:r>
              <a:rPr sz="3600" spc="-50" dirty="0"/>
              <a:t> </a:t>
            </a:r>
            <a:r>
              <a:rPr sz="3600" spc="-5" dirty="0"/>
              <a:t>by</a:t>
            </a:r>
            <a:r>
              <a:rPr sz="3600" spc="-45" dirty="0"/>
              <a:t> </a:t>
            </a:r>
            <a:r>
              <a:rPr sz="3600" spc="-5" dirty="0"/>
              <a:t>reference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79757" y="1612391"/>
            <a:ext cx="8021320" cy="2534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5435" marR="10795" indent="-29337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6070" algn="l"/>
              </a:tabLst>
            </a:pPr>
            <a:r>
              <a:rPr sz="2600" spc="-5" dirty="0">
                <a:latin typeface="Calibri"/>
                <a:cs typeface="Calibri"/>
              </a:rPr>
              <a:t>In call by reference, the </a:t>
            </a:r>
            <a:r>
              <a:rPr sz="2600" dirty="0">
                <a:latin typeface="Calibri"/>
                <a:cs typeface="Calibri"/>
              </a:rPr>
              <a:t>address </a:t>
            </a:r>
            <a:r>
              <a:rPr sz="2600" spc="-5" dirty="0">
                <a:latin typeface="Calibri"/>
                <a:cs typeface="Calibri"/>
              </a:rPr>
              <a:t>of the variable is passed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into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function call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5" dirty="0">
                <a:latin typeface="Calibri"/>
                <a:cs typeface="Calibri"/>
              </a:rPr>
              <a:t> 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actual</a:t>
            </a:r>
            <a:r>
              <a:rPr sz="2600" spc="-5" dirty="0">
                <a:latin typeface="Calibri"/>
                <a:cs typeface="Calibri"/>
              </a:rPr>
              <a:t> parameter.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400">
              <a:latin typeface="Calibri"/>
              <a:cs typeface="Calibri"/>
            </a:endParaRPr>
          </a:p>
          <a:p>
            <a:pPr marL="305435" marR="5080" indent="-29337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06070" algn="l"/>
              </a:tabLst>
            </a:pPr>
            <a:r>
              <a:rPr sz="2600" spc="-5" dirty="0">
                <a:latin typeface="Calibri"/>
                <a:cs typeface="Calibri"/>
              </a:rPr>
              <a:t>The value of the </a:t>
            </a:r>
            <a:r>
              <a:rPr sz="2600" dirty="0">
                <a:latin typeface="Calibri"/>
                <a:cs typeface="Calibri"/>
              </a:rPr>
              <a:t>actual </a:t>
            </a:r>
            <a:r>
              <a:rPr sz="2600" spc="-5" dirty="0">
                <a:latin typeface="Calibri"/>
                <a:cs typeface="Calibri"/>
              </a:rPr>
              <a:t>parameters can be modified by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changing the formal parameters since the </a:t>
            </a:r>
            <a:r>
              <a:rPr sz="2600" dirty="0">
                <a:latin typeface="Calibri"/>
                <a:cs typeface="Calibri"/>
              </a:rPr>
              <a:t>address </a:t>
            </a:r>
            <a:r>
              <a:rPr sz="2600" spc="-5" dirty="0">
                <a:latin typeface="Calibri"/>
                <a:cs typeface="Calibri"/>
              </a:rPr>
              <a:t>of the </a:t>
            </a:r>
            <a:r>
              <a:rPr sz="2600" dirty="0">
                <a:latin typeface="Calibri"/>
                <a:cs typeface="Calibri"/>
              </a:rPr>
              <a:t> actual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parameters is passed.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906443"/>
            <a:ext cx="7924800" cy="4293870"/>
          </a:xfrm>
          <a:custGeom>
            <a:avLst/>
            <a:gdLst/>
            <a:ahLst/>
            <a:cxnLst/>
            <a:rect l="l" t="t" r="r" b="b"/>
            <a:pathLst>
              <a:path w="7924800" h="4293870">
                <a:moveTo>
                  <a:pt x="0" y="0"/>
                </a:moveTo>
                <a:lnTo>
                  <a:pt x="7924799" y="0"/>
                </a:lnTo>
                <a:lnTo>
                  <a:pt x="7924799" y="4293483"/>
                </a:lnTo>
                <a:lnTo>
                  <a:pt x="0" y="429348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1045" y="921175"/>
            <a:ext cx="7501255" cy="418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203200">
              <a:lnSpc>
                <a:spcPct val="100000"/>
              </a:lnSpc>
              <a:spcBef>
                <a:spcPts val="100"/>
              </a:spcBef>
              <a:buSzPct val="95238"/>
              <a:buAutoNum type="arabicPeriod"/>
              <a:tabLst>
                <a:tab pos="354965" algn="l"/>
              </a:tabLst>
            </a:pP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#include&lt;stdio.h&gt;</a:t>
            </a:r>
            <a:endParaRPr sz="2100">
              <a:latin typeface="Calibri"/>
              <a:cs typeface="Calibri"/>
            </a:endParaRPr>
          </a:p>
          <a:p>
            <a:pPr marL="354330" indent="-207645">
              <a:lnSpc>
                <a:spcPct val="100000"/>
              </a:lnSpc>
              <a:buSzPct val="95238"/>
              <a:buAutoNum type="arabicPeriod"/>
              <a:tabLst>
                <a:tab pos="354965" algn="l"/>
              </a:tabLst>
            </a:pPr>
            <a:r>
              <a:rPr sz="2100" b="1" spc="-5" dirty="0">
                <a:solidFill>
                  <a:srgbClr val="006699"/>
                </a:solidFill>
                <a:latin typeface="Calibri"/>
                <a:cs typeface="Calibri"/>
              </a:rPr>
              <a:t>void</a:t>
            </a:r>
            <a:r>
              <a:rPr sz="2100" b="1" spc="-2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change(</a:t>
            </a:r>
            <a:r>
              <a:rPr sz="2100" b="1" spc="-5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sz="2100" b="1" spc="-15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*num)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{</a:t>
            </a:r>
            <a:endParaRPr sz="2100">
              <a:latin typeface="Calibri"/>
              <a:cs typeface="Calibri"/>
            </a:endParaRPr>
          </a:p>
          <a:p>
            <a:pPr marL="151765" marR="5080">
              <a:lnSpc>
                <a:spcPct val="100000"/>
              </a:lnSpc>
              <a:buAutoNum type="arabicPeriod"/>
              <a:tabLst>
                <a:tab pos="594995" algn="l"/>
                <a:tab pos="595630" algn="l"/>
              </a:tabLst>
            </a:pPr>
            <a:r>
              <a:rPr sz="2100" spc="-5" dirty="0">
                <a:latin typeface="Calibri"/>
                <a:cs typeface="Calibri"/>
              </a:rPr>
              <a:t>printf(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"Before </a:t>
            </a:r>
            <a:r>
              <a:rPr sz="2100" dirty="0">
                <a:solidFill>
                  <a:srgbClr val="0000FF"/>
                </a:solidFill>
                <a:latin typeface="Calibri"/>
                <a:cs typeface="Calibri"/>
              </a:rPr>
              <a:t>adding 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value inside function num=%d </a:t>
            </a:r>
            <a:r>
              <a:rPr sz="2100" dirty="0">
                <a:solidFill>
                  <a:srgbClr val="0000FF"/>
                </a:solidFill>
                <a:latin typeface="Calibri"/>
                <a:cs typeface="Calibri"/>
              </a:rPr>
              <a:t>\n"</a:t>
            </a:r>
            <a:r>
              <a:rPr sz="2100" dirty="0">
                <a:latin typeface="Calibri"/>
                <a:cs typeface="Calibri"/>
              </a:rPr>
              <a:t>,*num);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4.	(*num)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+= 100;</a:t>
            </a:r>
            <a:endParaRPr sz="2100">
              <a:latin typeface="Calibri"/>
              <a:cs typeface="Calibri"/>
            </a:endParaRPr>
          </a:p>
          <a:p>
            <a:pPr marL="151765" marR="117475">
              <a:lnSpc>
                <a:spcPct val="100000"/>
              </a:lnSpc>
              <a:tabLst>
                <a:tab pos="594995" algn="l"/>
              </a:tabLst>
            </a:pPr>
            <a:r>
              <a:rPr sz="2100" spc="-5" dirty="0">
                <a:latin typeface="Calibri"/>
                <a:cs typeface="Calibri"/>
              </a:rPr>
              <a:t>5.	printf(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"After </a:t>
            </a:r>
            <a:r>
              <a:rPr sz="2100" dirty="0">
                <a:solidFill>
                  <a:srgbClr val="0000FF"/>
                </a:solidFill>
                <a:latin typeface="Calibri"/>
                <a:cs typeface="Calibri"/>
              </a:rPr>
              <a:t>adding 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value inside function num=%d </a:t>
            </a:r>
            <a:r>
              <a:rPr sz="2100" spc="10" dirty="0">
                <a:solidFill>
                  <a:srgbClr val="0000FF"/>
                </a:solidFill>
                <a:latin typeface="Calibri"/>
                <a:cs typeface="Calibri"/>
              </a:rPr>
              <a:t>\n"</a:t>
            </a:r>
            <a:r>
              <a:rPr sz="2100" spc="10" dirty="0">
                <a:latin typeface="Calibri"/>
                <a:cs typeface="Calibri"/>
              </a:rPr>
              <a:t>, </a:t>
            </a:r>
            <a:r>
              <a:rPr sz="2100" spc="-5" dirty="0">
                <a:latin typeface="Calibri"/>
                <a:cs typeface="Calibri"/>
              </a:rPr>
              <a:t>*num);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6.}</a:t>
            </a:r>
            <a:endParaRPr sz="2100">
              <a:latin typeface="Calibri"/>
              <a:cs typeface="Calibri"/>
            </a:endParaRPr>
          </a:p>
          <a:p>
            <a:pPr marL="151765" marR="5810885" indent="-4445">
              <a:lnSpc>
                <a:spcPct val="100000"/>
              </a:lnSpc>
              <a:tabLst>
                <a:tab pos="594995" algn="l"/>
              </a:tabLst>
            </a:pPr>
            <a:r>
              <a:rPr sz="2100" b="1" spc="-5" dirty="0">
                <a:solidFill>
                  <a:srgbClr val="2E8B57"/>
                </a:solidFill>
                <a:latin typeface="Calibri"/>
                <a:cs typeface="Calibri"/>
              </a:rPr>
              <a:t>7.int </a:t>
            </a:r>
            <a:r>
              <a:rPr sz="2100" spc="-5" dirty="0">
                <a:latin typeface="Calibri"/>
                <a:cs typeface="Calibri"/>
              </a:rPr>
              <a:t>main() </a:t>
            </a:r>
            <a:r>
              <a:rPr sz="2100" dirty="0">
                <a:latin typeface="Calibri"/>
                <a:cs typeface="Calibri"/>
              </a:rPr>
              <a:t>{ 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8.	</a:t>
            </a:r>
            <a:r>
              <a:rPr sz="2100" b="1" spc="-5" dirty="0">
                <a:solidFill>
                  <a:srgbClr val="2E8B57"/>
                </a:solidFill>
                <a:latin typeface="Calibri"/>
                <a:cs typeface="Calibri"/>
              </a:rPr>
              <a:t>int</a:t>
            </a:r>
            <a:r>
              <a:rPr sz="2100" b="1" spc="-85" dirty="0">
                <a:solidFill>
                  <a:srgbClr val="2E8B57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x=100;</a:t>
            </a:r>
            <a:endParaRPr sz="2100">
              <a:latin typeface="Calibri"/>
              <a:cs typeface="Calibri"/>
            </a:endParaRPr>
          </a:p>
          <a:p>
            <a:pPr marL="594995" indent="-443865">
              <a:lnSpc>
                <a:spcPct val="100000"/>
              </a:lnSpc>
              <a:buAutoNum type="arabicPeriod" startAt="9"/>
              <a:tabLst>
                <a:tab pos="594995" algn="l"/>
                <a:tab pos="595630" algn="l"/>
              </a:tabLst>
            </a:pPr>
            <a:r>
              <a:rPr sz="2100" spc="-5" dirty="0">
                <a:latin typeface="Calibri"/>
                <a:cs typeface="Calibri"/>
              </a:rPr>
              <a:t>printf(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"Before</a:t>
            </a:r>
            <a:r>
              <a:rPr sz="21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function</a:t>
            </a:r>
            <a:r>
              <a:rPr sz="21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call</a:t>
            </a:r>
            <a:r>
              <a:rPr sz="21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x=%d</a:t>
            </a:r>
            <a:r>
              <a:rPr sz="21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spc="5" dirty="0">
                <a:solidFill>
                  <a:srgbClr val="0000FF"/>
                </a:solidFill>
                <a:latin typeface="Calibri"/>
                <a:cs typeface="Calibri"/>
              </a:rPr>
              <a:t>\n"</a:t>
            </a:r>
            <a:r>
              <a:rPr sz="2100" spc="5" dirty="0">
                <a:latin typeface="Calibri"/>
                <a:cs typeface="Calibri"/>
              </a:rPr>
              <a:t>,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x);</a:t>
            </a:r>
            <a:endParaRPr sz="2100">
              <a:latin typeface="Calibri"/>
              <a:cs typeface="Calibri"/>
            </a:endParaRPr>
          </a:p>
          <a:p>
            <a:pPr marL="594995" indent="-579120">
              <a:lnSpc>
                <a:spcPct val="100000"/>
              </a:lnSpc>
              <a:buAutoNum type="arabicPeriod" startAt="9"/>
              <a:tabLst>
                <a:tab pos="594995" algn="l"/>
                <a:tab pos="595630" algn="l"/>
              </a:tabLst>
            </a:pPr>
            <a:r>
              <a:rPr sz="2100" spc="-5" dirty="0">
                <a:latin typeface="Calibri"/>
                <a:cs typeface="Calibri"/>
              </a:rPr>
              <a:t>change(&amp;x);</a:t>
            </a:r>
            <a:r>
              <a:rPr sz="2100" spc="-5" dirty="0">
                <a:solidFill>
                  <a:srgbClr val="008200"/>
                </a:solidFill>
                <a:latin typeface="Calibri"/>
                <a:cs typeface="Calibri"/>
              </a:rPr>
              <a:t>//passing</a:t>
            </a:r>
            <a:r>
              <a:rPr sz="2100" spc="-2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8200"/>
                </a:solidFill>
                <a:latin typeface="Calibri"/>
                <a:cs typeface="Calibri"/>
              </a:rPr>
              <a:t>reference</a:t>
            </a:r>
            <a:r>
              <a:rPr sz="2100" spc="-2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8200"/>
                </a:solidFill>
                <a:latin typeface="Calibri"/>
                <a:cs typeface="Calibri"/>
              </a:rPr>
              <a:t>in</a:t>
            </a:r>
            <a:r>
              <a:rPr sz="2100" spc="-2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8200"/>
                </a:solidFill>
                <a:latin typeface="Calibri"/>
                <a:cs typeface="Calibri"/>
              </a:rPr>
              <a:t>function</a:t>
            </a:r>
            <a:endParaRPr sz="2100">
              <a:latin typeface="Calibri"/>
              <a:cs typeface="Calibri"/>
            </a:endParaRPr>
          </a:p>
          <a:p>
            <a:pPr marL="594995" indent="-579120">
              <a:lnSpc>
                <a:spcPct val="100000"/>
              </a:lnSpc>
              <a:buAutoNum type="arabicPeriod" startAt="9"/>
              <a:tabLst>
                <a:tab pos="594995" algn="l"/>
                <a:tab pos="595630" algn="l"/>
              </a:tabLst>
            </a:pPr>
            <a:r>
              <a:rPr sz="2100" spc="-5" dirty="0">
                <a:latin typeface="Calibri"/>
                <a:cs typeface="Calibri"/>
              </a:rPr>
              <a:t>printf(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"After</a:t>
            </a:r>
            <a:r>
              <a:rPr sz="21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function</a:t>
            </a:r>
            <a:r>
              <a:rPr sz="21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call</a:t>
            </a:r>
            <a:r>
              <a:rPr sz="21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Calibri"/>
                <a:cs typeface="Calibri"/>
              </a:rPr>
              <a:t>x=%d</a:t>
            </a:r>
            <a:r>
              <a:rPr sz="21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spc="5" dirty="0">
                <a:solidFill>
                  <a:srgbClr val="0000FF"/>
                </a:solidFill>
                <a:latin typeface="Calibri"/>
                <a:cs typeface="Calibri"/>
              </a:rPr>
              <a:t>\n"</a:t>
            </a:r>
            <a:r>
              <a:rPr sz="2100" spc="5" dirty="0">
                <a:latin typeface="Calibri"/>
                <a:cs typeface="Calibri"/>
              </a:rPr>
              <a:t>,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x);</a:t>
            </a:r>
            <a:endParaRPr sz="21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SzPct val="95238"/>
              <a:buAutoNum type="arabicPeriod" startAt="9"/>
              <a:tabLst>
                <a:tab pos="354965" algn="l"/>
              </a:tabLst>
            </a:pPr>
            <a:r>
              <a:rPr sz="2100" b="1" spc="-5" dirty="0">
                <a:solidFill>
                  <a:srgbClr val="006699"/>
                </a:solidFill>
                <a:latin typeface="Calibri"/>
                <a:cs typeface="Calibri"/>
              </a:rPr>
              <a:t>return</a:t>
            </a:r>
            <a:r>
              <a:rPr sz="2100" b="1" spc="-4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0;</a:t>
            </a:r>
            <a:endParaRPr sz="2100">
              <a:latin typeface="Calibri"/>
              <a:cs typeface="Calibri"/>
            </a:endParaRPr>
          </a:p>
          <a:p>
            <a:pPr marL="16510">
              <a:lnSpc>
                <a:spcPct val="100000"/>
              </a:lnSpc>
            </a:pPr>
            <a:r>
              <a:rPr sz="2100" spc="-5" dirty="0">
                <a:latin typeface="Calibri"/>
                <a:cs typeface="Calibri"/>
              </a:rPr>
              <a:t>13.}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4600" y="5252057"/>
            <a:ext cx="4723765" cy="155448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340"/>
              </a:spcBef>
            </a:pPr>
            <a:r>
              <a:rPr sz="1900" spc="-5" dirty="0">
                <a:solidFill>
                  <a:srgbClr val="FF0000"/>
                </a:solidFill>
                <a:latin typeface="Calibri"/>
                <a:cs typeface="Calibri"/>
              </a:rPr>
              <a:t>Output:</a:t>
            </a:r>
            <a:endParaRPr sz="19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Before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function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call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x=100</a:t>
            </a:r>
            <a:endParaRPr sz="1900">
              <a:latin typeface="Calibri"/>
              <a:cs typeface="Calibri"/>
            </a:endParaRPr>
          </a:p>
          <a:p>
            <a:pPr marL="85725" marR="184785">
              <a:lnSpc>
                <a:spcPct val="100000"/>
              </a:lnSpc>
            </a:pPr>
            <a:r>
              <a:rPr sz="1900" spc="-5" dirty="0">
                <a:latin typeface="Calibri"/>
                <a:cs typeface="Calibri"/>
              </a:rPr>
              <a:t>Before </a:t>
            </a:r>
            <a:r>
              <a:rPr sz="1900" dirty="0">
                <a:latin typeface="Calibri"/>
                <a:cs typeface="Calibri"/>
              </a:rPr>
              <a:t>adding </a:t>
            </a:r>
            <a:r>
              <a:rPr sz="1900" spc="-5" dirty="0">
                <a:latin typeface="Calibri"/>
                <a:cs typeface="Calibri"/>
              </a:rPr>
              <a:t>value inside function num=100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After </a:t>
            </a:r>
            <a:r>
              <a:rPr sz="1900" dirty="0">
                <a:latin typeface="Calibri"/>
                <a:cs typeface="Calibri"/>
              </a:rPr>
              <a:t>adding </a:t>
            </a:r>
            <a:r>
              <a:rPr sz="1900" spc="-5" dirty="0">
                <a:latin typeface="Calibri"/>
                <a:cs typeface="Calibri"/>
              </a:rPr>
              <a:t>value inside function num=200 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After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function call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x=200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65350" y="317093"/>
            <a:ext cx="3209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Call</a:t>
            </a:r>
            <a:r>
              <a:rPr sz="3600" spc="-50" dirty="0"/>
              <a:t> </a:t>
            </a:r>
            <a:r>
              <a:rPr sz="3600" spc="-5" dirty="0"/>
              <a:t>by</a:t>
            </a:r>
            <a:r>
              <a:rPr sz="3600" spc="-45" dirty="0"/>
              <a:t> </a:t>
            </a:r>
            <a:r>
              <a:rPr sz="3600" spc="-5" dirty="0"/>
              <a:t>reference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433891" y="6428676"/>
            <a:ext cx="179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26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86100" marR="5080" indent="-30740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Difference between call by value and call by </a:t>
            </a:r>
            <a:r>
              <a:rPr spc="-755" dirty="0"/>
              <a:t> </a:t>
            </a:r>
            <a:r>
              <a:rPr spc="-5" dirty="0"/>
              <a:t>reference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0037" y="2357437"/>
          <a:ext cx="8396605" cy="3636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8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9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100" b="1" spc="-5" dirty="0">
                          <a:latin typeface="Calibri"/>
                          <a:cs typeface="Calibri"/>
                        </a:rPr>
                        <a:t>No.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6039FF"/>
                      </a:solidFill>
                      <a:prstDash val="solid"/>
                    </a:lnL>
                    <a:lnR w="9525">
                      <a:solidFill>
                        <a:srgbClr val="6039FF"/>
                      </a:solidFill>
                      <a:prstDash val="solid"/>
                    </a:lnR>
                    <a:lnT w="9525">
                      <a:solidFill>
                        <a:srgbClr val="6039FF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100" b="1" spc="-5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2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="1" spc="-5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2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="1" spc="-5" dirty="0">
                          <a:latin typeface="Calibri"/>
                          <a:cs typeface="Calibri"/>
                        </a:rPr>
                        <a:t>value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6039FF"/>
                      </a:solidFill>
                      <a:prstDash val="solid"/>
                    </a:lnL>
                    <a:lnR w="9525">
                      <a:solidFill>
                        <a:srgbClr val="6039FF"/>
                      </a:solidFill>
                      <a:prstDash val="solid"/>
                    </a:lnR>
                    <a:lnT w="9525">
                      <a:solidFill>
                        <a:srgbClr val="6039FF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100" b="1" spc="-5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21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="1" spc="-5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21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100" b="1" spc="-5" dirty="0">
                          <a:latin typeface="Calibri"/>
                          <a:cs typeface="Calibri"/>
                        </a:rPr>
                        <a:t>reference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9525">
                      <a:solidFill>
                        <a:srgbClr val="6039FF"/>
                      </a:solidFill>
                      <a:prstDash val="solid"/>
                    </a:lnL>
                    <a:lnR w="9525">
                      <a:solidFill>
                        <a:srgbClr val="6039FF"/>
                      </a:solidFill>
                      <a:prstDash val="solid"/>
                    </a:lnR>
                    <a:lnT w="9525">
                      <a:solidFill>
                        <a:srgbClr val="6039FF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974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 marR="61594">
                        <a:lnSpc>
                          <a:spcPct val="100000"/>
                        </a:lnSpc>
                        <a:spcBef>
                          <a:spcPts val="365"/>
                        </a:spcBef>
                        <a:tabLst>
                          <a:tab pos="372110" algn="l"/>
                          <a:tab pos="1045210" algn="l"/>
                          <a:tab pos="1428115" algn="l"/>
                          <a:tab pos="1950085" algn="l"/>
                          <a:tab pos="2691130" algn="l"/>
                          <a:tab pos="3017520" algn="l"/>
                          <a:tab pos="3926840" algn="l"/>
                          <a:tab pos="4518025" algn="l"/>
                        </a:tabLst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	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cop</a:t>
                      </a:r>
                      <a:r>
                        <a:rPr sz="2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y	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	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th</a:t>
                      </a:r>
                      <a:r>
                        <a:rPr sz="2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	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valu</a:t>
                      </a:r>
                      <a:r>
                        <a:rPr sz="2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	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passe</a:t>
                      </a:r>
                      <a:r>
                        <a:rPr sz="2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	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r>
                        <a:rPr sz="2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	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the  function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 marR="52705">
                        <a:lnSpc>
                          <a:spcPct val="100000"/>
                        </a:lnSpc>
                        <a:spcBef>
                          <a:spcPts val="365"/>
                        </a:spcBef>
                        <a:tabLst>
                          <a:tab pos="494030" algn="l"/>
                          <a:tab pos="1479550" algn="l"/>
                          <a:tab pos="1844039" algn="l"/>
                          <a:tab pos="2567940" algn="l"/>
                        </a:tabLst>
                      </a:pP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	address	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	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valu</a:t>
                      </a:r>
                      <a:r>
                        <a:rPr sz="2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e	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is  passed</a:t>
                      </a:r>
                      <a:r>
                        <a:rPr sz="2100" spc="-3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into</a:t>
                      </a:r>
                      <a:r>
                        <a:rPr sz="2100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2100" spc="-2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2174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 marR="56515" algn="just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Changes made inside the function is limited </a:t>
                      </a:r>
                      <a:r>
                        <a:rPr sz="2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2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2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2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only.</a:t>
                      </a:r>
                      <a:r>
                        <a:rPr sz="2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2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values</a:t>
                      </a:r>
                      <a:r>
                        <a:rPr sz="2100" spc="459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2100" spc="46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2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actual</a:t>
                      </a:r>
                      <a:r>
                        <a:rPr sz="21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parameters</a:t>
                      </a:r>
                      <a:r>
                        <a:rPr sz="2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do</a:t>
                      </a:r>
                      <a:r>
                        <a:rPr sz="2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2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change</a:t>
                      </a:r>
                      <a:r>
                        <a:rPr sz="2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by </a:t>
                      </a:r>
                      <a:r>
                        <a:rPr sz="2100" spc="-459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changing</a:t>
                      </a:r>
                      <a:r>
                        <a:rPr sz="21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21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formal</a:t>
                      </a:r>
                      <a:r>
                        <a:rPr sz="210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parameters.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 marR="52069" algn="just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Changes</a:t>
                      </a:r>
                      <a:r>
                        <a:rPr sz="2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made</a:t>
                      </a:r>
                      <a:r>
                        <a:rPr sz="2100" spc="46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inside </a:t>
                      </a:r>
                      <a:r>
                        <a:rPr sz="2100" spc="-459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2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2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validate </a:t>
                      </a:r>
                      <a:r>
                        <a:rPr sz="2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outside</a:t>
                      </a:r>
                      <a:r>
                        <a:rPr sz="2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2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2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function </a:t>
                      </a:r>
                      <a:r>
                        <a:rPr sz="2100" spc="-459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also.</a:t>
                      </a:r>
                      <a:r>
                        <a:rPr sz="21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2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values</a:t>
                      </a:r>
                      <a:r>
                        <a:rPr sz="2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2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2100" spc="-459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actual</a:t>
                      </a:r>
                      <a:r>
                        <a:rPr sz="2100" spc="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parameters</a:t>
                      </a:r>
                      <a:r>
                        <a:rPr sz="2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do </a:t>
                      </a:r>
                      <a:r>
                        <a:rPr sz="2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change by changing the </a:t>
                      </a:r>
                      <a:r>
                        <a:rPr sz="210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formal</a:t>
                      </a:r>
                      <a:r>
                        <a:rPr sz="2100" spc="-1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100" spc="-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parameters.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T="46355" marB="0">
                    <a:lnL w="9525">
                      <a:solidFill>
                        <a:srgbClr val="C7CCBE"/>
                      </a:solidFill>
                      <a:prstDash val="solid"/>
                    </a:lnL>
                    <a:lnR w="9525">
                      <a:solidFill>
                        <a:srgbClr val="C7CCBE"/>
                      </a:solidFill>
                      <a:prstDash val="solid"/>
                    </a:lnR>
                    <a:lnT w="9525">
                      <a:solidFill>
                        <a:srgbClr val="C7CCBE"/>
                      </a:solidFill>
                      <a:prstDash val="solid"/>
                    </a:lnT>
                    <a:lnB w="9525">
                      <a:solidFill>
                        <a:srgbClr val="C7CC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5155" y="2868816"/>
            <a:ext cx="23717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"/>
                <a:cs typeface="Calibri"/>
              </a:rPr>
              <a:t>Thank</a:t>
            </a:r>
            <a:r>
              <a:rPr sz="4400" b="0" spc="-90" dirty="0">
                <a:latin typeface="Calibri"/>
                <a:cs typeface="Calibri"/>
              </a:rPr>
              <a:t> </a:t>
            </a:r>
            <a:r>
              <a:rPr sz="4400" b="0" spc="-5" dirty="0">
                <a:latin typeface="Calibri"/>
                <a:cs typeface="Calibri"/>
              </a:rPr>
              <a:t>you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85733" y="6466776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1905" y="403511"/>
            <a:ext cx="3696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What</a:t>
            </a:r>
            <a:r>
              <a:rPr sz="3600" spc="-35" dirty="0"/>
              <a:t> </a:t>
            </a:r>
            <a:r>
              <a:rPr sz="3600" spc="-5" dirty="0"/>
              <a:t>is</a:t>
            </a:r>
            <a:r>
              <a:rPr sz="3600" spc="-35" dirty="0"/>
              <a:t> </a:t>
            </a:r>
            <a:r>
              <a:rPr sz="3600" dirty="0"/>
              <a:t>a</a:t>
            </a:r>
            <a:r>
              <a:rPr sz="3600" spc="-30" dirty="0"/>
              <a:t> </a:t>
            </a:r>
            <a:r>
              <a:rPr sz="3600" spc="-5" dirty="0"/>
              <a:t>function?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77750" y="1582463"/>
            <a:ext cx="8025130" cy="44303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07975" marR="5080" indent="-295910" algn="just">
              <a:lnSpc>
                <a:spcPts val="2700"/>
              </a:lnSpc>
              <a:spcBef>
                <a:spcPts val="434"/>
              </a:spcBef>
              <a:buFont typeface="Arial MT"/>
              <a:buChar char="•"/>
              <a:tabLst>
                <a:tab pos="308610" algn="l"/>
              </a:tabLst>
            </a:pPr>
            <a:r>
              <a:rPr sz="2500" spc="-5" dirty="0">
                <a:latin typeface="Calibri"/>
                <a:cs typeface="Calibri"/>
              </a:rPr>
              <a:t>A </a:t>
            </a:r>
            <a:r>
              <a:rPr sz="2500" spc="-10" dirty="0">
                <a:latin typeface="Calibri"/>
                <a:cs typeface="Calibri"/>
              </a:rPr>
              <a:t>function </a:t>
            </a:r>
            <a:r>
              <a:rPr sz="2500" spc="-5" dirty="0">
                <a:latin typeface="Calibri"/>
                <a:cs typeface="Calibri"/>
              </a:rPr>
              <a:t>is a </a:t>
            </a:r>
            <a:r>
              <a:rPr sz="2500" spc="-10" dirty="0">
                <a:latin typeface="Calibri"/>
                <a:cs typeface="Calibri"/>
              </a:rPr>
              <a:t>self-contained program segment </a:t>
            </a:r>
            <a:r>
              <a:rPr sz="2500" spc="-5" dirty="0">
                <a:latin typeface="Calibri"/>
                <a:cs typeface="Calibri"/>
              </a:rPr>
              <a:t>that </a:t>
            </a:r>
            <a:r>
              <a:rPr sz="2500" spc="-10" dirty="0">
                <a:latin typeface="Calibri"/>
                <a:cs typeface="Calibri"/>
              </a:rPr>
              <a:t>carries </a:t>
            </a:r>
            <a:r>
              <a:rPr sz="2500" spc="-5" dirty="0">
                <a:latin typeface="Calibri"/>
                <a:cs typeface="Calibri"/>
              </a:rPr>
              <a:t> out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some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specific,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well-defined</a:t>
            </a:r>
            <a:r>
              <a:rPr sz="2500" spc="-5" dirty="0">
                <a:latin typeface="Calibri"/>
                <a:cs typeface="Calibri"/>
              </a:rPr>
              <a:t> task.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Every</a:t>
            </a:r>
            <a:r>
              <a:rPr sz="2500" spc="-5" dirty="0">
                <a:latin typeface="Calibri"/>
                <a:cs typeface="Calibri"/>
              </a:rPr>
              <a:t> C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program 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consists</a:t>
            </a:r>
            <a:r>
              <a:rPr sz="2500" spc="-5" dirty="0">
                <a:latin typeface="Calibri"/>
                <a:cs typeface="Calibri"/>
              </a:rPr>
              <a:t> of one or </a:t>
            </a:r>
            <a:r>
              <a:rPr sz="2500" spc="-10" dirty="0">
                <a:latin typeface="Calibri"/>
                <a:cs typeface="Calibri"/>
              </a:rPr>
              <a:t>more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functions.</a:t>
            </a:r>
            <a:endParaRPr sz="2500">
              <a:latin typeface="Calibri"/>
              <a:cs typeface="Calibri"/>
            </a:endParaRPr>
          </a:p>
          <a:p>
            <a:pPr marL="307975" indent="-295910" algn="just">
              <a:lnSpc>
                <a:spcPct val="100000"/>
              </a:lnSpc>
              <a:spcBef>
                <a:spcPts val="150"/>
              </a:spcBef>
              <a:buFont typeface="Arial MT"/>
              <a:buChar char="•"/>
              <a:tabLst>
                <a:tab pos="308610" algn="l"/>
              </a:tabLst>
            </a:pPr>
            <a:r>
              <a:rPr sz="2500" spc="-5" dirty="0">
                <a:latin typeface="Calibri"/>
                <a:cs typeface="Calibri"/>
              </a:rPr>
              <a:t>One of </a:t>
            </a:r>
            <a:r>
              <a:rPr sz="2500" spc="-10" dirty="0">
                <a:latin typeface="Calibri"/>
                <a:cs typeface="Calibri"/>
              </a:rPr>
              <a:t>these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functions</a:t>
            </a:r>
            <a:r>
              <a:rPr sz="2500" spc="-5" dirty="0">
                <a:latin typeface="Calibri"/>
                <a:cs typeface="Calibri"/>
              </a:rPr>
              <a:t> must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be </a:t>
            </a:r>
            <a:r>
              <a:rPr sz="2500" spc="-10" dirty="0">
                <a:latin typeface="Calibri"/>
                <a:cs typeface="Calibri"/>
              </a:rPr>
              <a:t>called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main.</a:t>
            </a:r>
            <a:endParaRPr sz="2500">
              <a:latin typeface="Calibri"/>
              <a:cs typeface="Calibri"/>
            </a:endParaRPr>
          </a:p>
          <a:p>
            <a:pPr marL="307975" marR="8255" indent="-295910" algn="just">
              <a:lnSpc>
                <a:spcPts val="2700"/>
              </a:lnSpc>
              <a:spcBef>
                <a:spcPts val="540"/>
              </a:spcBef>
              <a:buFont typeface="Arial MT"/>
              <a:buChar char="•"/>
              <a:tabLst>
                <a:tab pos="308610" algn="l"/>
              </a:tabLst>
            </a:pPr>
            <a:r>
              <a:rPr sz="2500" spc="-10" dirty="0">
                <a:latin typeface="Calibri"/>
                <a:cs typeface="Calibri"/>
              </a:rPr>
              <a:t>Execution </a:t>
            </a:r>
            <a:r>
              <a:rPr sz="2500" spc="-5" dirty="0">
                <a:latin typeface="Calibri"/>
                <a:cs typeface="Calibri"/>
              </a:rPr>
              <a:t>of the </a:t>
            </a:r>
            <a:r>
              <a:rPr sz="2500" spc="-10" dirty="0">
                <a:latin typeface="Calibri"/>
                <a:cs typeface="Calibri"/>
              </a:rPr>
              <a:t>program </a:t>
            </a:r>
            <a:r>
              <a:rPr sz="2500" spc="-5" dirty="0">
                <a:latin typeface="Calibri"/>
                <a:cs typeface="Calibri"/>
              </a:rPr>
              <a:t>will always </a:t>
            </a:r>
            <a:r>
              <a:rPr sz="2500" spc="-10" dirty="0">
                <a:latin typeface="Calibri"/>
                <a:cs typeface="Calibri"/>
              </a:rPr>
              <a:t>begin </a:t>
            </a:r>
            <a:r>
              <a:rPr sz="2500" spc="-5" dirty="0">
                <a:latin typeface="Calibri"/>
                <a:cs typeface="Calibri"/>
              </a:rPr>
              <a:t>by </a:t>
            </a:r>
            <a:r>
              <a:rPr sz="2500" spc="-10" dirty="0">
                <a:latin typeface="Calibri"/>
                <a:cs typeface="Calibri"/>
              </a:rPr>
              <a:t>carrying out </a:t>
            </a:r>
            <a:r>
              <a:rPr sz="2500" spc="-5" dirty="0">
                <a:latin typeface="Calibri"/>
                <a:cs typeface="Calibri"/>
              </a:rPr>
              <a:t> the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instructions</a:t>
            </a:r>
            <a:r>
              <a:rPr sz="2500" spc="-5" dirty="0">
                <a:latin typeface="Calibri"/>
                <a:cs typeface="Calibri"/>
              </a:rPr>
              <a:t> in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main.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Additional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functions</a:t>
            </a:r>
            <a:r>
              <a:rPr sz="2500" spc="-5" dirty="0">
                <a:latin typeface="Calibri"/>
                <a:cs typeface="Calibri"/>
              </a:rPr>
              <a:t> will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be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subordinate</a:t>
            </a:r>
            <a:r>
              <a:rPr sz="2500" spc="-5" dirty="0">
                <a:latin typeface="Calibri"/>
                <a:cs typeface="Calibri"/>
              </a:rPr>
              <a:t> to</a:t>
            </a:r>
            <a:r>
              <a:rPr sz="2500" spc="-10" dirty="0">
                <a:latin typeface="Calibri"/>
                <a:cs typeface="Calibri"/>
              </a:rPr>
              <a:t> main,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and </a:t>
            </a:r>
            <a:r>
              <a:rPr sz="2500" spc="-10" dirty="0">
                <a:latin typeface="Calibri"/>
                <a:cs typeface="Calibri"/>
              </a:rPr>
              <a:t>perhaps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to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one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another.</a:t>
            </a:r>
            <a:endParaRPr sz="2500">
              <a:latin typeface="Calibri"/>
              <a:cs typeface="Calibri"/>
            </a:endParaRPr>
          </a:p>
          <a:p>
            <a:pPr marL="307975" marR="5080" indent="-294005" algn="just">
              <a:lnSpc>
                <a:spcPts val="2800"/>
              </a:lnSpc>
              <a:spcBef>
                <a:spcPts val="509"/>
              </a:spcBef>
              <a:buFont typeface="Arial MT"/>
              <a:buChar char="•"/>
              <a:tabLst>
                <a:tab pos="308610" algn="l"/>
              </a:tabLst>
            </a:pPr>
            <a:r>
              <a:rPr sz="2600" spc="-10" dirty="0">
                <a:latin typeface="Calibri"/>
                <a:cs typeface="Calibri"/>
              </a:rPr>
              <a:t>A</a:t>
            </a:r>
            <a:r>
              <a:rPr sz="2600" spc="229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function</a:t>
            </a:r>
            <a:r>
              <a:rPr sz="2600" spc="2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will</a:t>
            </a:r>
            <a:r>
              <a:rPr sz="2600" spc="2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carry</a:t>
            </a:r>
            <a:r>
              <a:rPr sz="2600" spc="229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out</a:t>
            </a:r>
            <a:r>
              <a:rPr sz="2600" spc="2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its</a:t>
            </a:r>
            <a:r>
              <a:rPr sz="2600" spc="229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intended</a:t>
            </a:r>
            <a:r>
              <a:rPr sz="2600" spc="2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action</a:t>
            </a:r>
            <a:r>
              <a:rPr sz="2600" spc="2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whenever</a:t>
            </a:r>
            <a:r>
              <a:rPr sz="2600" spc="229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it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accessed </a:t>
            </a:r>
            <a:r>
              <a:rPr sz="2600" spc="-10" dirty="0">
                <a:latin typeface="Calibri"/>
                <a:cs typeface="Calibri"/>
              </a:rPr>
              <a:t>(i.e., whenever the function is "called") from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some other portion of the program. The same function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 be </a:t>
            </a:r>
            <a:r>
              <a:rPr sz="2600" spc="-5" dirty="0">
                <a:latin typeface="Calibri"/>
                <a:cs typeface="Calibri"/>
              </a:rPr>
              <a:t>accessed </a:t>
            </a:r>
            <a:r>
              <a:rPr sz="2600" spc="-10" dirty="0">
                <a:latin typeface="Calibri"/>
                <a:cs typeface="Calibri"/>
              </a:rPr>
              <a:t>from several different places within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program.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816" y="252562"/>
            <a:ext cx="8556625" cy="106997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04800" marR="5080" indent="-292735" algn="just">
              <a:lnSpc>
                <a:spcPts val="2530"/>
              </a:lnSpc>
              <a:spcBef>
                <a:spcPts val="710"/>
              </a:spcBef>
              <a:buFont typeface="Arial MT"/>
              <a:buChar char="•"/>
              <a:tabLst>
                <a:tab pos="305435" algn="l"/>
              </a:tabLst>
            </a:pPr>
            <a:r>
              <a:rPr sz="2600" spc="20" dirty="0">
                <a:latin typeface="Calibri"/>
                <a:cs typeface="Calibri"/>
              </a:rPr>
              <a:t>A </a:t>
            </a:r>
            <a:r>
              <a:rPr sz="2600" spc="10" dirty="0">
                <a:latin typeface="Calibri"/>
                <a:cs typeface="Calibri"/>
              </a:rPr>
              <a:t>function </a:t>
            </a:r>
            <a:r>
              <a:rPr sz="2600" spc="5" dirty="0">
                <a:latin typeface="Calibri"/>
                <a:cs typeface="Calibri"/>
              </a:rPr>
              <a:t>definition </a:t>
            </a:r>
            <a:r>
              <a:rPr sz="2600" spc="10" dirty="0">
                <a:latin typeface="Calibri"/>
                <a:cs typeface="Calibri"/>
              </a:rPr>
              <a:t>has two </a:t>
            </a:r>
            <a:r>
              <a:rPr sz="2600" spc="5" dirty="0">
                <a:latin typeface="Calibri"/>
                <a:cs typeface="Calibri"/>
              </a:rPr>
              <a:t>principal </a:t>
            </a:r>
            <a:r>
              <a:rPr sz="2600" spc="10" dirty="0">
                <a:latin typeface="Calibri"/>
                <a:cs typeface="Calibri"/>
              </a:rPr>
              <a:t>components: </a:t>
            </a:r>
            <a:r>
              <a:rPr sz="2600" spc="5" dirty="0">
                <a:latin typeface="Calibri"/>
                <a:cs typeface="Calibri"/>
              </a:rPr>
              <a:t>the first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line (including the </a:t>
            </a:r>
            <a:r>
              <a:rPr sz="2600" spc="15" dirty="0">
                <a:latin typeface="Calibri"/>
                <a:cs typeface="Calibri"/>
              </a:rPr>
              <a:t>argument </a:t>
            </a:r>
            <a:r>
              <a:rPr sz="2600" spc="5" dirty="0">
                <a:latin typeface="Calibri"/>
                <a:cs typeface="Calibri"/>
              </a:rPr>
              <a:t>declarations), </a:t>
            </a:r>
            <a:r>
              <a:rPr sz="2600" spc="15" dirty="0">
                <a:latin typeface="Calibri"/>
                <a:cs typeface="Calibri"/>
              </a:rPr>
              <a:t>and </a:t>
            </a:r>
            <a:r>
              <a:rPr sz="2600" spc="5" dirty="0">
                <a:latin typeface="Calibri"/>
                <a:cs typeface="Calibri"/>
              </a:rPr>
              <a:t>the </a:t>
            </a:r>
            <a:r>
              <a:rPr sz="2600" spc="10" dirty="0">
                <a:latin typeface="Calibri"/>
                <a:cs typeface="Calibri"/>
              </a:rPr>
              <a:t>body </a:t>
            </a:r>
            <a:r>
              <a:rPr sz="2600" spc="5" dirty="0">
                <a:latin typeface="Calibri"/>
                <a:cs typeface="Calibri"/>
              </a:rPr>
              <a:t>of 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function.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3716" y="2936199"/>
            <a:ext cx="8629650" cy="3773804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42900" marR="42545" indent="-292735" algn="just">
              <a:lnSpc>
                <a:spcPts val="2530"/>
              </a:lnSpc>
              <a:spcBef>
                <a:spcPts val="710"/>
              </a:spcBef>
              <a:buFont typeface="Arial"/>
              <a:buChar char="•"/>
              <a:tabLst>
                <a:tab pos="343535" algn="l"/>
              </a:tabLst>
            </a:pPr>
            <a:r>
              <a:rPr sz="2600" b="1" spc="5" dirty="0">
                <a:latin typeface="Calibri"/>
                <a:cs typeface="Calibri"/>
              </a:rPr>
              <a:t>Return</a:t>
            </a:r>
            <a:r>
              <a:rPr sz="2600" b="1" spc="10" dirty="0">
                <a:latin typeface="Calibri"/>
                <a:cs typeface="Calibri"/>
              </a:rPr>
              <a:t> Type:</a:t>
            </a:r>
            <a:r>
              <a:rPr sz="2600" b="1" spc="610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A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function</a:t>
            </a:r>
            <a:r>
              <a:rPr sz="2600" spc="61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may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return</a:t>
            </a:r>
            <a:r>
              <a:rPr sz="2600" spc="61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a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value.</a:t>
            </a:r>
            <a:r>
              <a:rPr sz="2600" spc="61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return_type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the</a:t>
            </a:r>
            <a:r>
              <a:rPr sz="2600" spc="10" dirty="0">
                <a:latin typeface="Calibri"/>
                <a:cs typeface="Calibri"/>
              </a:rPr>
              <a:t> data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type</a:t>
            </a:r>
            <a:r>
              <a:rPr sz="2600" spc="10" dirty="0">
                <a:latin typeface="Calibri"/>
                <a:cs typeface="Calibri"/>
              </a:rPr>
              <a:t> of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the</a:t>
            </a:r>
            <a:r>
              <a:rPr sz="2600" spc="10" dirty="0">
                <a:latin typeface="Calibri"/>
                <a:cs typeface="Calibri"/>
              </a:rPr>
              <a:t> value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the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function 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returns.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Some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functions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perform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the</a:t>
            </a:r>
            <a:r>
              <a:rPr sz="2600" spc="10" dirty="0">
                <a:latin typeface="Calibri"/>
                <a:cs typeface="Calibri"/>
              </a:rPr>
              <a:t> desired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operations 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without</a:t>
            </a:r>
            <a:r>
              <a:rPr sz="2600" spc="44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returning</a:t>
            </a:r>
            <a:r>
              <a:rPr sz="2600" spc="44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a</a:t>
            </a:r>
            <a:r>
              <a:rPr sz="2600" spc="45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value.</a:t>
            </a:r>
            <a:r>
              <a:rPr sz="2600" spc="44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In</a:t>
            </a:r>
            <a:r>
              <a:rPr sz="2600" spc="45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this</a:t>
            </a:r>
            <a:r>
              <a:rPr sz="2600" spc="44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case,</a:t>
            </a:r>
            <a:r>
              <a:rPr sz="2600" spc="44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the</a:t>
            </a:r>
            <a:r>
              <a:rPr sz="2600" spc="45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return_type</a:t>
            </a:r>
            <a:r>
              <a:rPr sz="2600" spc="44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keyword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void.</a:t>
            </a:r>
            <a:endParaRPr sz="2600">
              <a:latin typeface="Calibri"/>
              <a:cs typeface="Calibri"/>
            </a:endParaRPr>
          </a:p>
          <a:p>
            <a:pPr marL="342900" marR="43180" indent="-292735" algn="just">
              <a:lnSpc>
                <a:spcPts val="2530"/>
              </a:lnSpc>
              <a:spcBef>
                <a:spcPts val="525"/>
              </a:spcBef>
              <a:buFont typeface="Arial"/>
              <a:buChar char="•"/>
              <a:tabLst>
                <a:tab pos="343535" algn="l"/>
              </a:tabLst>
            </a:pPr>
            <a:r>
              <a:rPr sz="2600" b="1" spc="5" dirty="0">
                <a:latin typeface="Calibri"/>
                <a:cs typeface="Calibri"/>
              </a:rPr>
              <a:t>Function </a:t>
            </a:r>
            <a:r>
              <a:rPr sz="2600" b="1" spc="15" dirty="0">
                <a:latin typeface="Calibri"/>
                <a:cs typeface="Calibri"/>
              </a:rPr>
              <a:t>Name: </a:t>
            </a:r>
            <a:r>
              <a:rPr sz="2600" spc="10" dirty="0">
                <a:latin typeface="Calibri"/>
                <a:cs typeface="Calibri"/>
              </a:rPr>
              <a:t>This </a:t>
            </a:r>
            <a:r>
              <a:rPr sz="2600" spc="5" dirty="0">
                <a:latin typeface="Calibri"/>
                <a:cs typeface="Calibri"/>
              </a:rPr>
              <a:t>is the </a:t>
            </a:r>
            <a:r>
              <a:rPr sz="2600" spc="10" dirty="0">
                <a:latin typeface="Calibri"/>
                <a:cs typeface="Calibri"/>
              </a:rPr>
              <a:t>actual </a:t>
            </a:r>
            <a:r>
              <a:rPr sz="2600" spc="15" dirty="0">
                <a:latin typeface="Calibri"/>
                <a:cs typeface="Calibri"/>
              </a:rPr>
              <a:t>name </a:t>
            </a:r>
            <a:r>
              <a:rPr sz="2600" spc="10" dirty="0">
                <a:latin typeface="Calibri"/>
                <a:cs typeface="Calibri"/>
              </a:rPr>
              <a:t>of </a:t>
            </a:r>
            <a:r>
              <a:rPr sz="2600" spc="5" dirty="0">
                <a:latin typeface="Calibri"/>
                <a:cs typeface="Calibri"/>
              </a:rPr>
              <a:t>the function. </a:t>
            </a:r>
            <a:r>
              <a:rPr sz="2600" spc="10" dirty="0">
                <a:latin typeface="Calibri"/>
                <a:cs typeface="Calibri"/>
              </a:rPr>
              <a:t>The 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function</a:t>
            </a:r>
            <a:r>
              <a:rPr sz="2600" spc="50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name</a:t>
            </a:r>
            <a:r>
              <a:rPr sz="2600" spc="50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and</a:t>
            </a:r>
            <a:r>
              <a:rPr sz="2600" spc="509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the</a:t>
            </a:r>
            <a:r>
              <a:rPr sz="2600" spc="50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parameter</a:t>
            </a:r>
            <a:r>
              <a:rPr sz="2600" spc="50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list</a:t>
            </a:r>
            <a:r>
              <a:rPr sz="2600" spc="50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together</a:t>
            </a:r>
            <a:r>
              <a:rPr sz="2600" spc="50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constitute </a:t>
            </a:r>
            <a:r>
              <a:rPr sz="2600" spc="-58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function</a:t>
            </a:r>
            <a:r>
              <a:rPr sz="2600" spc="5" dirty="0">
                <a:latin typeface="Calibri"/>
                <a:cs typeface="Calibri"/>
              </a:rPr>
              <a:t> signature.</a:t>
            </a:r>
            <a:endParaRPr sz="2600">
              <a:latin typeface="Calibri"/>
              <a:cs typeface="Calibri"/>
            </a:endParaRPr>
          </a:p>
          <a:p>
            <a:pPr marL="342900" marR="45720" indent="-292735" algn="just">
              <a:lnSpc>
                <a:spcPts val="2530"/>
              </a:lnSpc>
              <a:spcBef>
                <a:spcPts val="525"/>
              </a:spcBef>
              <a:buFont typeface="Arial"/>
              <a:buChar char="•"/>
              <a:tabLst>
                <a:tab pos="343535" algn="l"/>
              </a:tabLst>
            </a:pPr>
            <a:r>
              <a:rPr sz="2600" b="1" spc="10" dirty="0">
                <a:latin typeface="Calibri"/>
                <a:cs typeface="Calibri"/>
              </a:rPr>
              <a:t>Parameters</a:t>
            </a:r>
            <a:r>
              <a:rPr sz="2600" spc="10" dirty="0">
                <a:latin typeface="Calibri"/>
                <a:cs typeface="Calibri"/>
              </a:rPr>
              <a:t>: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20" dirty="0">
                <a:latin typeface="Calibri"/>
                <a:cs typeface="Calibri"/>
              </a:rPr>
              <a:t>A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parameter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is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like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a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placeholder.</a:t>
            </a:r>
            <a:r>
              <a:rPr sz="2600" spc="15" dirty="0">
                <a:latin typeface="Calibri"/>
                <a:cs typeface="Calibri"/>
              </a:rPr>
              <a:t> When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function </a:t>
            </a:r>
            <a:r>
              <a:rPr sz="2600" spc="5" dirty="0">
                <a:latin typeface="Calibri"/>
                <a:cs typeface="Calibri"/>
              </a:rPr>
              <a:t>is </a:t>
            </a:r>
            <a:r>
              <a:rPr sz="2600" spc="10" dirty="0">
                <a:latin typeface="Calibri"/>
                <a:cs typeface="Calibri"/>
              </a:rPr>
              <a:t>invoked, you pass </a:t>
            </a:r>
            <a:r>
              <a:rPr sz="2600" spc="15" dirty="0">
                <a:latin typeface="Calibri"/>
                <a:cs typeface="Calibri"/>
              </a:rPr>
              <a:t>a </a:t>
            </a:r>
            <a:r>
              <a:rPr sz="2600" spc="10" dirty="0">
                <a:latin typeface="Calibri"/>
                <a:cs typeface="Calibri"/>
              </a:rPr>
              <a:t>value to </a:t>
            </a:r>
            <a:r>
              <a:rPr sz="2600" spc="5" dirty="0">
                <a:latin typeface="Calibri"/>
                <a:cs typeface="Calibri"/>
              </a:rPr>
              <a:t>the </a:t>
            </a:r>
            <a:r>
              <a:rPr sz="2600" spc="10" dirty="0">
                <a:latin typeface="Calibri"/>
                <a:cs typeface="Calibri"/>
              </a:rPr>
              <a:t>parameter. </a:t>
            </a:r>
            <a:r>
              <a:rPr sz="2600" spc="5" dirty="0">
                <a:latin typeface="Calibri"/>
                <a:cs typeface="Calibri"/>
              </a:rPr>
              <a:t>This </a:t>
            </a:r>
            <a:r>
              <a:rPr sz="2600" spc="10" dirty="0">
                <a:latin typeface="Calibri"/>
                <a:cs typeface="Calibri"/>
              </a:rPr>
              <a:t> parameter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10" dirty="0">
                <a:latin typeface="Calibri"/>
                <a:cs typeface="Calibri"/>
              </a:rPr>
              <a:t>s</a:t>
            </a:r>
            <a:r>
              <a:rPr sz="2600" spc="5" dirty="0">
                <a:latin typeface="Calibri"/>
                <a:cs typeface="Calibri"/>
              </a:rPr>
              <a:t> referre</a:t>
            </a:r>
            <a:r>
              <a:rPr sz="2600" spc="1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 t</a:t>
            </a:r>
            <a:r>
              <a:rPr sz="2600" spc="1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as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actual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parameter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15" dirty="0">
                <a:latin typeface="Calibri"/>
                <a:cs typeface="Calibri"/>
              </a:rPr>
              <a:t>argument</a:t>
            </a:r>
            <a:r>
              <a:rPr sz="2600" spc="-500" dirty="0">
                <a:latin typeface="Calibri"/>
                <a:cs typeface="Calibri"/>
              </a:rPr>
              <a:t>.</a:t>
            </a:r>
            <a:r>
              <a:rPr sz="1800" baseline="13888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800" baseline="13888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371600"/>
            <a:ext cx="7427086" cy="15239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6225" y="1082389"/>
            <a:ext cx="3270885" cy="5110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61060">
              <a:lnSpc>
                <a:spcPct val="116700"/>
              </a:lnSpc>
              <a:spcBef>
                <a:spcPts val="95"/>
              </a:spcBef>
            </a:pP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#include&lt;stdio.h&gt;  int</a:t>
            </a:r>
            <a:r>
              <a:rPr sz="26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twice(</a:t>
            </a:r>
            <a:r>
              <a:rPr sz="26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sz="26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x)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{</a:t>
            </a:r>
            <a:endParaRPr sz="2600">
              <a:latin typeface="Calibri"/>
              <a:cs typeface="Calibri"/>
            </a:endParaRPr>
          </a:p>
          <a:p>
            <a:pPr marL="298450" marR="1808480">
              <a:lnSpc>
                <a:spcPts val="3640"/>
              </a:lnSpc>
              <a:spcBef>
                <a:spcPts val="210"/>
              </a:spcBef>
            </a:pP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x=x+x;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sz="2600" spc="-9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x;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}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sz="2600" spc="-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main()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{</a:t>
            </a:r>
            <a:endParaRPr sz="2600">
              <a:latin typeface="Calibri"/>
              <a:cs typeface="Calibri"/>
            </a:endParaRPr>
          </a:p>
          <a:p>
            <a:pPr marL="298450" marR="1494790">
              <a:lnSpc>
                <a:spcPts val="3640"/>
              </a:lnSpc>
              <a:spcBef>
                <a:spcPts val="210"/>
              </a:spcBef>
            </a:pP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int x=10,y; </a:t>
            </a:r>
            <a:r>
              <a:rPr sz="2600" spc="-5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y=twice(x);</a:t>
            </a:r>
            <a:endParaRPr sz="260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310"/>
              </a:spcBef>
            </a:pP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printf("%d,%d\n",x,y);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16225" y="6233509"/>
            <a:ext cx="12953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}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18668" y="327311"/>
            <a:ext cx="3700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Defining</a:t>
            </a:r>
            <a:r>
              <a:rPr sz="3600" spc="-50" dirty="0"/>
              <a:t> </a:t>
            </a:r>
            <a:r>
              <a:rPr sz="3600" dirty="0"/>
              <a:t>a</a:t>
            </a:r>
            <a:r>
              <a:rPr sz="3600" spc="-50" dirty="0"/>
              <a:t> </a:t>
            </a:r>
            <a:r>
              <a:rPr sz="3600" spc="-5" dirty="0"/>
              <a:t>Function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8511133" y="642867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180" y="390143"/>
            <a:ext cx="1818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4640" algn="l"/>
              </a:tabLst>
            </a:pPr>
            <a:r>
              <a:rPr sz="3200" spc="-5" dirty="0">
                <a:latin typeface="Calibri"/>
                <a:cs typeface="Calibri"/>
              </a:rPr>
              <a:t>Example: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29000" y="152400"/>
            <a:ext cx="2743200" cy="2438400"/>
          </a:xfrm>
          <a:prstGeom prst="rect">
            <a:avLst/>
          </a:prstGeom>
          <a:ln w="9524">
            <a:solidFill>
              <a:srgbClr val="4F81BD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542925">
              <a:lnSpc>
                <a:spcPct val="100000"/>
              </a:lnSpc>
              <a:spcBef>
                <a:spcPts val="195"/>
              </a:spcBef>
              <a:tabLst>
                <a:tab pos="1050925" algn="l"/>
              </a:tabLst>
            </a:pP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int	twice(int</a:t>
            </a:r>
            <a:r>
              <a:rPr sz="26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x)</a:t>
            </a:r>
            <a:endParaRPr sz="2600">
              <a:latin typeface="Calibri"/>
              <a:cs typeface="Calibri"/>
            </a:endParaRPr>
          </a:p>
          <a:p>
            <a:pPr marL="542925">
              <a:lnSpc>
                <a:spcPct val="100000"/>
              </a:lnSpc>
              <a:spcBef>
                <a:spcPts val="520"/>
              </a:spcBef>
            </a:pP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{</a:t>
            </a:r>
            <a:endParaRPr sz="2600">
              <a:latin typeface="Calibri"/>
              <a:cs typeface="Calibri"/>
            </a:endParaRPr>
          </a:p>
          <a:p>
            <a:pPr marL="828675" marR="751205">
              <a:lnSpc>
                <a:spcPts val="3640"/>
              </a:lnSpc>
              <a:spcBef>
                <a:spcPts val="209"/>
              </a:spcBef>
            </a:pP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x=x+x;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sz="2600" spc="-1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x;</a:t>
            </a:r>
            <a:endParaRPr sz="2600">
              <a:latin typeface="Calibri"/>
              <a:cs typeface="Calibri"/>
            </a:endParaRPr>
          </a:p>
          <a:p>
            <a:pPr marL="542925">
              <a:lnSpc>
                <a:spcPct val="100000"/>
              </a:lnSpc>
              <a:spcBef>
                <a:spcPts val="310"/>
              </a:spcBef>
            </a:pP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}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9189" y="2716465"/>
            <a:ext cx="8563610" cy="4044950"/>
            <a:chOff x="209189" y="2716465"/>
            <a:chExt cx="8563610" cy="40449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715" y="2725990"/>
              <a:ext cx="8544284" cy="402530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3952" y="2721228"/>
              <a:ext cx="8554085" cy="4035425"/>
            </a:xfrm>
            <a:custGeom>
              <a:avLst/>
              <a:gdLst/>
              <a:ahLst/>
              <a:cxnLst/>
              <a:rect l="l" t="t" r="r" b="b"/>
              <a:pathLst>
                <a:path w="8554085" h="4035425">
                  <a:moveTo>
                    <a:pt x="0" y="0"/>
                  </a:moveTo>
                  <a:lnTo>
                    <a:pt x="8553809" y="0"/>
                  </a:lnTo>
                  <a:lnTo>
                    <a:pt x="8553809" y="4034831"/>
                  </a:lnTo>
                  <a:lnTo>
                    <a:pt x="0" y="403483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485733" y="6466776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485733" y="6466776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2010" y="1578620"/>
            <a:ext cx="8017509" cy="437832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03530" marR="948690" indent="-291465">
              <a:lnSpc>
                <a:spcPts val="2940"/>
              </a:lnSpc>
              <a:spcBef>
                <a:spcPts val="465"/>
              </a:spcBef>
              <a:buFont typeface="Arial MT"/>
              <a:buChar char="•"/>
              <a:tabLst>
                <a:tab pos="303530" algn="l"/>
                <a:tab pos="304165" algn="l"/>
              </a:tabLst>
            </a:pPr>
            <a:r>
              <a:rPr sz="2700" spc="-5" dirty="0">
                <a:latin typeface="Calibri"/>
                <a:cs typeface="Calibri"/>
              </a:rPr>
              <a:t>Information</a:t>
            </a:r>
            <a:r>
              <a:rPr sz="2700" dirty="0">
                <a:latin typeface="Calibri"/>
                <a:cs typeface="Calibri"/>
              </a:rPr>
              <a:t> is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returned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from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function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 </a:t>
            </a: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calling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portion </a:t>
            </a:r>
            <a:r>
              <a:rPr sz="2700" spc="5" dirty="0">
                <a:latin typeface="Calibri"/>
                <a:cs typeface="Calibri"/>
              </a:rPr>
              <a:t>of</a:t>
            </a:r>
            <a:r>
              <a:rPr sz="2700" dirty="0">
                <a:latin typeface="Calibri"/>
                <a:cs typeface="Calibri"/>
              </a:rPr>
              <a:t> the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program</a:t>
            </a:r>
            <a:r>
              <a:rPr sz="2700" dirty="0">
                <a:latin typeface="Calibri"/>
                <a:cs typeface="Calibri"/>
              </a:rPr>
              <a:t> via the</a:t>
            </a:r>
            <a:r>
              <a:rPr sz="2700" spc="105" dirty="0">
                <a:latin typeface="Calibri"/>
                <a:cs typeface="Calibri"/>
              </a:rPr>
              <a:t> </a:t>
            </a:r>
            <a:r>
              <a:rPr sz="2700" b="1" i="1" dirty="0">
                <a:latin typeface="Calibri"/>
                <a:cs typeface="Calibri"/>
              </a:rPr>
              <a:t>return </a:t>
            </a:r>
            <a:r>
              <a:rPr sz="2700" b="1" i="1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statement.</a:t>
            </a:r>
            <a:endParaRPr sz="2700">
              <a:latin typeface="Calibri"/>
              <a:cs typeface="Calibri"/>
            </a:endParaRPr>
          </a:p>
          <a:p>
            <a:pPr marL="303530" marR="498475" indent="-303530">
              <a:lnSpc>
                <a:spcPts val="3479"/>
              </a:lnSpc>
              <a:spcBef>
                <a:spcPts val="105"/>
              </a:spcBef>
              <a:buFont typeface="Arial MT"/>
              <a:buChar char="•"/>
              <a:tabLst>
                <a:tab pos="303530" algn="l"/>
                <a:tab pos="304165" algn="l"/>
              </a:tabLst>
            </a:pPr>
            <a:r>
              <a:rPr sz="2700" dirty="0">
                <a:latin typeface="Calibri"/>
                <a:cs typeface="Calibri"/>
              </a:rPr>
              <a:t>In general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terms,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90" dirty="0">
                <a:latin typeface="Calibri"/>
                <a:cs typeface="Calibri"/>
              </a:rPr>
              <a:t> </a:t>
            </a:r>
            <a:r>
              <a:rPr sz="2700" b="1" i="1" dirty="0">
                <a:latin typeface="Calibri"/>
                <a:cs typeface="Calibri"/>
              </a:rPr>
              <a:t>return</a:t>
            </a:r>
            <a:r>
              <a:rPr sz="2700" b="1" i="1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statement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written </a:t>
            </a:r>
            <a:r>
              <a:rPr sz="2700" spc="5" dirty="0">
                <a:latin typeface="Calibri"/>
                <a:cs typeface="Calibri"/>
              </a:rPr>
              <a:t>as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return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b="1" i="1" dirty="0">
                <a:latin typeface="Calibri"/>
                <a:cs typeface="Calibri"/>
              </a:rPr>
              <a:t>expression;</a:t>
            </a:r>
            <a:endParaRPr sz="2700">
              <a:latin typeface="Calibri"/>
              <a:cs typeface="Calibri"/>
            </a:endParaRPr>
          </a:p>
          <a:p>
            <a:pPr marL="303530" marR="5080" indent="-291465" algn="just">
              <a:lnSpc>
                <a:spcPts val="2940"/>
              </a:lnSpc>
              <a:spcBef>
                <a:spcPts val="434"/>
              </a:spcBef>
              <a:buFont typeface="Arial MT"/>
              <a:buChar char="•"/>
              <a:tabLst>
                <a:tab pos="304165" algn="l"/>
              </a:tabLst>
            </a:pPr>
            <a:r>
              <a:rPr sz="2700" spc="5" dirty="0">
                <a:latin typeface="Calibri"/>
                <a:cs typeface="Calibri"/>
              </a:rPr>
              <a:t>The </a:t>
            </a:r>
            <a:r>
              <a:rPr sz="2700" dirty="0">
                <a:latin typeface="Calibri"/>
                <a:cs typeface="Calibri"/>
              </a:rPr>
              <a:t>value </a:t>
            </a:r>
            <a:r>
              <a:rPr sz="2700" spc="5" dirty="0">
                <a:latin typeface="Calibri"/>
                <a:cs typeface="Calibri"/>
              </a:rPr>
              <a:t>of </a:t>
            </a:r>
            <a:r>
              <a:rPr sz="2700" dirty="0">
                <a:latin typeface="Calibri"/>
                <a:cs typeface="Calibri"/>
              </a:rPr>
              <a:t>the expression is returned to the calling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portion </a:t>
            </a:r>
            <a:r>
              <a:rPr sz="2700" spc="5" dirty="0">
                <a:latin typeface="Calibri"/>
                <a:cs typeface="Calibri"/>
              </a:rPr>
              <a:t>of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5" dirty="0">
                <a:latin typeface="Calibri"/>
                <a:cs typeface="Calibri"/>
              </a:rPr>
              <a:t>program. The </a:t>
            </a:r>
            <a:r>
              <a:rPr sz="2700" dirty="0">
                <a:latin typeface="Calibri"/>
                <a:cs typeface="Calibri"/>
              </a:rPr>
              <a:t>expression is optional. </a:t>
            </a:r>
            <a:r>
              <a:rPr sz="2700" spc="-5" dirty="0">
                <a:latin typeface="Calibri"/>
                <a:cs typeface="Calibri"/>
              </a:rPr>
              <a:t>If </a:t>
            </a:r>
            <a:r>
              <a:rPr sz="2700" dirty="0">
                <a:latin typeface="Calibri"/>
                <a:cs typeface="Calibri"/>
              </a:rPr>
              <a:t> the expression is omitted, the </a:t>
            </a:r>
            <a:r>
              <a:rPr sz="2700" spc="5" dirty="0">
                <a:latin typeface="Calibri"/>
                <a:cs typeface="Calibri"/>
              </a:rPr>
              <a:t>r </a:t>
            </a:r>
            <a:r>
              <a:rPr sz="2700" spc="10" dirty="0">
                <a:latin typeface="Calibri"/>
                <a:cs typeface="Calibri"/>
              </a:rPr>
              <a:t>e </a:t>
            </a:r>
            <a:r>
              <a:rPr sz="2700" spc="5" dirty="0">
                <a:latin typeface="Calibri"/>
                <a:cs typeface="Calibri"/>
              </a:rPr>
              <a:t>t </a:t>
            </a:r>
            <a:r>
              <a:rPr sz="2700" spc="10" dirty="0">
                <a:latin typeface="Calibri"/>
                <a:cs typeface="Calibri"/>
              </a:rPr>
              <a:t>u </a:t>
            </a:r>
            <a:r>
              <a:rPr sz="2700" spc="5" dirty="0">
                <a:latin typeface="Calibri"/>
                <a:cs typeface="Calibri"/>
              </a:rPr>
              <a:t>r </a:t>
            </a:r>
            <a:r>
              <a:rPr sz="2700" spc="10" dirty="0">
                <a:latin typeface="Calibri"/>
                <a:cs typeface="Calibri"/>
              </a:rPr>
              <a:t>n </a:t>
            </a:r>
            <a:r>
              <a:rPr sz="2700" dirty="0">
                <a:latin typeface="Calibri"/>
                <a:cs typeface="Calibri"/>
              </a:rPr>
              <a:t>statement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simply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causes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control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revert</a:t>
            </a:r>
            <a:r>
              <a:rPr sz="2700" spc="5" dirty="0">
                <a:latin typeface="Calibri"/>
                <a:cs typeface="Calibri"/>
              </a:rPr>
              <a:t> back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calling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portion</a:t>
            </a:r>
            <a:r>
              <a:rPr sz="2700" spc="59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of</a:t>
            </a:r>
            <a:r>
              <a:rPr sz="2700" spc="5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59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program,</a:t>
            </a:r>
            <a:r>
              <a:rPr sz="2700" spc="5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without</a:t>
            </a:r>
            <a:r>
              <a:rPr sz="2700" spc="590" dirty="0">
                <a:latin typeface="Calibri"/>
                <a:cs typeface="Calibri"/>
              </a:rPr>
              <a:t> </a:t>
            </a:r>
            <a:r>
              <a:rPr sz="2700" spc="5" dirty="0">
                <a:latin typeface="Calibri"/>
                <a:cs typeface="Calibri"/>
              </a:rPr>
              <a:t>any</a:t>
            </a:r>
            <a:r>
              <a:rPr sz="2700" spc="59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transfer</a:t>
            </a:r>
            <a:r>
              <a:rPr sz="2700" spc="5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information.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85733" y="6466776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0037" y="213011"/>
            <a:ext cx="2858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Local</a:t>
            </a:r>
            <a:r>
              <a:rPr sz="3600" spc="-90" dirty="0"/>
              <a:t> </a:t>
            </a:r>
            <a:r>
              <a:rPr sz="3600" spc="-5" dirty="0"/>
              <a:t>Variables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96494" y="933704"/>
            <a:ext cx="8628380" cy="52374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04165" indent="-2921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303530" algn="l"/>
                <a:tab pos="304800" algn="l"/>
              </a:tabLst>
            </a:pPr>
            <a:r>
              <a:rPr sz="2700" spc="-5" dirty="0">
                <a:latin typeface="Calibri"/>
                <a:cs typeface="Calibri"/>
              </a:rPr>
              <a:t>Local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Variables</a:t>
            </a:r>
            <a:endParaRPr sz="2700">
              <a:latin typeface="Calibri"/>
              <a:cs typeface="Calibri"/>
            </a:endParaRPr>
          </a:p>
          <a:p>
            <a:pPr marL="728345">
              <a:lnSpc>
                <a:spcPct val="100000"/>
              </a:lnSpc>
              <a:spcBef>
                <a:spcPts val="540"/>
              </a:spcBef>
            </a:pPr>
            <a:r>
              <a:rPr sz="2700" spc="-5" dirty="0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sz="27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0000FF"/>
                </a:solidFill>
                <a:latin typeface="Calibri"/>
                <a:cs typeface="Calibri"/>
              </a:rPr>
              <a:t>func1</a:t>
            </a:r>
            <a:r>
              <a:rPr sz="27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0000FF"/>
                </a:solidFill>
                <a:latin typeface="Calibri"/>
                <a:cs typeface="Calibri"/>
              </a:rPr>
              <a:t>(int</a:t>
            </a:r>
            <a:r>
              <a:rPr sz="27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0000FF"/>
                </a:solidFill>
                <a:latin typeface="Calibri"/>
                <a:cs typeface="Calibri"/>
              </a:rPr>
              <a:t>y)</a:t>
            </a:r>
            <a:endParaRPr sz="2700">
              <a:latin typeface="Calibri"/>
              <a:cs typeface="Calibri"/>
            </a:endParaRPr>
          </a:p>
          <a:p>
            <a:pPr marL="704215">
              <a:lnSpc>
                <a:spcPct val="100000"/>
              </a:lnSpc>
            </a:pPr>
            <a:r>
              <a:rPr sz="2700" dirty="0">
                <a:solidFill>
                  <a:srgbClr val="0000FF"/>
                </a:solidFill>
                <a:latin typeface="Calibri"/>
                <a:cs typeface="Calibri"/>
              </a:rPr>
              <a:t>{</a:t>
            </a:r>
            <a:endParaRPr sz="2700">
              <a:latin typeface="Calibri"/>
              <a:cs typeface="Calibri"/>
            </a:endParaRPr>
          </a:p>
          <a:p>
            <a:pPr marL="1014094" marR="5884545">
              <a:lnSpc>
                <a:spcPct val="100000"/>
              </a:lnSpc>
            </a:pPr>
            <a:r>
              <a:rPr sz="2700" spc="-5" dirty="0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sz="27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00FF"/>
                </a:solidFill>
                <a:latin typeface="Calibri"/>
                <a:cs typeface="Calibri"/>
              </a:rPr>
              <a:t>a,</a:t>
            </a:r>
            <a:r>
              <a:rPr sz="27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27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7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0000FF"/>
                </a:solidFill>
                <a:latin typeface="Calibri"/>
                <a:cs typeface="Calibri"/>
              </a:rPr>
              <a:t>10; </a:t>
            </a:r>
            <a:r>
              <a:rPr sz="2700" spc="-59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0000FF"/>
                </a:solidFill>
                <a:latin typeface="Calibri"/>
                <a:cs typeface="Calibri"/>
              </a:rPr>
              <a:t>float</a:t>
            </a:r>
            <a:r>
              <a:rPr sz="27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0000FF"/>
                </a:solidFill>
                <a:latin typeface="Calibri"/>
                <a:cs typeface="Calibri"/>
              </a:rPr>
              <a:t>rate;</a:t>
            </a:r>
            <a:endParaRPr sz="2700">
              <a:latin typeface="Calibri"/>
              <a:cs typeface="Calibri"/>
            </a:endParaRPr>
          </a:p>
          <a:p>
            <a:pPr marL="1014094">
              <a:lnSpc>
                <a:spcPct val="100000"/>
              </a:lnSpc>
            </a:pPr>
            <a:r>
              <a:rPr sz="2700" spc="-5" dirty="0">
                <a:solidFill>
                  <a:srgbClr val="0000FF"/>
                </a:solidFill>
                <a:latin typeface="Calibri"/>
                <a:cs typeface="Calibri"/>
              </a:rPr>
              <a:t>double</a:t>
            </a:r>
            <a:r>
              <a:rPr sz="27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0000FF"/>
                </a:solidFill>
                <a:latin typeface="Calibri"/>
                <a:cs typeface="Calibri"/>
              </a:rPr>
              <a:t>cost</a:t>
            </a:r>
            <a:r>
              <a:rPr sz="27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sz="27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0000FF"/>
                </a:solidFill>
                <a:latin typeface="Calibri"/>
                <a:cs typeface="Calibri"/>
              </a:rPr>
              <a:t>12.55;</a:t>
            </a:r>
            <a:endParaRPr sz="2700">
              <a:latin typeface="Calibri"/>
              <a:cs typeface="Calibri"/>
            </a:endParaRPr>
          </a:p>
          <a:p>
            <a:pPr marL="1014094">
              <a:lnSpc>
                <a:spcPct val="100000"/>
              </a:lnSpc>
            </a:pPr>
            <a:r>
              <a:rPr sz="2700" spc="-5" dirty="0">
                <a:solidFill>
                  <a:srgbClr val="0000FF"/>
                </a:solidFill>
                <a:latin typeface="Calibri"/>
                <a:cs typeface="Calibri"/>
              </a:rPr>
              <a:t>.......</a:t>
            </a:r>
            <a:endParaRPr sz="2700">
              <a:latin typeface="Calibri"/>
              <a:cs typeface="Calibri"/>
            </a:endParaRPr>
          </a:p>
          <a:p>
            <a:pPr marL="704215">
              <a:lnSpc>
                <a:spcPct val="100000"/>
              </a:lnSpc>
            </a:pPr>
            <a:r>
              <a:rPr sz="2700" dirty="0">
                <a:solidFill>
                  <a:srgbClr val="0000FF"/>
                </a:solidFill>
                <a:latin typeface="Calibri"/>
                <a:cs typeface="Calibri"/>
              </a:rPr>
              <a:t>}</a:t>
            </a:r>
            <a:endParaRPr sz="2700">
              <a:latin typeface="Calibri"/>
              <a:cs typeface="Calibri"/>
            </a:endParaRPr>
          </a:p>
          <a:p>
            <a:pPr marL="304165" marR="5080" indent="-292100">
              <a:lnSpc>
                <a:spcPct val="100000"/>
              </a:lnSpc>
              <a:spcBef>
                <a:spcPts val="540"/>
              </a:spcBef>
              <a:buFont typeface="Arial MT"/>
              <a:buChar char="•"/>
              <a:tabLst>
                <a:tab pos="303530" algn="l"/>
                <a:tab pos="304800" algn="l"/>
                <a:tab pos="1433830" algn="l"/>
                <a:tab pos="2972435" algn="l"/>
                <a:tab pos="4477385" algn="l"/>
                <a:tab pos="5937885" algn="l"/>
                <a:tab pos="6699250" algn="l"/>
                <a:tab pos="8161020" algn="l"/>
              </a:tabLst>
            </a:pPr>
            <a:r>
              <a:rPr sz="2700" spc="-5" dirty="0">
                <a:latin typeface="Calibri"/>
                <a:cs typeface="Calibri"/>
              </a:rPr>
              <a:t>Thos</a:t>
            </a:r>
            <a:r>
              <a:rPr sz="2700" dirty="0">
                <a:latin typeface="Calibri"/>
                <a:cs typeface="Calibri"/>
              </a:rPr>
              <a:t>e	</a:t>
            </a:r>
            <a:r>
              <a:rPr sz="2700" spc="-5" dirty="0">
                <a:latin typeface="Calibri"/>
                <a:cs typeface="Calibri"/>
              </a:rPr>
              <a:t>variable</a:t>
            </a:r>
            <a:r>
              <a:rPr sz="2700" dirty="0">
                <a:latin typeface="Calibri"/>
                <a:cs typeface="Calibri"/>
              </a:rPr>
              <a:t>s	</a:t>
            </a:r>
            <a:r>
              <a:rPr sz="2700" spc="-5" dirty="0">
                <a:latin typeface="Calibri"/>
                <a:cs typeface="Calibri"/>
              </a:rPr>
              <a:t>declare</a:t>
            </a:r>
            <a:r>
              <a:rPr sz="2700" dirty="0">
                <a:latin typeface="Calibri"/>
                <a:cs typeface="Calibri"/>
              </a:rPr>
              <a:t>d	</a:t>
            </a:r>
            <a:r>
              <a:rPr sz="2700" spc="-5" dirty="0">
                <a:latin typeface="Calibri"/>
                <a:cs typeface="Calibri"/>
              </a:rPr>
              <a:t>“within</a:t>
            </a:r>
            <a:r>
              <a:rPr sz="2700" dirty="0">
                <a:latin typeface="Calibri"/>
                <a:cs typeface="Calibri"/>
              </a:rPr>
              <a:t>”	</a:t>
            </a:r>
            <a:r>
              <a:rPr sz="2700" spc="-10" dirty="0">
                <a:latin typeface="Calibri"/>
                <a:cs typeface="Calibri"/>
              </a:rPr>
              <a:t>th</a:t>
            </a:r>
            <a:r>
              <a:rPr sz="2700" dirty="0">
                <a:latin typeface="Calibri"/>
                <a:cs typeface="Calibri"/>
              </a:rPr>
              <a:t>e	</a:t>
            </a:r>
            <a:r>
              <a:rPr sz="2700" spc="-5" dirty="0">
                <a:latin typeface="Calibri"/>
                <a:cs typeface="Calibri"/>
              </a:rPr>
              <a:t>functio</a:t>
            </a:r>
            <a:r>
              <a:rPr sz="2700" dirty="0">
                <a:latin typeface="Calibri"/>
                <a:cs typeface="Calibri"/>
              </a:rPr>
              <a:t>n	are  </a:t>
            </a:r>
            <a:r>
              <a:rPr sz="2700" spc="-5" dirty="0">
                <a:latin typeface="Calibri"/>
                <a:cs typeface="Calibri"/>
              </a:rPr>
              <a:t>considered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“local variables”.</a:t>
            </a:r>
            <a:endParaRPr sz="2700">
              <a:latin typeface="Calibri"/>
              <a:cs typeface="Calibri"/>
            </a:endParaRPr>
          </a:p>
          <a:p>
            <a:pPr marL="304165" marR="7620" indent="-292100">
              <a:lnSpc>
                <a:spcPct val="100000"/>
              </a:lnSpc>
              <a:spcBef>
                <a:spcPts val="540"/>
              </a:spcBef>
              <a:buFont typeface="Arial MT"/>
              <a:buChar char="•"/>
              <a:tabLst>
                <a:tab pos="303530" algn="l"/>
                <a:tab pos="304800" algn="l"/>
                <a:tab pos="1172845" algn="l"/>
                <a:tab pos="1857375" algn="l"/>
                <a:tab pos="2647950" algn="l"/>
                <a:tab pos="3195320" algn="l"/>
                <a:tab pos="4055745" algn="l"/>
                <a:tab pos="5073015" algn="l"/>
                <a:tab pos="5733415" algn="l"/>
                <a:tab pos="7094220" algn="l"/>
                <a:tab pos="7908925" algn="l"/>
              </a:tabLst>
            </a:pPr>
            <a:r>
              <a:rPr sz="2700" spc="-5" dirty="0">
                <a:latin typeface="Calibri"/>
                <a:cs typeface="Calibri"/>
              </a:rPr>
              <a:t>The</a:t>
            </a:r>
            <a:r>
              <a:rPr sz="2700" dirty="0">
                <a:latin typeface="Calibri"/>
                <a:cs typeface="Calibri"/>
              </a:rPr>
              <a:t>y	</a:t>
            </a:r>
            <a:r>
              <a:rPr sz="2700" spc="-5" dirty="0">
                <a:latin typeface="Calibri"/>
                <a:cs typeface="Calibri"/>
              </a:rPr>
              <a:t>ca</a:t>
            </a:r>
            <a:r>
              <a:rPr sz="2700" dirty="0">
                <a:latin typeface="Calibri"/>
                <a:cs typeface="Calibri"/>
              </a:rPr>
              <a:t>n	</a:t>
            </a:r>
            <a:r>
              <a:rPr sz="2700" spc="-5" dirty="0">
                <a:latin typeface="Calibri"/>
                <a:cs typeface="Calibri"/>
              </a:rPr>
              <a:t>onl</a:t>
            </a:r>
            <a:r>
              <a:rPr sz="2700" dirty="0">
                <a:latin typeface="Calibri"/>
                <a:cs typeface="Calibri"/>
              </a:rPr>
              <a:t>y	</a:t>
            </a:r>
            <a:r>
              <a:rPr sz="2700" spc="-5" dirty="0">
                <a:latin typeface="Calibri"/>
                <a:cs typeface="Calibri"/>
              </a:rPr>
              <a:t>b</a:t>
            </a:r>
            <a:r>
              <a:rPr sz="2700" dirty="0">
                <a:latin typeface="Calibri"/>
                <a:cs typeface="Calibri"/>
              </a:rPr>
              <a:t>e	</a:t>
            </a:r>
            <a:r>
              <a:rPr sz="2700" spc="-5" dirty="0">
                <a:latin typeface="Calibri"/>
                <a:cs typeface="Calibri"/>
              </a:rPr>
              <a:t>use</a:t>
            </a:r>
            <a:r>
              <a:rPr sz="2700" dirty="0">
                <a:latin typeface="Calibri"/>
                <a:cs typeface="Calibri"/>
              </a:rPr>
              <a:t>d	</a:t>
            </a:r>
            <a:r>
              <a:rPr sz="2700" spc="-5" dirty="0">
                <a:latin typeface="Calibri"/>
                <a:cs typeface="Calibri"/>
              </a:rPr>
              <a:t>insid</a:t>
            </a:r>
            <a:r>
              <a:rPr sz="2700" dirty="0">
                <a:latin typeface="Calibri"/>
                <a:cs typeface="Calibri"/>
              </a:rPr>
              <a:t>e	</a:t>
            </a:r>
            <a:r>
              <a:rPr sz="2700" spc="-10" dirty="0">
                <a:latin typeface="Calibri"/>
                <a:cs typeface="Calibri"/>
              </a:rPr>
              <a:t>th</a:t>
            </a:r>
            <a:r>
              <a:rPr sz="2700" dirty="0">
                <a:latin typeface="Calibri"/>
                <a:cs typeface="Calibri"/>
              </a:rPr>
              <a:t>e	</a:t>
            </a:r>
            <a:r>
              <a:rPr sz="2700" spc="-5" dirty="0">
                <a:latin typeface="Calibri"/>
                <a:cs typeface="Calibri"/>
              </a:rPr>
              <a:t>functio</a:t>
            </a:r>
            <a:r>
              <a:rPr sz="2700" dirty="0">
                <a:latin typeface="Calibri"/>
                <a:cs typeface="Calibri"/>
              </a:rPr>
              <a:t>n	</a:t>
            </a:r>
            <a:r>
              <a:rPr sz="2700" spc="-10" dirty="0">
                <a:latin typeface="Calibri"/>
                <a:cs typeface="Calibri"/>
              </a:rPr>
              <a:t>the</a:t>
            </a:r>
            <a:r>
              <a:rPr sz="2700" dirty="0">
                <a:latin typeface="Calibri"/>
                <a:cs typeface="Calibri"/>
              </a:rPr>
              <a:t>y	</a:t>
            </a:r>
            <a:r>
              <a:rPr sz="2700" spc="-5" dirty="0">
                <a:latin typeface="Calibri"/>
                <a:cs typeface="Calibri"/>
              </a:rPr>
              <a:t>were  declared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in,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5" dirty="0">
                <a:latin typeface="Calibri"/>
                <a:cs typeface="Calibri"/>
              </a:rPr>
              <a:t> not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elsewhere.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485733" y="6466776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2862" y="213011"/>
            <a:ext cx="33724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Calling</a:t>
            </a:r>
            <a:r>
              <a:rPr sz="3600" spc="-50" dirty="0"/>
              <a:t> </a:t>
            </a:r>
            <a:r>
              <a:rPr sz="3600" dirty="0"/>
              <a:t>a</a:t>
            </a:r>
            <a:r>
              <a:rPr sz="3600" spc="-50" dirty="0"/>
              <a:t> </a:t>
            </a:r>
            <a:r>
              <a:rPr sz="3600" spc="-5" dirty="0"/>
              <a:t>Function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11045" y="926591"/>
            <a:ext cx="8710295" cy="451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5435" marR="12700" indent="-29337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6070" algn="l"/>
              </a:tabLst>
            </a:pPr>
            <a:r>
              <a:rPr sz="2600" spc="-5" dirty="0">
                <a:latin typeface="Calibri"/>
                <a:cs typeface="Calibri"/>
              </a:rPr>
              <a:t>While creating </a:t>
            </a:r>
            <a:r>
              <a:rPr sz="2600" dirty="0">
                <a:latin typeface="Calibri"/>
                <a:cs typeface="Calibri"/>
              </a:rPr>
              <a:t>a C </a:t>
            </a:r>
            <a:r>
              <a:rPr sz="2600" spc="-5" dirty="0">
                <a:latin typeface="Calibri"/>
                <a:cs typeface="Calibri"/>
              </a:rPr>
              <a:t>function, we give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definition of what the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function has to do. To use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function, we will have to call that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function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perform 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defined task.</a:t>
            </a:r>
            <a:endParaRPr sz="2600">
              <a:latin typeface="Calibri"/>
              <a:cs typeface="Calibri"/>
            </a:endParaRPr>
          </a:p>
          <a:p>
            <a:pPr marL="305435" marR="6985" indent="-293370" algn="just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306070" algn="l"/>
              </a:tabLst>
            </a:pPr>
            <a:r>
              <a:rPr sz="2600" spc="-5" dirty="0">
                <a:latin typeface="Calibri"/>
                <a:cs typeface="Calibri"/>
              </a:rPr>
              <a:t>When</a:t>
            </a:r>
            <a:r>
              <a:rPr sz="2600" dirty="0">
                <a:latin typeface="Calibri"/>
                <a:cs typeface="Calibri"/>
              </a:rPr>
              <a:t> 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program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calls</a:t>
            </a:r>
            <a:r>
              <a:rPr sz="2600" dirty="0">
                <a:latin typeface="Calibri"/>
                <a:cs typeface="Calibri"/>
              </a:rPr>
              <a:t> 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function,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program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control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transferred to the called function.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called function performs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defined task,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when its return statement is executed or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when its function-ending closing brace is reached, it returns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program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control back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main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program.</a:t>
            </a:r>
            <a:endParaRPr sz="2600">
              <a:latin typeface="Calibri"/>
              <a:cs typeface="Calibri"/>
            </a:endParaRPr>
          </a:p>
          <a:p>
            <a:pPr marL="305435" marR="5080" indent="-293370" algn="just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30607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function can be </a:t>
            </a:r>
            <a:r>
              <a:rPr sz="2600" dirty="0">
                <a:latin typeface="Calibri"/>
                <a:cs typeface="Calibri"/>
              </a:rPr>
              <a:t>accessed </a:t>
            </a:r>
            <a:r>
              <a:rPr sz="2600" spc="-5" dirty="0">
                <a:latin typeface="Calibri"/>
                <a:cs typeface="Calibri"/>
              </a:rPr>
              <a:t>(i.e., called) by specifying its name,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followed by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list of </a:t>
            </a:r>
            <a:r>
              <a:rPr sz="2600" dirty="0">
                <a:latin typeface="Calibri"/>
                <a:cs typeface="Calibri"/>
              </a:rPr>
              <a:t>arguments </a:t>
            </a:r>
            <a:r>
              <a:rPr sz="2600" spc="-5" dirty="0">
                <a:latin typeface="Calibri"/>
                <a:cs typeface="Calibri"/>
              </a:rPr>
              <a:t>enclosed in parentheses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separated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by commas.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2665</Words>
  <Application>Microsoft Office PowerPoint</Application>
  <PresentationFormat>On-screen Show (4:3)</PresentationFormat>
  <Paragraphs>283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Arial MT</vt:lpstr>
      <vt:lpstr>Calibri</vt:lpstr>
      <vt:lpstr>Times New Roman</vt:lpstr>
      <vt:lpstr>Office Theme</vt:lpstr>
      <vt:lpstr>Structured Programming Language</vt:lpstr>
      <vt:lpstr>Functions</vt:lpstr>
      <vt:lpstr>What is a function?</vt:lpstr>
      <vt:lpstr>PowerPoint Presentation</vt:lpstr>
      <vt:lpstr>Defining a Function</vt:lpstr>
      <vt:lpstr>PowerPoint Presentation</vt:lpstr>
      <vt:lpstr>PowerPoint Presentation</vt:lpstr>
      <vt:lpstr>Local Variables</vt:lpstr>
      <vt:lpstr>Calling a Function</vt:lpstr>
      <vt:lpstr>Calling a Function (Cont…)</vt:lpstr>
      <vt:lpstr>PowerPoint Presentation</vt:lpstr>
      <vt:lpstr>Function prototype</vt:lpstr>
      <vt:lpstr>Example: Function Prototype</vt:lpstr>
      <vt:lpstr>Different aspects of function calling</vt:lpstr>
      <vt:lpstr>Different aspects of function calling</vt:lpstr>
      <vt:lpstr>Different aspects of function calling</vt:lpstr>
      <vt:lpstr>// Binary Search in C using user defined function #include &lt;stdio.h&gt; int binarySearch(int array[], int x, int low, int high) {  while (low &lt;= high) {</vt:lpstr>
      <vt:lpstr>C Library Functions Library functions are the inbuilt function in C that are grouped and placed  at a common place called the library. Such functions are used to perform  some specific operations.</vt:lpstr>
      <vt:lpstr>Call by value and Call by reference</vt:lpstr>
      <vt:lpstr>Call by value</vt:lpstr>
      <vt:lpstr>Call by value</vt:lpstr>
      <vt:lpstr>Call by value</vt:lpstr>
      <vt:lpstr>Example: Passing by value</vt:lpstr>
      <vt:lpstr>Example: Passing by value (Cont..)</vt:lpstr>
      <vt:lpstr>Call by reference</vt:lpstr>
      <vt:lpstr>Call by reference</vt:lpstr>
      <vt:lpstr>Difference between call by value and call by  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Programming Language</dc:title>
  <cp:lastModifiedBy>Nahidul Islam</cp:lastModifiedBy>
  <cp:revision>1</cp:revision>
  <dcterms:created xsi:type="dcterms:W3CDTF">2024-11-20T01:23:44Z</dcterms:created>
  <dcterms:modified xsi:type="dcterms:W3CDTF">2024-11-20T10:07:41Z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