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6768" y="535163"/>
            <a:ext cx="713046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847" y="1611376"/>
            <a:ext cx="8054305" cy="479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09" y="2229116"/>
            <a:ext cx="7614593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</a:rPr>
              <a:t>Structured </a:t>
            </a:r>
            <a:r>
              <a:rPr b="1" dirty="0">
                <a:solidFill>
                  <a:schemeClr val="tx1"/>
                </a:solidFill>
              </a:rPr>
              <a:t>Programming </a:t>
            </a:r>
            <a:r>
              <a:rPr b="1" spc="-5" dirty="0">
                <a:solidFill>
                  <a:schemeClr val="tx1"/>
                </a:solidFill>
              </a:rPr>
              <a:t>Language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047100" y="4030053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1/31/2023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31" y="298618"/>
            <a:ext cx="143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Scanf</a:t>
            </a:r>
            <a:r>
              <a:rPr sz="36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15" y="1081961"/>
            <a:ext cx="8789035" cy="5309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09880" indent="-297815" algn="just">
              <a:lnSpc>
                <a:spcPct val="100000"/>
              </a:lnSpc>
              <a:spcBef>
                <a:spcPts val="665"/>
              </a:spcBef>
              <a:buChar char="•"/>
              <a:tabLst>
                <a:tab pos="310515" algn="l"/>
              </a:tabLst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scanf()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library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declared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&lt;stdio.h&gt;</a:t>
            </a:r>
            <a:endParaRPr sz="2000">
              <a:latin typeface="Times New Roman"/>
              <a:cs typeface="Times New Roman"/>
            </a:endParaRPr>
          </a:p>
          <a:p>
            <a:pPr marL="309880" marR="12065" indent="-29337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10515" algn="l"/>
              </a:tabLst>
            </a:pPr>
            <a:r>
              <a:rPr sz="2600" spc="-5" dirty="0">
                <a:latin typeface="Calibri"/>
                <a:cs typeface="Calibri"/>
              </a:rPr>
              <a:t>Input data can be entered into the computer from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standard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 by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library function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scanf().</a:t>
            </a:r>
            <a:endParaRPr sz="2600">
              <a:latin typeface="Calibri"/>
              <a:cs typeface="Calibri"/>
            </a:endParaRPr>
          </a:p>
          <a:p>
            <a:pPr marL="309880" marR="6985" indent="-29337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10515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enter</a:t>
            </a:r>
            <a:r>
              <a:rPr sz="2600" dirty="0">
                <a:latin typeface="Calibri"/>
                <a:cs typeface="Calibri"/>
              </a:rPr>
              <a:t> 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combination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numerical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values, single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strings.</a:t>
            </a:r>
            <a:endParaRPr sz="2600">
              <a:latin typeface="Calibri"/>
              <a:cs typeface="Calibri"/>
            </a:endParaRPr>
          </a:p>
          <a:p>
            <a:pPr marL="309880" indent="-294005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1051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scanf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written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881380" algn="just">
              <a:lnSpc>
                <a:spcPct val="100000"/>
              </a:lnSpc>
              <a:spcBef>
                <a:spcPts val="520"/>
              </a:spcBef>
            </a:pPr>
            <a:r>
              <a:rPr sz="2600" b="1" i="1" spc="-5" dirty="0">
                <a:latin typeface="Calibri"/>
                <a:cs typeface="Calibri"/>
              </a:rPr>
              <a:t>scanf(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contro1</a:t>
            </a:r>
            <a:r>
              <a:rPr sz="26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600" b="1" i="1" spc="-5" dirty="0">
                <a:latin typeface="Calibri"/>
                <a:cs typeface="Calibri"/>
              </a:rPr>
              <a:t>,</a:t>
            </a:r>
            <a:r>
              <a:rPr sz="2600" b="1" i="1" spc="-10" dirty="0"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argl,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arg2,</a:t>
            </a:r>
            <a:r>
              <a:rPr sz="2600" b="1" i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600" b="1" i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0070C0"/>
                </a:solidFill>
                <a:latin typeface="Calibri"/>
                <a:cs typeface="Calibri"/>
              </a:rPr>
              <a:t>,</a:t>
            </a:r>
            <a:r>
              <a:rPr sz="2600" b="1" i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70C0"/>
                </a:solidFill>
                <a:latin typeface="Calibri"/>
                <a:cs typeface="Calibri"/>
              </a:rPr>
              <a:t>argn)</a:t>
            </a:r>
            <a:endParaRPr sz="2600">
              <a:latin typeface="Calibri"/>
              <a:cs typeface="Calibri"/>
            </a:endParaRPr>
          </a:p>
          <a:p>
            <a:pPr marL="309880" marR="5080" indent="-293370" algn="just">
              <a:lnSpc>
                <a:spcPct val="100000"/>
              </a:lnSpc>
              <a:spcBef>
                <a:spcPts val="560"/>
              </a:spcBef>
              <a:buClr>
                <a:srgbClr val="0070C0"/>
              </a:buClr>
              <a:buFont typeface="Arial MT"/>
              <a:buChar char="•"/>
              <a:tabLst>
                <a:tab pos="42481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control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string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refers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containing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certain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required formatting information,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b="1" i="1" spc="-5" dirty="0">
                <a:latin typeface="Calibri"/>
                <a:cs typeface="Calibri"/>
              </a:rPr>
              <a:t>argl, arg2, </a:t>
            </a:r>
            <a:r>
              <a:rPr sz="2600" b="1" i="1" dirty="0">
                <a:latin typeface="Calibri"/>
                <a:cs typeface="Calibri"/>
              </a:rPr>
              <a:t>. . . </a:t>
            </a:r>
            <a:r>
              <a:rPr sz="2600" b="1" i="1" spc="-5" dirty="0">
                <a:latin typeface="Calibri"/>
                <a:cs typeface="Calibri"/>
              </a:rPr>
              <a:t>argn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 </a:t>
            </a:r>
            <a:r>
              <a:rPr sz="2600" spc="-5" dirty="0">
                <a:latin typeface="Calibri"/>
                <a:cs typeface="Calibri"/>
              </a:rPr>
              <a:t>that represent the individual input data items. </a:t>
            </a:r>
            <a:r>
              <a:rPr sz="2800" i="1" spc="-5" dirty="0">
                <a:latin typeface="Calibri"/>
                <a:cs typeface="Calibri"/>
              </a:rPr>
              <a:t>The 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arguments are actually pointers </a:t>
            </a:r>
            <a:r>
              <a:rPr sz="2800" i="1" spc="-10" dirty="0">
                <a:latin typeface="Calibri"/>
                <a:cs typeface="Calibri"/>
              </a:rPr>
              <a:t>that </a:t>
            </a:r>
            <a:r>
              <a:rPr sz="2800" i="1" spc="-5" dirty="0">
                <a:latin typeface="Calibri"/>
                <a:cs typeface="Calibri"/>
              </a:rPr>
              <a:t>indicate where </a:t>
            </a:r>
            <a:r>
              <a:rPr sz="2800" i="1" spc="-10" dirty="0">
                <a:latin typeface="Calibri"/>
                <a:cs typeface="Calibri"/>
              </a:rPr>
              <a:t>the </a:t>
            </a:r>
            <a:r>
              <a:rPr sz="2800" i="1" spc="-5" dirty="0">
                <a:latin typeface="Calibri"/>
                <a:cs typeface="Calibri"/>
              </a:rPr>
              <a:t> data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items are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stored in</a:t>
            </a:r>
            <a:r>
              <a:rPr sz="2800" i="1" spc="-10" dirty="0">
                <a:latin typeface="Calibri"/>
                <a:cs typeface="Calibri"/>
              </a:rPr>
              <a:t> the </a:t>
            </a:r>
            <a:r>
              <a:rPr sz="2800" i="1" spc="-5" dirty="0">
                <a:latin typeface="Calibri"/>
                <a:cs typeface="Calibri"/>
              </a:rPr>
              <a:t>computer's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5" dirty="0">
                <a:latin typeface="Calibri"/>
                <a:cs typeface="Calibri"/>
              </a:rPr>
              <a:t>memory</a:t>
            </a:r>
            <a:r>
              <a:rPr sz="2600" i="1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31" y="540830"/>
            <a:ext cx="143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Scanf</a:t>
            </a:r>
            <a:r>
              <a:rPr sz="36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66" y="1611884"/>
            <a:ext cx="8246745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9525" indent="-2921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control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string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consists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individual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groups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characters, with one character group for each input data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item. Each character group must begin with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percent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sign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(%).</a:t>
            </a:r>
            <a:endParaRPr sz="2700">
              <a:latin typeface="Calibri"/>
              <a:cs typeface="Calibri"/>
            </a:endParaRPr>
          </a:p>
          <a:p>
            <a:pPr marL="304165" marR="10160" indent="-292100" algn="just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In its simplest form,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single character group will consist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percent sign, followed by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conversion character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which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indicates</a:t>
            </a:r>
            <a:r>
              <a:rPr sz="2700" spc="-10" dirty="0">
                <a:latin typeface="Calibri"/>
                <a:cs typeface="Calibri"/>
              </a:rPr>
              <a:t> 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corresponding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data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item.</a:t>
            </a:r>
            <a:endParaRPr sz="2700">
              <a:latin typeface="Calibri"/>
              <a:cs typeface="Calibri"/>
            </a:endParaRPr>
          </a:p>
          <a:p>
            <a:pPr marL="304165" marR="5080" indent="-290195" algn="just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4800" algn="l"/>
              </a:tabLst>
            </a:pPr>
            <a:r>
              <a:rPr sz="2800" b="1" i="1" spc="-5" dirty="0">
                <a:latin typeface="Calibri"/>
                <a:cs typeface="Calibri"/>
              </a:rPr>
              <a:t>Each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variable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name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must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be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preceded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by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an 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ampersand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(&amp;).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3631" y="403511"/>
            <a:ext cx="143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Scanf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55" y="1578271"/>
            <a:ext cx="8915401" cy="4618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1496" y="1091439"/>
            <a:ext cx="65646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alibri"/>
                <a:cs typeface="Calibri"/>
              </a:rPr>
              <a:t>Commonly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Used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Conversion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Characters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for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Data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Input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734" y="4369798"/>
            <a:ext cx="863917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36830" indent="-301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17500" algn="l"/>
                <a:tab pos="4745355" algn="l"/>
                <a:tab pos="5516245" algn="l"/>
                <a:tab pos="6471920" algn="l"/>
                <a:tab pos="7516495" algn="l"/>
                <a:tab pos="8215630" algn="l"/>
              </a:tabLst>
            </a:pP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e </a:t>
            </a:r>
            <a:r>
              <a:rPr sz="2200" b="1" spc="-5" dirty="0">
                <a:solidFill>
                  <a:srgbClr val="333333"/>
                </a:solidFill>
                <a:latin typeface="Calibri"/>
                <a:cs typeface="Calibri"/>
              </a:rPr>
              <a:t>scanf("%d",&amp;number</a:t>
            </a:r>
            <a:r>
              <a:rPr sz="2200" b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200" b="1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statemen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t	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read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s	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intege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numbe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r	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fro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m	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the  console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 stores the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given value in</a:t>
            </a:r>
            <a:r>
              <a:rPr sz="2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libri"/>
                <a:cs typeface="Calibri"/>
              </a:rPr>
              <a:t>number variable.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85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printf("cube</a:t>
            </a:r>
            <a:r>
              <a:rPr sz="2000" b="1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000" b="1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number</a:t>
            </a:r>
            <a:r>
              <a:rPr sz="2000" b="1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is:%d</a:t>
            </a:r>
            <a:r>
              <a:rPr sz="2000" b="1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",</a:t>
            </a:r>
            <a:r>
              <a:rPr sz="2000" b="1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number</a:t>
            </a:r>
            <a:r>
              <a:rPr sz="2000" b="1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000" b="1" spc="2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number</a:t>
            </a:r>
            <a:r>
              <a:rPr sz="2000" b="1" spc="2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*</a:t>
            </a:r>
            <a:r>
              <a:rPr sz="2000" b="1" spc="2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number)</a:t>
            </a:r>
            <a:r>
              <a:rPr sz="2000" b="1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statement </a:t>
            </a:r>
            <a:r>
              <a:rPr sz="2000" spc="-43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prints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the cube of number on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the console.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304800"/>
            <a:ext cx="7620000" cy="2677795"/>
          </a:xfrm>
          <a:custGeom>
            <a:avLst/>
            <a:gdLst/>
            <a:ahLst/>
            <a:cxnLst/>
            <a:rect l="l" t="t" r="r" b="b"/>
            <a:pathLst>
              <a:path w="7620000" h="2677795">
                <a:moveTo>
                  <a:pt x="0" y="0"/>
                </a:moveTo>
                <a:lnTo>
                  <a:pt x="7619999" y="0"/>
                </a:lnTo>
                <a:lnTo>
                  <a:pt x="7619999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8725" y="319532"/>
            <a:ext cx="21577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1.#include&lt;stdio.h&gt;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04818" y="639571"/>
            <a:ext cx="678370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7010">
              <a:lnSpc>
                <a:spcPct val="100000"/>
              </a:lnSpc>
              <a:spcBef>
                <a:spcPts val="100"/>
              </a:spcBef>
              <a:buSzPct val="95238"/>
              <a:buAutoNum type="arabicPeriod" startAt="2"/>
              <a:tabLst>
                <a:tab pos="21971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main(){</a:t>
            </a:r>
            <a:endParaRPr sz="2100">
              <a:latin typeface="Calibri"/>
              <a:cs typeface="Calibri"/>
            </a:endParaRPr>
          </a:p>
          <a:p>
            <a:pPr marL="459740" indent="-447675">
              <a:lnSpc>
                <a:spcPct val="100000"/>
              </a:lnSpc>
              <a:buAutoNum type="arabicPeriod" startAt="2"/>
              <a:tabLst>
                <a:tab pos="459740" algn="l"/>
                <a:tab pos="46037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number;</a:t>
            </a:r>
            <a:endParaRPr sz="2100">
              <a:latin typeface="Calibri"/>
              <a:cs typeface="Calibri"/>
            </a:endParaRPr>
          </a:p>
          <a:p>
            <a:pPr marL="459740" indent="-443865">
              <a:lnSpc>
                <a:spcPct val="100000"/>
              </a:lnSpc>
              <a:buAutoNum type="arabicPeriod" startAt="2"/>
              <a:tabLst>
                <a:tab pos="459740" algn="l"/>
                <a:tab pos="46037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1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100" spc="-5" dirty="0">
                <a:latin typeface="Calibri"/>
                <a:cs typeface="Calibri"/>
              </a:rPr>
              <a:t>);</a:t>
            </a:r>
            <a:endParaRPr sz="2100">
              <a:latin typeface="Calibri"/>
              <a:cs typeface="Calibri"/>
            </a:endParaRPr>
          </a:p>
          <a:p>
            <a:pPr marL="459740" indent="-443865">
              <a:lnSpc>
                <a:spcPct val="100000"/>
              </a:lnSpc>
              <a:buAutoNum type="arabicPeriod" startAt="2"/>
              <a:tabLst>
                <a:tab pos="459740" algn="l"/>
                <a:tab pos="460375" algn="l"/>
              </a:tabLst>
            </a:pPr>
            <a:r>
              <a:rPr sz="2100" spc="-5" dirty="0">
                <a:latin typeface="Calibri"/>
                <a:cs typeface="Calibri"/>
              </a:rPr>
              <a:t>scanf(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100" spc="-5" dirty="0">
                <a:latin typeface="Calibri"/>
                <a:cs typeface="Calibri"/>
              </a:rPr>
              <a:t>,&amp;number);</a:t>
            </a:r>
            <a:endParaRPr sz="2100">
              <a:latin typeface="Calibri"/>
              <a:cs typeface="Calibri"/>
            </a:endParaRPr>
          </a:p>
          <a:p>
            <a:pPr marL="399415" indent="-383540">
              <a:lnSpc>
                <a:spcPct val="100000"/>
              </a:lnSpc>
              <a:buAutoNum type="arabicPeriod" startAt="2"/>
              <a:tabLst>
                <a:tab pos="399415" algn="l"/>
                <a:tab pos="40005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"cube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is:%d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100" spc="-5" dirty="0">
                <a:latin typeface="Calibri"/>
                <a:cs typeface="Calibri"/>
              </a:rPr>
              <a:t>,number*number*number);</a:t>
            </a:r>
            <a:endParaRPr sz="2100">
              <a:latin typeface="Calibri"/>
              <a:cs typeface="Calibri"/>
            </a:endParaRPr>
          </a:p>
          <a:p>
            <a:pPr marL="16510" marR="5407025" indent="-4445">
              <a:lnSpc>
                <a:spcPct val="100000"/>
              </a:lnSpc>
              <a:buAutoNum type="arabicPeriod" startAt="2"/>
              <a:tabLst>
                <a:tab pos="399415" algn="l"/>
                <a:tab pos="400050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1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8.}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437" y="3207349"/>
            <a:ext cx="2520315" cy="9239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85725" marR="3784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enter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is:125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01" y="540830"/>
            <a:ext cx="303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scanf()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180" y="1609344"/>
            <a:ext cx="4222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Consider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87" y="2290587"/>
            <a:ext cx="5337567" cy="3610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103" y="318471"/>
            <a:ext cx="273113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scanf()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52" y="1019129"/>
            <a:ext cx="8651240" cy="4964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7975" marR="309245" indent="-295910">
              <a:lnSpc>
                <a:spcPts val="2380"/>
              </a:lnSpc>
              <a:spcBef>
                <a:spcPts val="67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0" dirty="0">
                <a:latin typeface="Calibri"/>
                <a:cs typeface="Calibri"/>
              </a:rPr>
              <a:t>When the program </a:t>
            </a:r>
            <a:r>
              <a:rPr sz="2450" spc="5" dirty="0">
                <a:latin typeface="Calibri"/>
                <a:cs typeface="Calibri"/>
              </a:rPr>
              <a:t>is executed, three integer quantities will </a:t>
            </a:r>
            <a:r>
              <a:rPr sz="2450" spc="10" dirty="0">
                <a:latin typeface="Calibri"/>
                <a:cs typeface="Calibri"/>
              </a:rPr>
              <a:t>be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entered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from 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standard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input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device (the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keyboard).</a:t>
            </a:r>
            <a:endParaRPr sz="2450">
              <a:latin typeface="Calibri"/>
              <a:cs typeface="Calibri"/>
            </a:endParaRPr>
          </a:p>
          <a:p>
            <a:pPr marL="307975" marR="672465" indent="-295910">
              <a:lnSpc>
                <a:spcPts val="2380"/>
              </a:lnSpc>
              <a:spcBef>
                <a:spcPts val="495"/>
              </a:spcBef>
              <a:buFont typeface="Arial MT"/>
              <a:buChar char="•"/>
              <a:tabLst>
                <a:tab pos="307975" algn="l"/>
                <a:tab pos="308610" algn="l"/>
                <a:tab pos="4829175" algn="l"/>
              </a:tabLst>
            </a:pPr>
            <a:r>
              <a:rPr sz="2450" spc="10" dirty="0">
                <a:latin typeface="Calibri"/>
                <a:cs typeface="Calibri"/>
              </a:rPr>
              <a:t>Suppose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5" dirty="0">
                <a:latin typeface="Calibri"/>
                <a:cs typeface="Calibri"/>
              </a:rPr>
              <a:t> input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 items </a:t>
            </a:r>
            <a:r>
              <a:rPr sz="2450" spc="10" dirty="0">
                <a:latin typeface="Calibri"/>
                <a:cs typeface="Calibri"/>
              </a:rPr>
              <a:t>are</a:t>
            </a:r>
            <a:r>
              <a:rPr sz="2450" spc="5" dirty="0">
                <a:latin typeface="Calibri"/>
                <a:cs typeface="Calibri"/>
              </a:rPr>
              <a:t> entered </a:t>
            </a:r>
            <a:r>
              <a:rPr sz="2450" spc="10" dirty="0">
                <a:latin typeface="Calibri"/>
                <a:cs typeface="Calibri"/>
              </a:rPr>
              <a:t>as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b="1" spc="15" dirty="0">
                <a:latin typeface="Calibri"/>
                <a:cs typeface="Calibri"/>
              </a:rPr>
              <a:t>1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5" dirty="0">
                <a:latin typeface="Calibri"/>
                <a:cs typeface="Calibri"/>
              </a:rPr>
              <a:t>2</a:t>
            </a:r>
            <a:r>
              <a:rPr sz="2450" b="1" spc="5" dirty="0">
                <a:latin typeface="Calibri"/>
                <a:cs typeface="Calibri"/>
              </a:rPr>
              <a:t> 3.</a:t>
            </a:r>
            <a:r>
              <a:rPr sz="2450" b="1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Then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following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assignments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will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result:	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1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b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2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3</a:t>
            </a:r>
            <a:endParaRPr sz="2450">
              <a:latin typeface="Calibri"/>
              <a:cs typeface="Calibri"/>
            </a:endParaRPr>
          </a:p>
          <a:p>
            <a:pPr marL="307975" indent="-295910">
              <a:lnSpc>
                <a:spcPts val="286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If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had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been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entered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as</a:t>
            </a:r>
            <a:endParaRPr sz="2450">
              <a:latin typeface="Calibri"/>
              <a:cs typeface="Calibri"/>
            </a:endParaRPr>
          </a:p>
          <a:p>
            <a:pPr marR="4037965" algn="ctr">
              <a:lnSpc>
                <a:spcPts val="2875"/>
              </a:lnSpc>
              <a:tabLst>
                <a:tab pos="690245" algn="l"/>
                <a:tab pos="1452245" algn="l"/>
              </a:tabLst>
            </a:pPr>
            <a:r>
              <a:rPr sz="2450" spc="10" dirty="0">
                <a:latin typeface="Calibri"/>
                <a:cs typeface="Calibri"/>
              </a:rPr>
              <a:t>123	456	789</a:t>
            </a:r>
            <a:endParaRPr sz="2450">
              <a:latin typeface="Calibri"/>
              <a:cs typeface="Calibri"/>
            </a:endParaRPr>
          </a:p>
          <a:p>
            <a:pPr marL="307975" marR="4284980" algn="ctr">
              <a:lnSpc>
                <a:spcPts val="2880"/>
              </a:lnSpc>
              <a:spcBef>
                <a:spcPts val="114"/>
              </a:spcBef>
            </a:pPr>
            <a:r>
              <a:rPr sz="2450" spc="10" dirty="0">
                <a:latin typeface="Calibri"/>
                <a:cs typeface="Calibri"/>
              </a:rPr>
              <a:t>Then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would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123,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b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456,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789</a:t>
            </a:r>
            <a:endParaRPr sz="2450">
              <a:latin typeface="Calibri"/>
              <a:cs typeface="Calibri"/>
            </a:endParaRPr>
          </a:p>
          <a:p>
            <a:pPr marL="307975" indent="-295910">
              <a:lnSpc>
                <a:spcPts val="2755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5" dirty="0">
                <a:latin typeface="Calibri"/>
                <a:cs typeface="Calibri"/>
              </a:rPr>
              <a:t>Now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suppose</a:t>
            </a:r>
            <a:r>
              <a:rPr sz="2450" spc="5" dirty="0">
                <a:latin typeface="Calibri"/>
                <a:cs typeface="Calibri"/>
              </a:rPr>
              <a:t> that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data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had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been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entered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as</a:t>
            </a:r>
            <a:endParaRPr sz="2450">
              <a:latin typeface="Calibri"/>
              <a:cs typeface="Calibri"/>
            </a:endParaRPr>
          </a:p>
          <a:p>
            <a:pPr marL="1336675">
              <a:lnSpc>
                <a:spcPts val="2875"/>
              </a:lnSpc>
            </a:pPr>
            <a:r>
              <a:rPr sz="2450" spc="10" dirty="0">
                <a:latin typeface="Calibri"/>
                <a:cs typeface="Calibri"/>
              </a:rPr>
              <a:t>123456789</a:t>
            </a:r>
            <a:endParaRPr sz="2450">
              <a:latin typeface="Calibri"/>
              <a:cs typeface="Calibri"/>
            </a:endParaRPr>
          </a:p>
          <a:p>
            <a:pPr marL="879475" marR="4284980" indent="-571500">
              <a:lnSpc>
                <a:spcPts val="2880"/>
              </a:lnSpc>
              <a:spcBef>
                <a:spcPts val="114"/>
              </a:spcBef>
            </a:pPr>
            <a:r>
              <a:rPr sz="2450" spc="10" dirty="0">
                <a:latin typeface="Calibri"/>
                <a:cs typeface="Calibri"/>
              </a:rPr>
              <a:t>Then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assignments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would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be </a:t>
            </a:r>
            <a:r>
              <a:rPr sz="2450" spc="-53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123,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5" dirty="0">
                <a:latin typeface="Calibri"/>
                <a:cs typeface="Calibri"/>
              </a:rPr>
              <a:t>b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456,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c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=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789</a:t>
            </a:r>
            <a:endParaRPr sz="2450">
              <a:latin typeface="Calibri"/>
              <a:cs typeface="Calibri"/>
            </a:endParaRPr>
          </a:p>
          <a:p>
            <a:pPr marL="307975" marR="5080">
              <a:lnSpc>
                <a:spcPts val="2380"/>
              </a:lnSpc>
              <a:spcBef>
                <a:spcPts val="395"/>
              </a:spcBef>
            </a:pPr>
            <a:r>
              <a:rPr sz="2450" b="1" spc="10" dirty="0">
                <a:latin typeface="Calibri"/>
                <a:cs typeface="Calibri"/>
              </a:rPr>
              <a:t>as </a:t>
            </a:r>
            <a:r>
              <a:rPr sz="2450" b="1" spc="5" dirty="0">
                <a:latin typeface="Calibri"/>
                <a:cs typeface="Calibri"/>
              </a:rPr>
              <a:t>before, since </a:t>
            </a:r>
            <a:r>
              <a:rPr sz="2450" b="1" spc="10" dirty="0">
                <a:latin typeface="Calibri"/>
                <a:cs typeface="Calibri"/>
              </a:rPr>
              <a:t>the </a:t>
            </a:r>
            <a:r>
              <a:rPr sz="2450" b="1" spc="5" dirty="0">
                <a:latin typeface="Calibri"/>
                <a:cs typeface="Calibri"/>
              </a:rPr>
              <a:t>first three digits </a:t>
            </a:r>
            <a:r>
              <a:rPr sz="2450" b="1" spc="10" dirty="0">
                <a:latin typeface="Calibri"/>
                <a:cs typeface="Calibri"/>
              </a:rPr>
              <a:t>would be </a:t>
            </a:r>
            <a:r>
              <a:rPr sz="2450" b="1" spc="5" dirty="0">
                <a:latin typeface="Calibri"/>
                <a:cs typeface="Calibri"/>
              </a:rPr>
              <a:t>assigned </a:t>
            </a:r>
            <a:r>
              <a:rPr sz="2450" b="1" spc="10" dirty="0">
                <a:latin typeface="Calibri"/>
                <a:cs typeface="Calibri"/>
              </a:rPr>
              <a:t>to </a:t>
            </a:r>
            <a:r>
              <a:rPr sz="2450" b="1" spc="5" dirty="0">
                <a:latin typeface="Calibri"/>
                <a:cs typeface="Calibri"/>
              </a:rPr>
              <a:t>a, the </a:t>
            </a:r>
            <a:r>
              <a:rPr sz="2450" b="1" spc="-540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next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three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digits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to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b,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and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the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last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three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digits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to</a:t>
            </a:r>
            <a:r>
              <a:rPr sz="2450" b="1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c.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061" y="475805"/>
            <a:ext cx="3699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sz="44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44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0000"/>
                </a:solidFill>
                <a:latin typeface="Calibri"/>
                <a:cs typeface="Calibri"/>
              </a:rPr>
              <a:t>scanf()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26" y="1543304"/>
            <a:ext cx="8020050" cy="32486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4165" indent="-292100" algn="just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Finally,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suppose</a:t>
            </a:r>
            <a:r>
              <a:rPr sz="2700" spc="-10" dirty="0">
                <a:latin typeface="Calibri"/>
                <a:cs typeface="Calibri"/>
              </a:rPr>
              <a:t> that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data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had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been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entered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as</a:t>
            </a:r>
            <a:endParaRPr sz="2700">
              <a:latin typeface="Calibri"/>
              <a:cs typeface="Calibri"/>
            </a:endParaRPr>
          </a:p>
          <a:p>
            <a:pPr marL="875665" algn="just">
              <a:lnSpc>
                <a:spcPct val="100000"/>
              </a:lnSpc>
              <a:spcBef>
                <a:spcPts val="540"/>
              </a:spcBef>
            </a:pPr>
            <a:r>
              <a:rPr sz="2700" spc="-5" dirty="0">
                <a:latin typeface="Calibri"/>
                <a:cs typeface="Calibri"/>
              </a:rPr>
              <a:t>1234</a:t>
            </a:r>
            <a:r>
              <a:rPr sz="2700" spc="5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5678</a:t>
            </a:r>
            <a:r>
              <a:rPr sz="2700" spc="5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9</a:t>
            </a:r>
            <a:endParaRPr sz="2700">
              <a:latin typeface="Calibri"/>
              <a:cs typeface="Calibri"/>
            </a:endParaRPr>
          </a:p>
          <a:p>
            <a:pPr marL="875665" marR="2044700" indent="-571500" algn="just">
              <a:lnSpc>
                <a:spcPts val="3779"/>
              </a:lnSpc>
              <a:spcBef>
                <a:spcPts val="215"/>
              </a:spcBef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resulting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assignments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would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now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123, </a:t>
            </a:r>
            <a:r>
              <a:rPr sz="2700" dirty="0">
                <a:latin typeface="Calibri"/>
                <a:cs typeface="Calibri"/>
              </a:rPr>
              <a:t>b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5" dirty="0">
                <a:latin typeface="Calibri"/>
                <a:cs typeface="Calibri"/>
              </a:rPr>
              <a:t> 4,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567</a:t>
            </a:r>
            <a:endParaRPr sz="2700">
              <a:latin typeface="Calibri"/>
              <a:cs typeface="Calibri"/>
            </a:endParaRPr>
          </a:p>
          <a:p>
            <a:pPr marL="304165" marR="5080" algn="just">
              <a:lnSpc>
                <a:spcPct val="100000"/>
              </a:lnSpc>
              <a:spcBef>
                <a:spcPts val="325"/>
              </a:spcBef>
            </a:pPr>
            <a:r>
              <a:rPr sz="2700" spc="-5" dirty="0">
                <a:latin typeface="Calibri"/>
                <a:cs typeface="Calibri"/>
              </a:rPr>
              <a:t>The remaining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digits (8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9) would be ignored,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unless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they</a:t>
            </a:r>
            <a:r>
              <a:rPr sz="2700" spc="-5" dirty="0">
                <a:latin typeface="Calibri"/>
                <a:cs typeface="Calibri"/>
              </a:rPr>
              <a:t> were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read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by</a:t>
            </a:r>
            <a:r>
              <a:rPr sz="2700" dirty="0">
                <a:latin typeface="Calibri"/>
                <a:cs typeface="Calibri"/>
              </a:rPr>
              <a:t> 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subsequent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scanf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statement.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605424"/>
            <a:ext cx="7696200" cy="3647440"/>
          </a:xfrm>
          <a:custGeom>
            <a:avLst/>
            <a:gdLst/>
            <a:ahLst/>
            <a:cxnLst/>
            <a:rect l="l" t="t" r="r" b="b"/>
            <a:pathLst>
              <a:path w="7696200" h="3647440">
                <a:moveTo>
                  <a:pt x="0" y="0"/>
                </a:moveTo>
                <a:lnTo>
                  <a:pt x="7696199" y="0"/>
                </a:lnTo>
                <a:lnTo>
                  <a:pt x="7696199" y="3647152"/>
                </a:lnTo>
                <a:lnTo>
                  <a:pt x="0" y="364715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645" y="1620156"/>
            <a:ext cx="482727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203200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354965" algn="l"/>
              </a:tabLst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100">
              <a:latin typeface="Calibri"/>
              <a:cs typeface="Calibri"/>
            </a:endParaRPr>
          </a:p>
          <a:p>
            <a:pPr marL="354330" indent="-207645">
              <a:lnSpc>
                <a:spcPct val="100000"/>
              </a:lnSpc>
              <a:buSzPct val="95238"/>
              <a:buAutoNum type="arabicPeriod"/>
              <a:tabLst>
                <a:tab pos="35496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main(){</a:t>
            </a:r>
            <a:endParaRPr sz="2100">
              <a:latin typeface="Calibri"/>
              <a:cs typeface="Calibri"/>
            </a:endParaRPr>
          </a:p>
          <a:p>
            <a:pPr marL="655320" indent="-508634">
              <a:lnSpc>
                <a:spcPct val="100000"/>
              </a:lnSpc>
              <a:buAutoNum type="arabicPeriod"/>
              <a:tabLst>
                <a:tab pos="655320" algn="l"/>
                <a:tab pos="65595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x=0,y=0,result=0;</a:t>
            </a:r>
            <a:endParaRPr sz="2100">
              <a:latin typeface="Calibri"/>
              <a:cs typeface="Calibri"/>
            </a:endParaRPr>
          </a:p>
          <a:p>
            <a:pPr marL="655320" indent="-504190">
              <a:lnSpc>
                <a:spcPct val="100000"/>
              </a:lnSpc>
              <a:buAutoNum type="arabicPeriod"/>
              <a:tabLst>
                <a:tab pos="655320" algn="l"/>
                <a:tab pos="65595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100" spc="-5" dirty="0">
                <a:latin typeface="Calibri"/>
                <a:cs typeface="Calibri"/>
              </a:rPr>
              <a:t>);</a:t>
            </a:r>
            <a:endParaRPr sz="210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tabLst>
                <a:tab pos="655320" algn="l"/>
              </a:tabLst>
            </a:pPr>
            <a:r>
              <a:rPr sz="2100" spc="-5" dirty="0">
                <a:latin typeface="Calibri"/>
                <a:cs typeface="Calibri"/>
              </a:rPr>
              <a:t>5.	scanf(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100" spc="-5" dirty="0">
                <a:latin typeface="Calibri"/>
                <a:cs typeface="Calibri"/>
              </a:rPr>
              <a:t>,&amp;x);</a:t>
            </a:r>
            <a:endParaRPr sz="210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tabLst>
                <a:tab pos="655320" algn="l"/>
              </a:tabLst>
            </a:pPr>
            <a:r>
              <a:rPr sz="2100" spc="-5" dirty="0">
                <a:latin typeface="Calibri"/>
                <a:cs typeface="Calibri"/>
              </a:rPr>
              <a:t>6.	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"enter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second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number:"</a:t>
            </a:r>
            <a:r>
              <a:rPr sz="2100" spc="-5" dirty="0">
                <a:latin typeface="Calibri"/>
                <a:cs typeface="Calibri"/>
              </a:rPr>
              <a:t>);</a:t>
            </a:r>
            <a:endParaRPr sz="210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tabLst>
                <a:tab pos="655320" algn="l"/>
              </a:tabLst>
            </a:pPr>
            <a:r>
              <a:rPr sz="2100" spc="-5" dirty="0">
                <a:latin typeface="Calibri"/>
                <a:cs typeface="Calibri"/>
              </a:rPr>
              <a:t>7.	scanf(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"%d"</a:t>
            </a:r>
            <a:r>
              <a:rPr sz="2100" spc="-5" dirty="0">
                <a:latin typeface="Calibri"/>
                <a:cs typeface="Calibri"/>
              </a:rPr>
              <a:t>,&amp;y);</a:t>
            </a:r>
            <a:endParaRPr sz="2100">
              <a:latin typeface="Calibri"/>
              <a:cs typeface="Calibri"/>
            </a:endParaRPr>
          </a:p>
          <a:p>
            <a:pPr marL="655320" indent="-504190">
              <a:lnSpc>
                <a:spcPct val="100000"/>
              </a:lnSpc>
              <a:buAutoNum type="arabicPeriod" startAt="8"/>
              <a:tabLst>
                <a:tab pos="655320" algn="l"/>
                <a:tab pos="655955" algn="l"/>
              </a:tabLst>
            </a:pPr>
            <a:r>
              <a:rPr sz="2100" spc="-5" dirty="0">
                <a:latin typeface="Calibri"/>
                <a:cs typeface="Calibri"/>
              </a:rPr>
              <a:t>result=x+y;</a:t>
            </a:r>
            <a:endParaRPr sz="2100">
              <a:latin typeface="Calibri"/>
              <a:cs typeface="Calibri"/>
            </a:endParaRPr>
          </a:p>
          <a:p>
            <a:pPr marL="655320" indent="-504190">
              <a:lnSpc>
                <a:spcPct val="100000"/>
              </a:lnSpc>
              <a:buAutoNum type="arabicPeriod" startAt="8"/>
              <a:tabLst>
                <a:tab pos="655320" algn="l"/>
                <a:tab pos="655955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"sum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numbers:%d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100" spc="-5" dirty="0">
                <a:latin typeface="Calibri"/>
                <a:cs typeface="Calibri"/>
              </a:rPr>
              <a:t>,result);</a:t>
            </a:r>
            <a:endParaRPr sz="2100">
              <a:latin typeface="Calibri"/>
              <a:cs typeface="Calibri"/>
            </a:endParaRPr>
          </a:p>
          <a:p>
            <a:pPr marL="16510" marR="3315335" indent="-4445">
              <a:lnSpc>
                <a:spcPct val="100000"/>
              </a:lnSpc>
              <a:buAutoNum type="arabicPeriod" startAt="8"/>
              <a:tabLst>
                <a:tab pos="534670" algn="l"/>
                <a:tab pos="535305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100" b="1" spc="-8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11.}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276600" y="5409558"/>
            <a:ext cx="2494915" cy="11391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35"/>
              </a:spcBef>
            </a:pPr>
            <a:r>
              <a:rPr sz="1700" spc="-5" dirty="0">
                <a:latin typeface="Times New Roman"/>
                <a:cs typeface="Times New Roman"/>
              </a:rPr>
              <a:t>Output:</a:t>
            </a:r>
            <a:endParaRPr sz="1700">
              <a:latin typeface="Times New Roman"/>
              <a:cs typeface="Times New Roman"/>
            </a:endParaRPr>
          </a:p>
          <a:p>
            <a:pPr marL="85725" marR="436880">
              <a:lnSpc>
                <a:spcPct val="100000"/>
              </a:lnSpc>
            </a:pPr>
            <a:r>
              <a:rPr sz="1700" spc="-5" dirty="0">
                <a:latin typeface="Times New Roman"/>
                <a:cs typeface="Times New Roman"/>
              </a:rPr>
              <a:t>enter </a:t>
            </a:r>
            <a:r>
              <a:rPr sz="1700" dirty="0">
                <a:latin typeface="Times New Roman"/>
                <a:cs typeface="Times New Roman"/>
              </a:rPr>
              <a:t>first number:9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enter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second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number:9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numbers:18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735" marR="5080" indent="-20586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input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output</a:t>
            </a:r>
            <a:r>
              <a:rPr spc="-5" dirty="0"/>
              <a:t> in</a:t>
            </a:r>
            <a:r>
              <a:rPr spc="-15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spc="-5" dirty="0"/>
              <a:t>language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spc="-10" dirty="0"/>
              <a:t> </a:t>
            </a:r>
            <a:r>
              <a:rPr dirty="0"/>
              <a:t>prints </a:t>
            </a:r>
            <a:r>
              <a:rPr spc="-635" dirty="0"/>
              <a:t> </a:t>
            </a:r>
            <a:r>
              <a:rPr spc="-5" dirty="0"/>
              <a:t>addition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numbers.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955" y="2410967"/>
            <a:ext cx="2371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sz="44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779" y="3096768"/>
            <a:ext cx="472622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sz="4400" b="1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44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  <a:endParaRPr sz="4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295" y="365411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Printf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709" y="1554145"/>
            <a:ext cx="8564245" cy="4381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13055" indent="-300990" algn="just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13690" algn="l"/>
              </a:tabLst>
            </a:pP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printf()</a:t>
            </a:r>
            <a:r>
              <a:rPr sz="22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library function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declared in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&lt;stdio.h&gt;</a:t>
            </a:r>
            <a:endParaRPr sz="1850">
              <a:latin typeface="Times New Roman"/>
              <a:cs typeface="Times New Roman"/>
            </a:endParaRPr>
          </a:p>
          <a:p>
            <a:pPr marL="313055" marR="9525" indent="-297180" algn="just">
              <a:lnSpc>
                <a:spcPts val="2600"/>
              </a:lnSpc>
              <a:spcBef>
                <a:spcPts val="515"/>
              </a:spcBef>
              <a:buFont typeface="Arial MT"/>
              <a:buChar char="•"/>
              <a:tabLst>
                <a:tab pos="313690" algn="l"/>
              </a:tabLst>
            </a:pPr>
            <a:r>
              <a:rPr sz="2400" spc="-5" dirty="0">
                <a:latin typeface="Calibri"/>
                <a:cs typeface="Calibri"/>
              </a:rPr>
              <a:t>Output data 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written from the computer onto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device using the library function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printf()</a:t>
            </a:r>
            <a:r>
              <a:rPr sz="2400" b="1" i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13055" marR="5080" indent="-297180" algn="just">
              <a:lnSpc>
                <a:spcPts val="2600"/>
              </a:lnSpc>
              <a:spcBef>
                <a:spcPts val="480"/>
              </a:spcBef>
              <a:buFont typeface="Arial MT"/>
              <a:buChar char="•"/>
              <a:tabLst>
                <a:tab pos="313690" algn="l"/>
              </a:tabLst>
            </a:pP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printf()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computer’s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memory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scanf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enters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stores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computer’s memory.</a:t>
            </a:r>
            <a:endParaRPr sz="2400">
              <a:latin typeface="Calibri"/>
              <a:cs typeface="Calibri"/>
            </a:endParaRPr>
          </a:p>
          <a:p>
            <a:pPr marL="313055" indent="-297815" algn="just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13690" algn="l"/>
              </a:tabLst>
            </a:pPr>
            <a:r>
              <a:rPr sz="2400" spc="-5" dirty="0">
                <a:latin typeface="Calibri"/>
                <a:cs typeface="Calibri"/>
              </a:rPr>
              <a:t>In general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printf()</a:t>
            </a:r>
            <a:r>
              <a:rPr sz="2400" b="1" i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written</a:t>
            </a:r>
            <a:r>
              <a:rPr sz="2400" dirty="0">
                <a:latin typeface="Calibri"/>
                <a:cs typeface="Calibri"/>
              </a:rPr>
              <a:t> as</a:t>
            </a:r>
            <a:endParaRPr sz="2400">
              <a:latin typeface="Calibri"/>
              <a:cs typeface="Calibri"/>
            </a:endParaRPr>
          </a:p>
          <a:p>
            <a:pPr marL="313055" algn="just">
              <a:lnSpc>
                <a:spcPct val="100000"/>
              </a:lnSpc>
              <a:spcBef>
                <a:spcPts val="195"/>
              </a:spcBef>
            </a:pPr>
            <a:r>
              <a:rPr sz="2400" b="1" i="1" spc="-5" dirty="0">
                <a:latin typeface="Calibri"/>
                <a:cs typeface="Calibri"/>
              </a:rPr>
              <a:t>printf (control string,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arg1, arg2, </a:t>
            </a:r>
            <a:r>
              <a:rPr sz="2400" b="1" i="1" dirty="0">
                <a:latin typeface="Calibri"/>
                <a:cs typeface="Calibri"/>
              </a:rPr>
              <a:t>. . . ,</a:t>
            </a:r>
            <a:r>
              <a:rPr sz="2400" b="1" i="1" spc="-5" dirty="0">
                <a:latin typeface="Calibri"/>
                <a:cs typeface="Calibri"/>
              </a:rPr>
              <a:t> argn).</a:t>
            </a:r>
            <a:endParaRPr sz="2400">
              <a:latin typeface="Calibri"/>
              <a:cs typeface="Calibri"/>
            </a:endParaRPr>
          </a:p>
          <a:p>
            <a:pPr marL="313055" marR="506730" indent="114300" algn="just">
              <a:lnSpc>
                <a:spcPts val="2600"/>
              </a:lnSpc>
              <a:spcBef>
                <a:spcPts val="520"/>
              </a:spcBef>
            </a:pP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control string or format specifier </a:t>
            </a:r>
            <a:r>
              <a:rPr sz="2400" spc="-5" dirty="0">
                <a:latin typeface="Calibri"/>
                <a:cs typeface="Calibri"/>
              </a:rPr>
              <a:t>refers 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string 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contains formatting information, </a:t>
            </a:r>
            <a:r>
              <a:rPr sz="2400" dirty="0">
                <a:latin typeface="Calibri"/>
                <a:cs typeface="Calibri"/>
              </a:rPr>
              <a:t>and arg7, arg2, . . . , argn are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data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1157" y="1612391"/>
            <a:ext cx="847471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The control string consists of individual groups of characters,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 one character group for each output data item. Each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 group must begin with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percent sign (%). In its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simplest form,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individual character group will consist of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percent sign (%)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followed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i="1" spc="-5" dirty="0">
                <a:latin typeface="Calibri"/>
                <a:cs typeface="Calibri"/>
              </a:rPr>
              <a:t>conversion character 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indicating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corresponding 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3295" y="365411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Printf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552" y="1612391"/>
            <a:ext cx="7197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Commonly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conversion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84" y="2287067"/>
            <a:ext cx="8869318" cy="39631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53295" y="365411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Printf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()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5985" y="1766823"/>
            <a:ext cx="706882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alibri"/>
                <a:cs typeface="Calibri"/>
              </a:rPr>
              <a:t>Control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string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format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specifiers: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08200" algn="l"/>
              </a:tabLst>
            </a:pPr>
            <a:r>
              <a:rPr sz="2200" spc="-5" dirty="0">
                <a:latin typeface="Calibri"/>
                <a:cs typeface="Calibri"/>
              </a:rPr>
              <a:t>%c	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character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36775" algn="l"/>
              </a:tabLst>
            </a:pPr>
            <a:r>
              <a:rPr sz="2200" spc="-5" dirty="0">
                <a:latin typeface="Calibri"/>
                <a:cs typeface="Calibri"/>
              </a:rPr>
              <a:t>%d	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integer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054225" algn="l"/>
              </a:tabLst>
            </a:pPr>
            <a:r>
              <a:rPr sz="2200" spc="-5" dirty="0">
                <a:latin typeface="Calibri"/>
                <a:cs typeface="Calibri"/>
              </a:rPr>
              <a:t>%i	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integer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%d).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075180" algn="l"/>
              </a:tabLst>
            </a:pPr>
            <a:r>
              <a:rPr sz="2200" spc="-5" dirty="0">
                <a:latin typeface="Calibri"/>
                <a:cs typeface="Calibri"/>
              </a:rPr>
              <a:t>%f	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floating-point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37410" algn="l"/>
              </a:tabLst>
            </a:pPr>
            <a:r>
              <a:rPr sz="2200" spc="-5" dirty="0">
                <a:latin typeface="Calibri"/>
                <a:cs typeface="Calibri"/>
              </a:rPr>
              <a:t>%o	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unsigned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octal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099310" algn="l"/>
              </a:tabLst>
            </a:pPr>
            <a:r>
              <a:rPr sz="2200" spc="-5" dirty="0">
                <a:latin typeface="Calibri"/>
                <a:cs typeface="Calibri"/>
              </a:rPr>
              <a:t>%s	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36775" algn="l"/>
              </a:tabLst>
            </a:pPr>
            <a:r>
              <a:rPr sz="2200" spc="-5" dirty="0">
                <a:latin typeface="Calibri"/>
                <a:cs typeface="Calibri"/>
              </a:rPr>
              <a:t>%u	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unsigned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integer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10740" algn="l"/>
              </a:tabLst>
            </a:pPr>
            <a:r>
              <a:rPr sz="2200" spc="-5" dirty="0">
                <a:latin typeface="Calibri"/>
                <a:cs typeface="Calibri"/>
              </a:rPr>
              <a:t>%x	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unsigned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hexadecimal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specifier.</a:t>
            </a:r>
            <a:endParaRPr sz="22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tabLst>
                <a:tab pos="2189480" algn="l"/>
              </a:tabLst>
            </a:pPr>
            <a:r>
              <a:rPr sz="2200" spc="-5" dirty="0">
                <a:latin typeface="Calibri"/>
                <a:cs typeface="Calibri"/>
              </a:rPr>
              <a:t>%%	Outputs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percent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3295" y="365411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Printf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400" y="1611867"/>
            <a:ext cx="3352800" cy="203136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5"/>
              </a:spcBef>
            </a:pPr>
            <a:r>
              <a:rPr sz="2100" spc="-5" dirty="0">
                <a:latin typeface="Calibri"/>
                <a:cs typeface="Calibri"/>
              </a:rPr>
              <a:t>#include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sz="2100" spc="-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program</a:t>
            </a:r>
            <a:r>
              <a:rPr sz="2100" spc="-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prints</a:t>
            </a:r>
            <a:r>
              <a:rPr sz="2100" spc="-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hello</a:t>
            </a:r>
            <a:r>
              <a:rPr sz="2100" spc="-2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world</a:t>
            </a:r>
            <a:endParaRPr sz="21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100" spc="-5" dirty="0">
                <a:solidFill>
                  <a:srgbClr val="830000"/>
                </a:solidFill>
                <a:latin typeface="Arial MT"/>
                <a:cs typeface="Arial MT"/>
              </a:rPr>
              <a:t>int</a:t>
            </a:r>
            <a:r>
              <a:rPr sz="2100" spc="-30" dirty="0">
                <a:solidFill>
                  <a:srgbClr val="83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10181"/>
                </a:solidFill>
                <a:latin typeface="Arial MT"/>
                <a:cs typeface="Arial MT"/>
              </a:rPr>
              <a:t>main</a:t>
            </a:r>
            <a:r>
              <a:rPr sz="2100" dirty="0">
                <a:latin typeface="Arial MT"/>
                <a:cs typeface="Arial MT"/>
              </a:rPr>
              <a:t>()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</a:t>
            </a:r>
            <a:endParaRPr sz="21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sz="2100" spc="-5" dirty="0">
                <a:solidFill>
                  <a:srgbClr val="010181"/>
                </a:solidFill>
                <a:latin typeface="Arial MT"/>
                <a:cs typeface="Arial MT"/>
              </a:rPr>
              <a:t>printf</a:t>
            </a:r>
            <a:r>
              <a:rPr sz="2100" spc="-20" dirty="0">
                <a:solidFill>
                  <a:srgbClr val="010181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"Hello</a:t>
            </a:r>
            <a:r>
              <a:rPr sz="2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world!"</a:t>
            </a:r>
            <a:r>
              <a:rPr sz="2100" spc="-5" dirty="0">
                <a:latin typeface="Arial MT"/>
                <a:cs typeface="Arial MT"/>
              </a:rPr>
              <a:t>);</a:t>
            </a:r>
            <a:endParaRPr sz="21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sz="2100" b="1" spc="-5" dirty="0">
                <a:latin typeface="Arial"/>
                <a:cs typeface="Arial"/>
              </a:rPr>
              <a:t>return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928FF"/>
                </a:solidFill>
                <a:latin typeface="Arial MT"/>
                <a:cs typeface="Arial MT"/>
              </a:rPr>
              <a:t>0</a:t>
            </a:r>
            <a:r>
              <a:rPr sz="2100" dirty="0">
                <a:latin typeface="Arial MT"/>
                <a:cs typeface="Arial MT"/>
              </a:rPr>
              <a:t>;</a:t>
            </a:r>
            <a:endParaRPr sz="21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4106884"/>
            <a:ext cx="2286000" cy="5410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Output: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Hello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world!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1649157"/>
            <a:ext cx="4495800" cy="2354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5"/>
              </a:spcBef>
            </a:pPr>
            <a:r>
              <a:rPr sz="2100" spc="-5" dirty="0">
                <a:latin typeface="Calibri"/>
                <a:cs typeface="Calibri"/>
              </a:rPr>
              <a:t>#include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sz="2100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program</a:t>
            </a:r>
            <a:r>
              <a:rPr sz="2100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prints</a:t>
            </a:r>
            <a:r>
              <a:rPr sz="2100" spc="-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A5A5A5"/>
                </a:solidFill>
                <a:latin typeface="Calibri"/>
                <a:cs typeface="Calibri"/>
              </a:rPr>
              <a:t>a</a:t>
            </a:r>
            <a:r>
              <a:rPr sz="2100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number</a:t>
            </a:r>
            <a:r>
              <a:rPr sz="2100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type</a:t>
            </a:r>
            <a:r>
              <a:rPr sz="2100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A5A5A5"/>
                </a:solidFill>
                <a:latin typeface="Calibri"/>
                <a:cs typeface="Calibri"/>
              </a:rPr>
              <a:t>int</a:t>
            </a:r>
            <a:endParaRPr sz="21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100" spc="-5" dirty="0">
                <a:solidFill>
                  <a:srgbClr val="830000"/>
                </a:solidFill>
                <a:latin typeface="Arial MT"/>
                <a:cs typeface="Arial MT"/>
              </a:rPr>
              <a:t>int</a:t>
            </a:r>
            <a:r>
              <a:rPr sz="2100" spc="-30" dirty="0">
                <a:solidFill>
                  <a:srgbClr val="83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10181"/>
                </a:solidFill>
                <a:latin typeface="Arial MT"/>
                <a:cs typeface="Arial MT"/>
              </a:rPr>
              <a:t>main</a:t>
            </a:r>
            <a:r>
              <a:rPr sz="2100" dirty="0">
                <a:latin typeface="Arial MT"/>
                <a:cs typeface="Arial MT"/>
              </a:rPr>
              <a:t>()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{</a:t>
            </a:r>
            <a:endParaRPr sz="21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sz="2100" i="1" spc="-5" dirty="0">
                <a:latin typeface="Arial"/>
                <a:cs typeface="Arial"/>
              </a:rPr>
              <a:t>int</a:t>
            </a:r>
            <a:r>
              <a:rPr sz="2100" i="1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 MT"/>
                <a:cs typeface="Arial MT"/>
              </a:rPr>
              <a:t>number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=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4;</a:t>
            </a:r>
            <a:endParaRPr sz="21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sz="2100" spc="-5" dirty="0">
                <a:solidFill>
                  <a:srgbClr val="010181"/>
                </a:solidFill>
                <a:latin typeface="Arial MT"/>
                <a:cs typeface="Arial MT"/>
              </a:rPr>
              <a:t>printf</a:t>
            </a:r>
            <a:r>
              <a:rPr sz="2100" spc="-20" dirty="0">
                <a:solidFill>
                  <a:srgbClr val="010181"/>
                </a:solidFill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“Number</a:t>
            </a:r>
            <a:r>
              <a:rPr sz="2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%d”</a:t>
            </a:r>
            <a:r>
              <a:rPr sz="2100" spc="-5" dirty="0">
                <a:latin typeface="Arial MT"/>
                <a:cs typeface="Arial MT"/>
              </a:rPr>
              <a:t>,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number);</a:t>
            </a:r>
            <a:endParaRPr sz="21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</a:pPr>
            <a:r>
              <a:rPr sz="2100" b="1" spc="-5" dirty="0">
                <a:latin typeface="Arial"/>
                <a:cs typeface="Arial"/>
              </a:rPr>
              <a:t>return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4F81BD"/>
                </a:solidFill>
                <a:latin typeface="Arial MT"/>
                <a:cs typeface="Arial MT"/>
              </a:rPr>
              <a:t>0</a:t>
            </a:r>
            <a:r>
              <a:rPr sz="2100" dirty="0">
                <a:latin typeface="Arial MT"/>
                <a:cs typeface="Arial MT"/>
              </a:rPr>
              <a:t>;</a:t>
            </a:r>
            <a:endParaRPr sz="21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4103542"/>
            <a:ext cx="2286000" cy="5410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Output: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3295" y="365411"/>
            <a:ext cx="323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Printf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()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09" y="3949456"/>
            <a:ext cx="8933815" cy="23602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3055" marR="13970" indent="-300990">
              <a:lnSpc>
                <a:spcPts val="2400"/>
              </a:lnSpc>
              <a:spcBef>
                <a:spcPts val="400"/>
              </a:spcBef>
              <a:buFont typeface="Arial MT"/>
              <a:buChar char="•"/>
              <a:tabLst>
                <a:tab pos="313055" algn="l"/>
                <a:tab pos="313690" algn="l"/>
              </a:tabLst>
            </a:pP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printf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function,</a:t>
            </a:r>
            <a:r>
              <a:rPr sz="2200" spc="5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"%s</a:t>
            </a:r>
            <a:r>
              <a:rPr sz="2200" b="1" spc="10" dirty="0">
                <a:latin typeface="Calibri"/>
                <a:cs typeface="Calibri"/>
              </a:rPr>
              <a:t> %d </a:t>
            </a:r>
            <a:r>
              <a:rPr sz="2200" b="1" spc="5" dirty="0">
                <a:latin typeface="Calibri"/>
                <a:cs typeface="Calibri"/>
              </a:rPr>
              <a:t>%f.  </a:t>
            </a:r>
            <a:r>
              <a:rPr sz="2200" b="1" dirty="0">
                <a:latin typeface="Calibri"/>
                <a:cs typeface="Calibri"/>
              </a:rPr>
              <a:t>It</a:t>
            </a:r>
            <a:r>
              <a:rPr sz="2200" b="1" spc="4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contains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three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character groups.</a:t>
            </a:r>
            <a:endParaRPr sz="2200">
              <a:latin typeface="Calibri"/>
              <a:cs typeface="Calibri"/>
            </a:endParaRPr>
          </a:p>
          <a:p>
            <a:pPr marL="313055" marR="24130" indent="-300990">
              <a:lnSpc>
                <a:spcPts val="2400"/>
              </a:lnSpc>
              <a:spcBef>
                <a:spcPts val="439"/>
              </a:spcBef>
              <a:buFont typeface="Arial MT"/>
              <a:buChar char="•"/>
              <a:tabLst>
                <a:tab pos="313055" algn="l"/>
                <a:tab pos="313690" algn="l"/>
                <a:tab pos="3522979" algn="l"/>
              </a:tabLst>
            </a:pPr>
            <a:r>
              <a:rPr sz="2200" spc="5" dirty="0">
                <a:latin typeface="Calibri"/>
                <a:cs typeface="Calibri"/>
              </a:rPr>
              <a:t>The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5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character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group,	</a:t>
            </a:r>
            <a:r>
              <a:rPr sz="2200" b="1" spc="5" dirty="0">
                <a:latin typeface="Calibri"/>
                <a:cs typeface="Calibri"/>
              </a:rPr>
              <a:t>%s,</a:t>
            </a:r>
            <a:r>
              <a:rPr sz="2200" b="1" spc="48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indicates</a:t>
            </a:r>
            <a:r>
              <a:rPr sz="2200" b="1" spc="4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that</a:t>
            </a:r>
            <a:r>
              <a:rPr sz="2200" b="1" spc="47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the</a:t>
            </a:r>
            <a:r>
              <a:rPr sz="2200" b="1" spc="4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first</a:t>
            </a:r>
            <a:r>
              <a:rPr sz="2200" b="1" spc="48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argument</a:t>
            </a:r>
            <a:r>
              <a:rPr sz="2200" b="1" spc="4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(item)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represents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 string.</a:t>
            </a:r>
            <a:endParaRPr sz="2200">
              <a:latin typeface="Calibri"/>
              <a:cs typeface="Calibri"/>
            </a:endParaRPr>
          </a:p>
          <a:p>
            <a:pPr marL="313055" marR="22225" indent="-300990">
              <a:lnSpc>
                <a:spcPts val="2400"/>
              </a:lnSpc>
              <a:spcBef>
                <a:spcPts val="434"/>
              </a:spcBef>
              <a:buFont typeface="Arial MT"/>
              <a:buChar char="•"/>
              <a:tabLst>
                <a:tab pos="313055" algn="l"/>
                <a:tab pos="313690" algn="l"/>
                <a:tab pos="880110" algn="l"/>
                <a:tab pos="1837055" algn="l"/>
                <a:tab pos="3062605" algn="l"/>
                <a:tab pos="3948429" algn="l"/>
                <a:tab pos="4509135" algn="l"/>
                <a:tab pos="5673725" algn="l"/>
                <a:tab pos="6285865" algn="l"/>
                <a:tab pos="6824345" algn="l"/>
                <a:tab pos="7780655" algn="l"/>
              </a:tabLst>
            </a:pPr>
            <a:r>
              <a:rPr sz="2200" spc="5" dirty="0">
                <a:latin typeface="Calibri"/>
                <a:cs typeface="Calibri"/>
              </a:rPr>
              <a:t>Th</a:t>
            </a:r>
            <a:r>
              <a:rPr sz="2200" spc="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secon</a:t>
            </a:r>
            <a:r>
              <a:rPr sz="2200" spc="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characte</a:t>
            </a:r>
            <a:r>
              <a:rPr sz="2200" spc="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	group</a:t>
            </a:r>
            <a:r>
              <a:rPr sz="2200" spc="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%d,</a:t>
            </a:r>
            <a:r>
              <a:rPr sz="2200" dirty="0">
                <a:latin typeface="Calibri"/>
                <a:cs typeface="Calibri"/>
              </a:rPr>
              <a:t>	indicate</a:t>
            </a:r>
            <a:r>
              <a:rPr sz="2200" spc="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tha</a:t>
            </a:r>
            <a:r>
              <a:rPr sz="2200" spc="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th</a:t>
            </a:r>
            <a:r>
              <a:rPr sz="2200" spc="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secon</a:t>
            </a:r>
            <a:r>
              <a:rPr sz="2200" spc="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argument  </a:t>
            </a:r>
            <a:r>
              <a:rPr sz="2200" dirty="0">
                <a:latin typeface="Calibri"/>
                <a:cs typeface="Calibri"/>
              </a:rPr>
              <a:t>(partno) represents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decimal integer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value, </a:t>
            </a:r>
            <a:r>
              <a:rPr sz="2200" spc="1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13055" indent="-30099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13055" algn="l"/>
                <a:tab pos="313690" algn="l"/>
              </a:tabLst>
            </a:pPr>
            <a:r>
              <a:rPr sz="2200" spc="5" dirty="0">
                <a:latin typeface="Calibri"/>
                <a:cs typeface="Calibri"/>
              </a:rPr>
              <a:t>The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third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character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group,  </a:t>
            </a:r>
            <a:r>
              <a:rPr sz="2200" spc="5" dirty="0">
                <a:latin typeface="Calibri"/>
                <a:cs typeface="Calibri"/>
              </a:rPr>
              <a:t>%f,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indicates  that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the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third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argument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(cost)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925" y="6250086"/>
            <a:ext cx="382587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dirty="0">
                <a:latin typeface="Calibri"/>
                <a:cs typeface="Calibri"/>
              </a:rPr>
              <a:t>represents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floating-point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5475" y="82559"/>
            <a:ext cx="5394325" cy="3770629"/>
            <a:chOff x="1895475" y="82559"/>
            <a:chExt cx="5394325" cy="37706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913" y="92085"/>
              <a:ext cx="5196541" cy="37512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0237" y="87322"/>
              <a:ext cx="5384800" cy="3761104"/>
            </a:xfrm>
            <a:custGeom>
              <a:avLst/>
              <a:gdLst/>
              <a:ahLst/>
              <a:cxnLst/>
              <a:rect l="l" t="t" r="r" b="b"/>
              <a:pathLst>
                <a:path w="5384800" h="3761104">
                  <a:moveTo>
                    <a:pt x="0" y="0"/>
                  </a:moveTo>
                  <a:lnTo>
                    <a:pt x="5384697" y="0"/>
                  </a:lnTo>
                  <a:lnTo>
                    <a:pt x="5384697" y="3760777"/>
                  </a:lnTo>
                  <a:lnTo>
                    <a:pt x="0" y="37607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742" y="327311"/>
            <a:ext cx="216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Let’s</a:t>
            </a:r>
            <a:r>
              <a:rPr sz="36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Try</a:t>
            </a:r>
            <a:r>
              <a:rPr sz="36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!!!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40360" algn="l"/>
                <a:tab pos="341630" algn="l"/>
                <a:tab pos="859790" algn="l"/>
                <a:tab pos="1362710" algn="l"/>
                <a:tab pos="2918460" algn="l"/>
                <a:tab pos="4448810" algn="l"/>
                <a:tab pos="5243195" algn="l"/>
                <a:tab pos="6892925" algn="l"/>
              </a:tabLst>
            </a:pPr>
            <a:r>
              <a:rPr dirty="0"/>
              <a:t>A	C	</a:t>
            </a:r>
            <a:r>
              <a:rPr spc="-5" dirty="0"/>
              <a:t>progra</a:t>
            </a:r>
            <a:r>
              <a:rPr dirty="0"/>
              <a:t>m	</a:t>
            </a:r>
            <a:r>
              <a:rPr spc="-5" dirty="0"/>
              <a:t>contain</a:t>
            </a:r>
            <a:r>
              <a:rPr dirty="0"/>
              <a:t>s	</a:t>
            </a:r>
            <a:r>
              <a:rPr spc="-10" dirty="0"/>
              <a:t>th</a:t>
            </a:r>
            <a:r>
              <a:rPr dirty="0"/>
              <a:t>e	</a:t>
            </a:r>
            <a:r>
              <a:rPr spc="-5" dirty="0"/>
              <a:t>followin</a:t>
            </a:r>
            <a:r>
              <a:rPr dirty="0"/>
              <a:t>g	</a:t>
            </a:r>
            <a:r>
              <a:rPr spc="-5" dirty="0"/>
              <a:t>variable  declarations.</a:t>
            </a:r>
          </a:p>
          <a:p>
            <a:pPr marL="454659">
              <a:lnSpc>
                <a:spcPct val="100000"/>
              </a:lnSpc>
              <a:spcBef>
                <a:spcPts val="560"/>
              </a:spcBef>
              <a:tabLst>
                <a:tab pos="1282065" algn="l"/>
              </a:tabLst>
            </a:pPr>
            <a:r>
              <a:rPr spc="-5" dirty="0"/>
              <a:t>float	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2.5,</a:t>
            </a:r>
            <a:r>
              <a:rPr spc="-15" dirty="0"/>
              <a:t> </a:t>
            </a:r>
            <a:r>
              <a:rPr dirty="0"/>
              <a:t>b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0.0005,</a:t>
            </a:r>
            <a:r>
              <a:rPr spc="-15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3000.;</a:t>
            </a:r>
          </a:p>
          <a:p>
            <a:pPr marL="340360">
              <a:lnSpc>
                <a:spcPct val="100000"/>
              </a:lnSpc>
              <a:spcBef>
                <a:spcPts val="560"/>
              </a:spcBef>
            </a:pPr>
            <a:r>
              <a:rPr spc="-5" dirty="0"/>
              <a:t>Show</a:t>
            </a:r>
            <a:r>
              <a:rPr spc="25" dirty="0"/>
              <a:t> </a:t>
            </a:r>
            <a:r>
              <a:rPr spc="-10" dirty="0"/>
              <a:t>the</a:t>
            </a:r>
            <a:r>
              <a:rPr spc="30" dirty="0"/>
              <a:t> </a:t>
            </a:r>
            <a:r>
              <a:rPr spc="-5" dirty="0"/>
              <a:t>output</a:t>
            </a:r>
            <a:r>
              <a:rPr spc="30" dirty="0"/>
              <a:t> </a:t>
            </a:r>
            <a:r>
              <a:rPr spc="-5" dirty="0"/>
              <a:t>resulting</a:t>
            </a:r>
            <a:r>
              <a:rPr spc="30" dirty="0"/>
              <a:t> </a:t>
            </a:r>
            <a:r>
              <a:rPr spc="-5" dirty="0"/>
              <a:t>from</a:t>
            </a:r>
            <a:r>
              <a:rPr spc="35" dirty="0"/>
              <a:t> </a:t>
            </a:r>
            <a:r>
              <a:rPr spc="-5" dirty="0"/>
              <a:t>each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10" dirty="0"/>
              <a:t>the</a:t>
            </a:r>
            <a:r>
              <a:rPr spc="30" dirty="0"/>
              <a:t> </a:t>
            </a:r>
            <a:r>
              <a:rPr spc="-5" dirty="0"/>
              <a:t>following</a:t>
            </a:r>
          </a:p>
          <a:p>
            <a:pPr marL="340360">
              <a:lnSpc>
                <a:spcPct val="100000"/>
              </a:lnSpc>
            </a:pPr>
            <a:r>
              <a:rPr b="1" i="1" spc="-5" dirty="0">
                <a:latin typeface="Calibri"/>
                <a:cs typeface="Calibri"/>
              </a:rPr>
              <a:t>printf</a:t>
            </a:r>
            <a:r>
              <a:rPr b="1" i="1" spc="-20" dirty="0">
                <a:latin typeface="Calibri"/>
                <a:cs typeface="Calibri"/>
              </a:rPr>
              <a:t> </a:t>
            </a:r>
            <a:r>
              <a:rPr spc="-5" dirty="0"/>
              <a:t>statements.</a:t>
            </a:r>
          </a:p>
          <a:p>
            <a:pPr marL="818515" lvl="1" indent="-478790">
              <a:lnSpc>
                <a:spcPct val="100000"/>
              </a:lnSpc>
              <a:spcBef>
                <a:spcPts val="560"/>
              </a:spcBef>
              <a:buAutoNum type="alphaLcParenBoth"/>
              <a:tabLst>
                <a:tab pos="819785" algn="l"/>
              </a:tabLst>
            </a:pPr>
            <a:r>
              <a:rPr sz="2800" i="1" spc="-5" dirty="0">
                <a:latin typeface="Calibri"/>
                <a:cs typeface="Calibri"/>
              </a:rPr>
              <a:t>printf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"%f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%f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%f",a,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b,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c);</a:t>
            </a:r>
            <a:endParaRPr sz="2800">
              <a:latin typeface="Calibri"/>
              <a:cs typeface="Calibri"/>
            </a:endParaRPr>
          </a:p>
          <a:p>
            <a:pPr marL="818515" lvl="1" indent="-478790">
              <a:lnSpc>
                <a:spcPct val="100000"/>
              </a:lnSpc>
              <a:spcBef>
                <a:spcPts val="560"/>
              </a:spcBef>
              <a:buAutoNum type="alphaLcParenBoth"/>
              <a:tabLst>
                <a:tab pos="819785" algn="l"/>
                <a:tab pos="2504440" algn="l"/>
                <a:tab pos="3206750" algn="l"/>
              </a:tabLst>
            </a:pPr>
            <a:r>
              <a:rPr sz="2800" i="1" spc="-5" dirty="0">
                <a:latin typeface="Calibri"/>
                <a:cs typeface="Calibri"/>
              </a:rPr>
              <a:t>printf('%3f	%3f	%3f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",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a,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b,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c);</a:t>
            </a:r>
            <a:endParaRPr sz="2800">
              <a:latin typeface="Calibri"/>
              <a:cs typeface="Calibri"/>
            </a:endParaRPr>
          </a:p>
          <a:p>
            <a:pPr marL="783590" lvl="1" indent="-443865">
              <a:lnSpc>
                <a:spcPct val="100000"/>
              </a:lnSpc>
              <a:spcBef>
                <a:spcPts val="560"/>
              </a:spcBef>
              <a:buAutoNum type="alphaLcParenBoth"/>
              <a:tabLst>
                <a:tab pos="784860" algn="l"/>
              </a:tabLst>
            </a:pPr>
            <a:r>
              <a:rPr sz="2800" i="1" spc="-5" dirty="0">
                <a:latin typeface="Calibri"/>
                <a:cs typeface="Calibri"/>
              </a:rPr>
              <a:t>printf(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“%8f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%8f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%8f",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a,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b,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c);</a:t>
            </a:r>
            <a:endParaRPr sz="28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560"/>
              </a:spcBef>
              <a:tabLst>
                <a:tab pos="2838450" algn="l"/>
                <a:tab pos="3809365" algn="l"/>
              </a:tabLst>
            </a:pPr>
            <a:r>
              <a:rPr i="1" spc="-5" dirty="0">
                <a:latin typeface="Calibri"/>
                <a:cs typeface="Calibri"/>
              </a:rPr>
              <a:t>(d) printf("%8.4f	%8.4f	%8.4f",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a,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b,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c);</a:t>
            </a:r>
          </a:p>
          <a:p>
            <a:pPr marL="340360">
              <a:lnSpc>
                <a:spcPct val="100000"/>
              </a:lnSpc>
              <a:spcBef>
                <a:spcPts val="560"/>
              </a:spcBef>
            </a:pPr>
            <a:r>
              <a:rPr i="1" spc="-5" dirty="0">
                <a:latin typeface="Calibri"/>
                <a:cs typeface="Calibri"/>
              </a:rPr>
              <a:t>(e)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printf("%8.3f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%8.3f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%8.3f",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a,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b,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1269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Office Theme</vt:lpstr>
      <vt:lpstr>Structured Programming Language</vt:lpstr>
      <vt:lpstr>Input and Output</vt:lpstr>
      <vt:lpstr>Printf () Function</vt:lpstr>
      <vt:lpstr>Printf () Function</vt:lpstr>
      <vt:lpstr>PowerPoint Presentation</vt:lpstr>
      <vt:lpstr>Printf () Function</vt:lpstr>
      <vt:lpstr>Printf () Function</vt:lpstr>
      <vt:lpstr>PowerPoint Presentation</vt:lpstr>
      <vt:lpstr>Let’s Try !!!</vt:lpstr>
      <vt:lpstr>Scanf ()</vt:lpstr>
      <vt:lpstr>Scanf ()</vt:lpstr>
      <vt:lpstr>PowerPoint Presentation</vt:lpstr>
      <vt:lpstr>1.#include&lt;stdio.h&gt;</vt:lpstr>
      <vt:lpstr>More on scanf()</vt:lpstr>
      <vt:lpstr>More on scanf()</vt:lpstr>
      <vt:lpstr>More on scanf()</vt:lpstr>
      <vt:lpstr>Example of input and output in C language that prints  addition of 2 numbers.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</dc:title>
  <cp:lastModifiedBy>Nahidul Islam</cp:lastModifiedBy>
  <cp:revision>2</cp:revision>
  <dcterms:created xsi:type="dcterms:W3CDTF">2024-11-20T01:24:07Z</dcterms:created>
  <dcterms:modified xsi:type="dcterms:W3CDTF">2024-11-20T10:08:53Z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