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9410" y="2229116"/>
            <a:ext cx="7145178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000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47099" y="4809744"/>
            <a:ext cx="50498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0194" y="357473"/>
            <a:ext cx="41656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67" y="1771700"/>
            <a:ext cx="8013665" cy="2443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0225" y="6466776"/>
            <a:ext cx="6057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8491" y="6466776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9410" y="2229116"/>
            <a:ext cx="7763590" cy="620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5415" marR="5080" indent="-2673350">
              <a:lnSpc>
                <a:spcPct val="100299"/>
              </a:lnSpc>
              <a:spcBef>
                <a:spcPts val="95"/>
              </a:spcBef>
            </a:pPr>
            <a:r>
              <a:rPr b="1" spc="-5" dirty="0">
                <a:solidFill>
                  <a:schemeClr val="tx1"/>
                </a:solidFill>
              </a:rPr>
              <a:t>Structured </a:t>
            </a:r>
            <a:r>
              <a:rPr b="1" dirty="0">
                <a:solidFill>
                  <a:schemeClr val="tx1"/>
                </a:solidFill>
              </a:rPr>
              <a:t>Programming </a:t>
            </a:r>
            <a:r>
              <a:rPr b="1" spc="-5" dirty="0">
                <a:solidFill>
                  <a:schemeClr val="tx1"/>
                </a:solidFill>
              </a:rPr>
              <a:t>Language </a:t>
            </a:r>
            <a:r>
              <a:rPr b="1" spc="-880" dirty="0">
                <a:solidFill>
                  <a:schemeClr val="tx1"/>
                </a:solidFill>
              </a:rPr>
              <a:t> 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905000" y="4008843"/>
            <a:ext cx="504980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Nahidul Islam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Lecturer, Dept. of CSE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DCC, Dhaka.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553" y="6305740"/>
            <a:ext cx="2533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Programming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Fundamentals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--&gt;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Ch1.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Problem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solving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0718" y="641242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980" y="763741"/>
            <a:ext cx="3169285" cy="10966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Pseudo-code:</a:t>
            </a:r>
            <a:endParaRPr sz="3200">
              <a:latin typeface="Calibri"/>
              <a:cs typeface="Calibri"/>
            </a:endParaRPr>
          </a:p>
          <a:p>
            <a:pPr marL="408940">
              <a:lnSpc>
                <a:spcPct val="100000"/>
              </a:lnSpc>
              <a:spcBef>
                <a:spcPts val="580"/>
              </a:spcBef>
            </a:pPr>
            <a:r>
              <a:rPr sz="2800" b="1" spc="-5" dirty="0">
                <a:latin typeface="Calibri"/>
                <a:cs typeface="Calibri"/>
              </a:rPr>
              <a:t>&lt;Algorithm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name&gt;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225" y="1836928"/>
            <a:ext cx="2804160" cy="32950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80"/>
              </a:spcBef>
            </a:pPr>
            <a:r>
              <a:rPr sz="2400" i="1" spc="-5" dirty="0">
                <a:latin typeface="Calibri"/>
                <a:cs typeface="Calibri"/>
              </a:rPr>
              <a:t>//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input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400" i="1" spc="-5" dirty="0">
                <a:latin typeface="Calibri"/>
                <a:cs typeface="Calibri"/>
              </a:rPr>
              <a:t>//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function?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400" i="1" spc="-5" dirty="0">
                <a:latin typeface="Calibri"/>
                <a:cs typeface="Calibri"/>
              </a:rPr>
              <a:t>//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Output?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b="1" spc="-5" dirty="0">
                <a:latin typeface="Calibri"/>
                <a:cs typeface="Calibri"/>
              </a:rPr>
              <a:t>Begin</a:t>
            </a:r>
            <a:endParaRPr sz="28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  <a:spcBef>
                <a:spcPts val="560"/>
              </a:spcBef>
            </a:pPr>
            <a:r>
              <a:rPr sz="2800" b="1" spc="-5" dirty="0">
                <a:latin typeface="Calibri"/>
                <a:cs typeface="Calibri"/>
              </a:rPr>
              <a:t>&lt;data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definition&gt;</a:t>
            </a:r>
            <a:endParaRPr sz="2800">
              <a:latin typeface="Calibri"/>
              <a:cs typeface="Calibri"/>
            </a:endParaRPr>
          </a:p>
          <a:p>
            <a:pPr marL="12700" marR="1129665" indent="240665">
              <a:lnSpc>
                <a:spcPts val="392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&lt;actions&gt;  End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2140" y="1948688"/>
            <a:ext cx="2487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 </a:t>
            </a:r>
            <a:r>
              <a:rPr sz="2000" b="1" spc="-5" dirty="0">
                <a:latin typeface="Calibri"/>
                <a:cs typeface="Calibri"/>
              </a:rPr>
              <a:t>“//”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8881" y="233110"/>
            <a:ext cx="4576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Analyze</a:t>
            </a:r>
            <a:r>
              <a:rPr spc="-35" dirty="0"/>
              <a:t> </a:t>
            </a:r>
            <a:r>
              <a:rPr spc="-5" dirty="0"/>
              <a:t>the</a:t>
            </a:r>
            <a:r>
              <a:rPr spc="-35" dirty="0"/>
              <a:t> </a:t>
            </a:r>
            <a:r>
              <a:rPr spc="-5" dirty="0"/>
              <a:t>Problem</a:t>
            </a:r>
            <a:r>
              <a:rPr spc="-30" dirty="0"/>
              <a:t> </a:t>
            </a:r>
            <a:r>
              <a:rPr spc="-5" dirty="0"/>
              <a:t>(3)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920" y="540830"/>
            <a:ext cx="373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35" dirty="0"/>
              <a:t> </a:t>
            </a:r>
            <a:r>
              <a:rPr spc="-5" dirty="0"/>
              <a:t>is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5" dirty="0"/>
              <a:t>program?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180" y="1456944"/>
            <a:ext cx="8133715" cy="259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marR="5080" indent="-142240">
              <a:lnSpc>
                <a:spcPct val="100000"/>
              </a:lnSpc>
              <a:spcBef>
                <a:spcPts val="100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sequence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instructions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computer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interpret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execute.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Calibri"/>
              <a:cs typeface="Calibri"/>
            </a:endParaRPr>
          </a:p>
          <a:p>
            <a:pPr marL="612140" marR="6985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-If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tell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you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way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Bashundhara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Dhanmondi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 tell sequence of instructions…. Any wrong instruction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undesired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6428676"/>
            <a:ext cx="605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3/2/2023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627" y="241282"/>
            <a:ext cx="4497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Programming</a:t>
            </a:r>
            <a:r>
              <a:rPr spc="-85" dirty="0"/>
              <a:t> 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03808"/>
            <a:ext cx="814959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Three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programming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</a:t>
            </a:r>
            <a:endParaRPr sz="2400" dirty="0">
              <a:latin typeface="Calibri"/>
              <a:cs typeface="Calibri"/>
            </a:endParaRPr>
          </a:p>
          <a:p>
            <a:pPr marL="889000" indent="-498475">
              <a:lnSpc>
                <a:spcPct val="100000"/>
              </a:lnSpc>
              <a:buAutoNum type="arabicPeriod"/>
              <a:tabLst>
                <a:tab pos="888365" algn="l"/>
                <a:tab pos="889000" algn="l"/>
              </a:tabLst>
            </a:pPr>
            <a:r>
              <a:rPr sz="2400" b="1" spc="-5" dirty="0">
                <a:latin typeface="Calibri"/>
                <a:cs typeface="Calibri"/>
              </a:rPr>
              <a:t>Machine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languages</a:t>
            </a:r>
            <a:endParaRPr sz="2400" b="1" dirty="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</a:pPr>
            <a:r>
              <a:rPr sz="2400" spc="25" dirty="0">
                <a:latin typeface="Segoe UI Symbol"/>
                <a:cs typeface="Segoe UI Symbol"/>
              </a:rPr>
              <a:t>✔</a:t>
            </a:r>
            <a:r>
              <a:rPr sz="2400" spc="25" dirty="0">
                <a:latin typeface="Calibri"/>
                <a:cs typeface="Calibri"/>
              </a:rPr>
              <a:t>Expressed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binary.</a:t>
            </a:r>
            <a:endParaRPr sz="2400" dirty="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</a:pPr>
            <a:r>
              <a:rPr sz="2400" spc="30" dirty="0">
                <a:latin typeface="Segoe UI Symbol"/>
                <a:cs typeface="Segoe UI Symbol"/>
              </a:rPr>
              <a:t>✔</a:t>
            </a:r>
            <a:r>
              <a:rPr sz="2400" spc="30" dirty="0">
                <a:latin typeface="Calibri"/>
                <a:cs typeface="Calibri"/>
              </a:rPr>
              <a:t>Directly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understood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computer.</a:t>
            </a:r>
            <a:endParaRPr sz="2400" dirty="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</a:pPr>
            <a:r>
              <a:rPr sz="2400" spc="75" dirty="0">
                <a:latin typeface="Segoe UI Symbol"/>
                <a:cs typeface="Segoe UI Symbol"/>
              </a:rPr>
              <a:t>✔</a:t>
            </a:r>
            <a:r>
              <a:rPr sz="2400" spc="7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portable;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another.</a:t>
            </a:r>
          </a:p>
          <a:p>
            <a:pPr marL="995680" marR="13335" indent="-6921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-Program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written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run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 of machine.</a:t>
            </a:r>
            <a:endParaRPr sz="2400" dirty="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</a:pPr>
            <a:r>
              <a:rPr sz="2400" spc="25" dirty="0">
                <a:latin typeface="Segoe UI Symbol"/>
                <a:cs typeface="Segoe UI Symbol"/>
              </a:rPr>
              <a:t>✔</a:t>
            </a:r>
            <a:r>
              <a:rPr sz="2400" spc="25" dirty="0">
                <a:latin typeface="Calibri"/>
                <a:cs typeface="Calibri"/>
              </a:rPr>
              <a:t>Difficult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programs.</a:t>
            </a:r>
            <a:endParaRPr sz="2400" dirty="0">
              <a:latin typeface="Calibri"/>
              <a:cs typeface="Calibri"/>
            </a:endParaRPr>
          </a:p>
          <a:p>
            <a:pPr marL="975360" indent="-506095">
              <a:lnSpc>
                <a:spcPct val="100000"/>
              </a:lnSpc>
              <a:buAutoNum type="arabicPeriod" startAt="2"/>
              <a:tabLst>
                <a:tab pos="975360" algn="l"/>
                <a:tab pos="975994" algn="l"/>
              </a:tabLst>
            </a:pPr>
            <a:r>
              <a:rPr sz="2400" b="1" spc="-5" dirty="0">
                <a:latin typeface="Calibri"/>
                <a:cs typeface="Calibri"/>
              </a:rPr>
              <a:t>Assembly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languages</a:t>
            </a:r>
            <a:endParaRPr sz="2400" b="1" dirty="0">
              <a:latin typeface="Calibri"/>
              <a:cs typeface="Calibri"/>
            </a:endParaRPr>
          </a:p>
          <a:p>
            <a:pPr marL="1308100" marR="5080" indent="-381000">
              <a:lnSpc>
                <a:spcPct val="100000"/>
              </a:lnSpc>
              <a:tabLst>
                <a:tab pos="2696845" algn="l"/>
                <a:tab pos="4763770" algn="l"/>
                <a:tab pos="6718934" algn="l"/>
              </a:tabLst>
            </a:pPr>
            <a:r>
              <a:rPr sz="2400" spc="-5" dirty="0">
                <a:latin typeface="Calibri"/>
                <a:cs typeface="Calibri"/>
              </a:rPr>
              <a:t>English-lik</a:t>
            </a:r>
            <a:r>
              <a:rPr sz="2400" dirty="0">
                <a:latin typeface="Calibri"/>
                <a:cs typeface="Calibri"/>
              </a:rPr>
              <a:t>e	abbreviations	</a:t>
            </a:r>
            <a:r>
              <a:rPr sz="2400" spc="-5" dirty="0">
                <a:latin typeface="Calibri"/>
                <a:cs typeface="Calibri"/>
              </a:rPr>
              <a:t>representin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-5" dirty="0">
                <a:latin typeface="Calibri"/>
                <a:cs typeface="Calibri"/>
              </a:rPr>
              <a:t>elementary  computer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operations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(translated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assemblers)</a:t>
            </a: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tabLst>
                <a:tab pos="3121025" algn="l"/>
              </a:tabLst>
            </a:pPr>
            <a:r>
              <a:rPr sz="2400" b="1" spc="-5" dirty="0">
                <a:latin typeface="Courier New"/>
                <a:cs typeface="Courier New"/>
              </a:rPr>
              <a:t>LOAD	BASEPAY</a:t>
            </a:r>
            <a:endParaRPr sz="24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tabLst>
                <a:tab pos="3121025" algn="l"/>
              </a:tabLst>
            </a:pPr>
            <a:r>
              <a:rPr sz="2400" b="1" spc="-5" dirty="0">
                <a:latin typeface="Courier New"/>
                <a:cs typeface="Courier New"/>
              </a:rPr>
              <a:t>ADD	OVERPAY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025" y="6124447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STORE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9036" y="6124447"/>
            <a:ext cx="148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GROSSPAY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225" y="6428676"/>
            <a:ext cx="605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3/2/2023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90" y="540830"/>
            <a:ext cx="601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Programming</a:t>
            </a:r>
            <a:r>
              <a:rPr spc="-45" dirty="0"/>
              <a:t> </a:t>
            </a:r>
            <a:r>
              <a:rPr spc="-10" dirty="0"/>
              <a:t>Language</a:t>
            </a:r>
            <a:r>
              <a:rPr spc="-50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714" y="1689608"/>
            <a:ext cx="743521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  <a:tabLst>
                <a:tab pos="683895" algn="l"/>
              </a:tabLst>
            </a:pPr>
            <a:r>
              <a:rPr sz="2400" spc="-5" dirty="0">
                <a:latin typeface="Calibri"/>
                <a:cs typeface="Calibri"/>
              </a:rPr>
              <a:t>3.	</a:t>
            </a:r>
            <a:r>
              <a:rPr sz="2400" b="1" spc="-5" dirty="0">
                <a:latin typeface="Calibri"/>
                <a:cs typeface="Calibri"/>
              </a:rPr>
              <a:t>High-level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languages</a:t>
            </a:r>
            <a:endParaRPr sz="2400" b="1" dirty="0">
              <a:latin typeface="Calibri"/>
              <a:cs typeface="Calibri"/>
            </a:endParaRPr>
          </a:p>
          <a:p>
            <a:pPr marL="72199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Codes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similar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everyday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English</a:t>
            </a:r>
            <a:endParaRPr sz="2400" dirty="0">
              <a:latin typeface="Calibri"/>
              <a:cs typeface="Calibri"/>
            </a:endParaRPr>
          </a:p>
          <a:p>
            <a:pPr marL="721995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Use mathematical notations (translated via compilers)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117919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grossPay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basePay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overTimePay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 New"/>
              <a:cs typeface="Courier New"/>
            </a:endParaRPr>
          </a:p>
          <a:p>
            <a:pPr marL="265430" indent="-253365">
              <a:lnSpc>
                <a:spcPct val="100000"/>
              </a:lnSpc>
              <a:buSzPct val="95833"/>
              <a:buFont typeface="Segoe UI Symbol"/>
              <a:buChar char="❑"/>
              <a:tabLst>
                <a:tab pos="266065" algn="l"/>
              </a:tabLst>
            </a:pPr>
            <a:r>
              <a:rPr sz="2400" spc="-5" dirty="0">
                <a:latin typeface="Calibri"/>
                <a:cs typeface="Calibri"/>
              </a:rPr>
              <a:t>High-level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easier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use.</a:t>
            </a:r>
            <a:endParaRPr sz="2400" dirty="0">
              <a:latin typeface="Calibri"/>
              <a:cs typeface="Calibri"/>
            </a:endParaRPr>
          </a:p>
          <a:p>
            <a:pPr marL="72199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-They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closer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programmer.</a:t>
            </a:r>
            <a:endParaRPr sz="2400" dirty="0">
              <a:latin typeface="Calibri"/>
              <a:cs typeface="Calibri"/>
            </a:endParaRPr>
          </a:p>
          <a:p>
            <a:pPr marL="72199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-Examples:</a:t>
            </a:r>
            <a:endParaRPr sz="2400" dirty="0">
              <a:latin typeface="Calibri"/>
              <a:cs typeface="Calibri"/>
            </a:endParaRPr>
          </a:p>
          <a:p>
            <a:pPr marL="134239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Calibri"/>
                <a:cs typeface="Calibri"/>
              </a:rPr>
              <a:t>Fortran,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Cobol,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C++,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Java.</a:t>
            </a:r>
            <a:endParaRPr sz="2200" dirty="0">
              <a:latin typeface="Calibri"/>
              <a:cs typeface="Calibri"/>
            </a:endParaRPr>
          </a:p>
          <a:p>
            <a:pPr marL="721995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latin typeface="Calibri"/>
                <a:cs typeface="Calibri"/>
              </a:rPr>
              <a:t>-Requires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elaborate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translation.</a:t>
            </a:r>
            <a:endParaRPr sz="2400" dirty="0">
              <a:latin typeface="Calibri"/>
              <a:cs typeface="Calibri"/>
            </a:endParaRPr>
          </a:p>
          <a:p>
            <a:pPr marL="134239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software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called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993300"/>
                </a:solidFill>
                <a:latin typeface="Calibri"/>
                <a:cs typeface="Calibri"/>
              </a:rPr>
              <a:t>compiler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721995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latin typeface="Calibri"/>
                <a:cs typeface="Calibri"/>
              </a:rPr>
              <a:t>-They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portable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across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platforms.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0225" y="1533071"/>
            <a:ext cx="8071484" cy="233934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Low-level</a:t>
            </a:r>
            <a:r>
              <a:rPr sz="30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language:</a:t>
            </a:r>
            <a:endParaRPr sz="3000">
              <a:latin typeface="Calibri"/>
              <a:cs typeface="Calibri"/>
            </a:endParaRPr>
          </a:p>
          <a:p>
            <a:pPr marL="355600" marR="5080" indent="-290195" algn="just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machine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assembly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r>
              <a:rPr sz="2800" spc="-5" dirty="0">
                <a:latin typeface="Calibri"/>
                <a:cs typeface="Calibri"/>
              </a:rPr>
              <a:t>.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Low-level languages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closer to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hardware </a:t>
            </a:r>
            <a:r>
              <a:rPr sz="2800" spc="-10" dirty="0">
                <a:latin typeface="Calibri"/>
                <a:cs typeface="Calibri"/>
              </a:rPr>
              <a:t>than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high-level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programming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dirty="0">
                <a:latin typeface="Calibri"/>
                <a:cs typeface="Calibri"/>
              </a:rPr>
              <a:t> are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closer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human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8590" y="540830"/>
            <a:ext cx="601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Programming</a:t>
            </a:r>
            <a:r>
              <a:rPr spc="-45" dirty="0"/>
              <a:t> </a:t>
            </a:r>
            <a:r>
              <a:rPr spc="-10" dirty="0"/>
              <a:t>Language</a:t>
            </a:r>
            <a:r>
              <a:rPr spc="-50" dirty="0"/>
              <a:t> </a:t>
            </a:r>
            <a:r>
              <a:rPr spc="-5" dirty="0"/>
              <a:t>(Cont..)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7037" y="3348037"/>
            <a:ext cx="1457325" cy="847725"/>
            <a:chOff x="2967037" y="3348037"/>
            <a:chExt cx="1457325" cy="847725"/>
          </a:xfrm>
        </p:grpSpPr>
        <p:sp>
          <p:nvSpPr>
            <p:cNvPr id="3" name="object 3"/>
            <p:cNvSpPr/>
            <p:nvPr/>
          </p:nvSpPr>
          <p:spPr>
            <a:xfrm>
              <a:off x="2971787" y="3352799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685800"/>
                  </a:lnTo>
                  <a:lnTo>
                    <a:pt x="1295400" y="685800"/>
                  </a:lnTo>
                  <a:lnTo>
                    <a:pt x="1295400" y="152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1800" y="33528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0"/>
                  </a:moveTo>
                  <a:lnTo>
                    <a:pt x="1295399" y="0"/>
                  </a:lnTo>
                  <a:lnTo>
                    <a:pt x="12953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7987" y="3428999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0" y="685800"/>
                  </a:lnTo>
                  <a:lnTo>
                    <a:pt x="1295400" y="685800"/>
                  </a:lnTo>
                  <a:lnTo>
                    <a:pt x="1295400" y="76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0" y="34290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0"/>
                  </a:moveTo>
                  <a:lnTo>
                    <a:pt x="1295399" y="0"/>
                  </a:lnTo>
                  <a:lnTo>
                    <a:pt x="12953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4200" y="35052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3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295399" y="0"/>
                  </a:lnTo>
                  <a:lnTo>
                    <a:pt x="1295399" y="685799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4200" y="35052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0"/>
                  </a:moveTo>
                  <a:lnTo>
                    <a:pt x="1295399" y="0"/>
                  </a:lnTo>
                  <a:lnTo>
                    <a:pt x="12953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68103" y="380491"/>
            <a:ext cx="447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From</a:t>
            </a:r>
            <a:r>
              <a:rPr spc="-35" dirty="0"/>
              <a:t> </a:t>
            </a:r>
            <a:r>
              <a:rPr spc="-10" dirty="0"/>
              <a:t>HLL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35" dirty="0"/>
              <a:t> </a:t>
            </a:r>
            <a:r>
              <a:rPr spc="-5" dirty="0"/>
              <a:t>executable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737" y="3386138"/>
            <a:ext cx="1533525" cy="8477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3400" y="3352800"/>
            <a:ext cx="1524000" cy="838200"/>
          </a:xfrm>
          <a:prstGeom prst="rect">
            <a:avLst/>
          </a:prstGeom>
          <a:solidFill>
            <a:srgbClr val="E0B3FF"/>
          </a:solidFill>
          <a:ln w="952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sz="2000" spc="-5" dirty="0">
                <a:solidFill>
                  <a:srgbClr val="1F497D"/>
                </a:solidFill>
                <a:latin typeface="Arial MT"/>
                <a:cs typeface="Arial MT"/>
              </a:rPr>
              <a:t>Compiler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8738" y="3386138"/>
            <a:ext cx="1533525" cy="84772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05400" y="3352800"/>
            <a:ext cx="1524000" cy="838200"/>
          </a:xfrm>
          <a:prstGeom prst="rect">
            <a:avLst/>
          </a:prstGeom>
          <a:solidFill>
            <a:srgbClr val="E0B3FF"/>
          </a:solidFill>
          <a:ln w="952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</a:pPr>
            <a:r>
              <a:rPr sz="2000" spc="-5" dirty="0">
                <a:solidFill>
                  <a:srgbClr val="1F497D"/>
                </a:solidFill>
                <a:latin typeface="Arial MT"/>
                <a:cs typeface="Arial MT"/>
              </a:rPr>
              <a:t>Linker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4200" y="3505200"/>
            <a:ext cx="1143000" cy="533400"/>
          </a:xfrm>
          <a:prstGeom prst="rect">
            <a:avLst/>
          </a:prstGeom>
          <a:solidFill>
            <a:srgbClr val="CCECFF"/>
          </a:solidFill>
          <a:ln w="952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344170" marR="121285" indent="-635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1F497D"/>
                </a:solidFill>
                <a:latin typeface="Arial MT"/>
                <a:cs typeface="Arial MT"/>
              </a:rPr>
              <a:t>Object  Code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8637" y="1900237"/>
            <a:ext cx="1457325" cy="847725"/>
            <a:chOff x="528637" y="1900237"/>
            <a:chExt cx="1457325" cy="847725"/>
          </a:xfrm>
        </p:grpSpPr>
        <p:sp>
          <p:nvSpPr>
            <p:cNvPr id="16" name="object 16"/>
            <p:cNvSpPr/>
            <p:nvPr/>
          </p:nvSpPr>
          <p:spPr>
            <a:xfrm>
              <a:off x="533387" y="1904999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685800"/>
                  </a:lnTo>
                  <a:lnTo>
                    <a:pt x="1295400" y="685800"/>
                  </a:lnTo>
                  <a:lnTo>
                    <a:pt x="1295400" y="152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" y="19050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0"/>
                  </a:moveTo>
                  <a:lnTo>
                    <a:pt x="1295399" y="0"/>
                  </a:lnTo>
                  <a:lnTo>
                    <a:pt x="12953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587" y="1981199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0" y="685800"/>
                  </a:lnTo>
                  <a:lnTo>
                    <a:pt x="1295400" y="685800"/>
                  </a:lnTo>
                  <a:lnTo>
                    <a:pt x="1295400" y="76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00" y="19812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0"/>
                  </a:moveTo>
                  <a:lnTo>
                    <a:pt x="1295399" y="0"/>
                  </a:lnTo>
                  <a:lnTo>
                    <a:pt x="12953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800" y="20574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3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295399" y="0"/>
                  </a:lnTo>
                  <a:lnTo>
                    <a:pt x="1295399" y="685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800" y="20574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0"/>
                  </a:moveTo>
                  <a:lnTo>
                    <a:pt x="1295399" y="0"/>
                  </a:lnTo>
                  <a:lnTo>
                    <a:pt x="12953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5800" y="2057400"/>
            <a:ext cx="1143000" cy="53340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52400" algn="ctr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solidFill>
                  <a:srgbClr val="1F497D"/>
                </a:solidFill>
                <a:latin typeface="Arial MT"/>
                <a:cs typeface="Arial MT"/>
              </a:rPr>
              <a:t>HLL</a:t>
            </a:r>
            <a:endParaRPr sz="2000">
              <a:latin typeface="Arial MT"/>
              <a:cs typeface="Arial MT"/>
            </a:endParaRPr>
          </a:p>
          <a:p>
            <a:pPr marL="150495" algn="ctr">
              <a:lnSpc>
                <a:spcPts val="1580"/>
              </a:lnSpc>
            </a:pPr>
            <a:r>
              <a:rPr sz="2000" spc="-5" dirty="0">
                <a:solidFill>
                  <a:srgbClr val="1F497D"/>
                </a:solidFill>
                <a:latin typeface="Arial MT"/>
                <a:cs typeface="Arial MT"/>
              </a:rPr>
              <a:t>Program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34237" y="3348037"/>
            <a:ext cx="1533525" cy="847725"/>
            <a:chOff x="7234237" y="3348037"/>
            <a:chExt cx="1533525" cy="847725"/>
          </a:xfrm>
        </p:grpSpPr>
        <p:sp>
          <p:nvSpPr>
            <p:cNvPr id="24" name="object 24"/>
            <p:cNvSpPr/>
            <p:nvPr/>
          </p:nvSpPr>
          <p:spPr>
            <a:xfrm>
              <a:off x="7238987" y="3352799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685800"/>
                  </a:lnTo>
                  <a:lnTo>
                    <a:pt x="1295400" y="685800"/>
                  </a:lnTo>
                  <a:lnTo>
                    <a:pt x="1295400" y="152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9000" y="33528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0"/>
                  </a:moveTo>
                  <a:lnTo>
                    <a:pt x="1295399" y="0"/>
                  </a:lnTo>
                  <a:lnTo>
                    <a:pt x="12953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15187" y="3428999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0" y="685800"/>
                  </a:lnTo>
                  <a:lnTo>
                    <a:pt x="1295400" y="685800"/>
                  </a:lnTo>
                  <a:lnTo>
                    <a:pt x="1295400" y="76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15200" y="34290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0"/>
                  </a:moveTo>
                  <a:lnTo>
                    <a:pt x="1295399" y="0"/>
                  </a:lnTo>
                  <a:lnTo>
                    <a:pt x="12953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91400" y="3505200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13715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371599" y="0"/>
                  </a:lnTo>
                  <a:lnTo>
                    <a:pt x="1371599" y="685799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91400" y="3505200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0" y="0"/>
                  </a:moveTo>
                  <a:lnTo>
                    <a:pt x="1371599" y="0"/>
                  </a:lnTo>
                  <a:lnTo>
                    <a:pt x="1371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564004" y="3368040"/>
            <a:ext cx="81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497D"/>
                </a:solidFill>
                <a:latin typeface="Arial MT"/>
                <a:cs typeface="Arial MT"/>
              </a:rPr>
              <a:t>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91400" y="3505200"/>
            <a:ext cx="1193800" cy="533400"/>
          </a:xfrm>
          <a:prstGeom prst="rect">
            <a:avLst/>
          </a:prstGeom>
          <a:solidFill>
            <a:srgbClr val="CCEC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 algn="ctr">
              <a:lnSpc>
                <a:spcPts val="1420"/>
              </a:lnSpc>
            </a:pPr>
            <a:r>
              <a:rPr sz="2000" spc="-5" dirty="0">
                <a:solidFill>
                  <a:srgbClr val="1F497D"/>
                </a:solidFill>
                <a:latin typeface="Arial MT"/>
                <a:cs typeface="Arial MT"/>
              </a:rPr>
              <a:t>Executab</a:t>
            </a:r>
            <a:endParaRPr sz="2000">
              <a:latin typeface="Arial MT"/>
              <a:cs typeface="Arial MT"/>
            </a:endParaRPr>
          </a:p>
          <a:p>
            <a:pPr marL="228600" marR="39370" algn="ctr">
              <a:lnSpc>
                <a:spcPct val="100000"/>
              </a:lnSpc>
            </a:pPr>
            <a:r>
              <a:rPr sz="2000" dirty="0">
                <a:solidFill>
                  <a:srgbClr val="1F497D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61009" y="3977640"/>
            <a:ext cx="632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497D"/>
                </a:solidFill>
                <a:latin typeface="Arial MT"/>
                <a:cs typeface="Arial MT"/>
              </a:rPr>
              <a:t>Code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176837" y="4872037"/>
            <a:ext cx="1457325" cy="847725"/>
            <a:chOff x="5176837" y="4872037"/>
            <a:chExt cx="1457325" cy="847725"/>
          </a:xfrm>
        </p:grpSpPr>
        <p:sp>
          <p:nvSpPr>
            <p:cNvPr id="34" name="object 34"/>
            <p:cNvSpPr/>
            <p:nvPr/>
          </p:nvSpPr>
          <p:spPr>
            <a:xfrm>
              <a:off x="5181587" y="4876799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685800"/>
                  </a:lnTo>
                  <a:lnTo>
                    <a:pt x="1295400" y="685800"/>
                  </a:lnTo>
                  <a:lnTo>
                    <a:pt x="1295400" y="152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81600" y="48768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0"/>
                  </a:moveTo>
                  <a:lnTo>
                    <a:pt x="1295399" y="0"/>
                  </a:lnTo>
                  <a:lnTo>
                    <a:pt x="12953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57787" y="4952999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0" y="685800"/>
                  </a:lnTo>
                  <a:lnTo>
                    <a:pt x="1295400" y="685800"/>
                  </a:lnTo>
                  <a:lnTo>
                    <a:pt x="1295400" y="76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57800" y="49530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0"/>
                  </a:moveTo>
                  <a:lnTo>
                    <a:pt x="1295399" y="0"/>
                  </a:lnTo>
                  <a:lnTo>
                    <a:pt x="12953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34000" y="50292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3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295399" y="0"/>
                  </a:lnTo>
                  <a:lnTo>
                    <a:pt x="1295399" y="685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4000" y="5029200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0"/>
                  </a:moveTo>
                  <a:lnTo>
                    <a:pt x="1295399" y="0"/>
                  </a:lnTo>
                  <a:lnTo>
                    <a:pt x="12953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334000" y="5029200"/>
            <a:ext cx="1143000" cy="53340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solidFill>
                  <a:srgbClr val="1F497D"/>
                </a:solidFill>
                <a:latin typeface="Arial MT"/>
                <a:cs typeface="Arial MT"/>
              </a:rPr>
              <a:t>Libraries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91037" y="3548062"/>
            <a:ext cx="466725" cy="495300"/>
            <a:chOff x="4491037" y="3548062"/>
            <a:chExt cx="466725" cy="495300"/>
          </a:xfrm>
        </p:grpSpPr>
        <p:sp>
          <p:nvSpPr>
            <p:cNvPr id="42" name="object 42"/>
            <p:cNvSpPr/>
            <p:nvPr/>
          </p:nvSpPr>
          <p:spPr>
            <a:xfrm>
              <a:off x="4495800" y="3552825"/>
              <a:ext cx="457200" cy="485775"/>
            </a:xfrm>
            <a:custGeom>
              <a:avLst/>
              <a:gdLst/>
              <a:ahLst/>
              <a:cxnLst/>
              <a:rect l="l" t="t" r="r" b="b"/>
              <a:pathLst>
                <a:path w="457200" h="485775">
                  <a:moveTo>
                    <a:pt x="342899" y="485774"/>
                  </a:moveTo>
                  <a:lnTo>
                    <a:pt x="342899" y="364331"/>
                  </a:lnTo>
                  <a:lnTo>
                    <a:pt x="0" y="364331"/>
                  </a:lnTo>
                  <a:lnTo>
                    <a:pt x="0" y="121443"/>
                  </a:lnTo>
                  <a:lnTo>
                    <a:pt x="342899" y="121443"/>
                  </a:lnTo>
                  <a:lnTo>
                    <a:pt x="342899" y="0"/>
                  </a:lnTo>
                  <a:lnTo>
                    <a:pt x="457199" y="242887"/>
                  </a:lnTo>
                  <a:lnTo>
                    <a:pt x="342899" y="48577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95800" y="3552825"/>
              <a:ext cx="457200" cy="485775"/>
            </a:xfrm>
            <a:custGeom>
              <a:avLst/>
              <a:gdLst/>
              <a:ahLst/>
              <a:cxnLst/>
              <a:rect l="l" t="t" r="r" b="b"/>
              <a:pathLst>
                <a:path w="457200" h="485775">
                  <a:moveTo>
                    <a:pt x="0" y="121443"/>
                  </a:moveTo>
                  <a:lnTo>
                    <a:pt x="342899" y="121443"/>
                  </a:lnTo>
                  <a:lnTo>
                    <a:pt x="342899" y="0"/>
                  </a:lnTo>
                  <a:lnTo>
                    <a:pt x="457199" y="242887"/>
                  </a:lnTo>
                  <a:lnTo>
                    <a:pt x="342899" y="485774"/>
                  </a:lnTo>
                  <a:lnTo>
                    <a:pt x="342899" y="364331"/>
                  </a:lnTo>
                  <a:lnTo>
                    <a:pt x="0" y="364331"/>
                  </a:lnTo>
                  <a:lnTo>
                    <a:pt x="0" y="1214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700837" y="3548062"/>
            <a:ext cx="466725" cy="495300"/>
            <a:chOff x="6700837" y="3548062"/>
            <a:chExt cx="466725" cy="495300"/>
          </a:xfrm>
        </p:grpSpPr>
        <p:sp>
          <p:nvSpPr>
            <p:cNvPr id="45" name="object 45"/>
            <p:cNvSpPr/>
            <p:nvPr/>
          </p:nvSpPr>
          <p:spPr>
            <a:xfrm>
              <a:off x="6705600" y="3552825"/>
              <a:ext cx="457200" cy="485775"/>
            </a:xfrm>
            <a:custGeom>
              <a:avLst/>
              <a:gdLst/>
              <a:ahLst/>
              <a:cxnLst/>
              <a:rect l="l" t="t" r="r" b="b"/>
              <a:pathLst>
                <a:path w="457200" h="485775">
                  <a:moveTo>
                    <a:pt x="342899" y="485774"/>
                  </a:moveTo>
                  <a:lnTo>
                    <a:pt x="342899" y="364331"/>
                  </a:lnTo>
                  <a:lnTo>
                    <a:pt x="0" y="364331"/>
                  </a:lnTo>
                  <a:lnTo>
                    <a:pt x="0" y="121443"/>
                  </a:lnTo>
                  <a:lnTo>
                    <a:pt x="342899" y="121443"/>
                  </a:lnTo>
                  <a:lnTo>
                    <a:pt x="342899" y="0"/>
                  </a:lnTo>
                  <a:lnTo>
                    <a:pt x="457199" y="242887"/>
                  </a:lnTo>
                  <a:lnTo>
                    <a:pt x="342899" y="48577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05600" y="3552825"/>
              <a:ext cx="457200" cy="485775"/>
            </a:xfrm>
            <a:custGeom>
              <a:avLst/>
              <a:gdLst/>
              <a:ahLst/>
              <a:cxnLst/>
              <a:rect l="l" t="t" r="r" b="b"/>
              <a:pathLst>
                <a:path w="457200" h="485775">
                  <a:moveTo>
                    <a:pt x="0" y="121443"/>
                  </a:moveTo>
                  <a:lnTo>
                    <a:pt x="342899" y="121443"/>
                  </a:lnTo>
                  <a:lnTo>
                    <a:pt x="342899" y="0"/>
                  </a:lnTo>
                  <a:lnTo>
                    <a:pt x="457199" y="242887"/>
                  </a:lnTo>
                  <a:lnTo>
                    <a:pt x="342899" y="485774"/>
                  </a:lnTo>
                  <a:lnTo>
                    <a:pt x="342899" y="364331"/>
                  </a:lnTo>
                  <a:lnTo>
                    <a:pt x="0" y="364331"/>
                  </a:lnTo>
                  <a:lnTo>
                    <a:pt x="0" y="1214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281237" y="3548062"/>
            <a:ext cx="466725" cy="495300"/>
            <a:chOff x="2281237" y="3548062"/>
            <a:chExt cx="466725" cy="495300"/>
          </a:xfrm>
        </p:grpSpPr>
        <p:sp>
          <p:nvSpPr>
            <p:cNvPr id="48" name="object 48"/>
            <p:cNvSpPr/>
            <p:nvPr/>
          </p:nvSpPr>
          <p:spPr>
            <a:xfrm>
              <a:off x="2286000" y="3552825"/>
              <a:ext cx="457200" cy="485775"/>
            </a:xfrm>
            <a:custGeom>
              <a:avLst/>
              <a:gdLst/>
              <a:ahLst/>
              <a:cxnLst/>
              <a:rect l="l" t="t" r="r" b="b"/>
              <a:pathLst>
                <a:path w="457200" h="485775">
                  <a:moveTo>
                    <a:pt x="342899" y="485774"/>
                  </a:moveTo>
                  <a:lnTo>
                    <a:pt x="342899" y="364331"/>
                  </a:lnTo>
                  <a:lnTo>
                    <a:pt x="0" y="364331"/>
                  </a:lnTo>
                  <a:lnTo>
                    <a:pt x="0" y="121443"/>
                  </a:lnTo>
                  <a:lnTo>
                    <a:pt x="342899" y="121443"/>
                  </a:lnTo>
                  <a:lnTo>
                    <a:pt x="342899" y="0"/>
                  </a:lnTo>
                  <a:lnTo>
                    <a:pt x="457199" y="242887"/>
                  </a:lnTo>
                  <a:lnTo>
                    <a:pt x="342899" y="48577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86000" y="3552825"/>
              <a:ext cx="457200" cy="485775"/>
            </a:xfrm>
            <a:custGeom>
              <a:avLst/>
              <a:gdLst/>
              <a:ahLst/>
              <a:cxnLst/>
              <a:rect l="l" t="t" r="r" b="b"/>
              <a:pathLst>
                <a:path w="457200" h="485775">
                  <a:moveTo>
                    <a:pt x="0" y="121443"/>
                  </a:moveTo>
                  <a:lnTo>
                    <a:pt x="342899" y="121443"/>
                  </a:lnTo>
                  <a:lnTo>
                    <a:pt x="342899" y="0"/>
                  </a:lnTo>
                  <a:lnTo>
                    <a:pt x="457199" y="242887"/>
                  </a:lnTo>
                  <a:lnTo>
                    <a:pt x="342899" y="485774"/>
                  </a:lnTo>
                  <a:lnTo>
                    <a:pt x="342899" y="364331"/>
                  </a:lnTo>
                  <a:lnTo>
                    <a:pt x="0" y="364331"/>
                  </a:lnTo>
                  <a:lnTo>
                    <a:pt x="0" y="1214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605462" y="4338637"/>
            <a:ext cx="495300" cy="466725"/>
            <a:chOff x="5605462" y="4338637"/>
            <a:chExt cx="495300" cy="466725"/>
          </a:xfrm>
        </p:grpSpPr>
        <p:sp>
          <p:nvSpPr>
            <p:cNvPr id="51" name="object 51"/>
            <p:cNvSpPr/>
            <p:nvPr/>
          </p:nvSpPr>
          <p:spPr>
            <a:xfrm>
              <a:off x="5610225" y="4343399"/>
              <a:ext cx="485775" cy="457200"/>
            </a:xfrm>
            <a:custGeom>
              <a:avLst/>
              <a:gdLst/>
              <a:ahLst/>
              <a:cxnLst/>
              <a:rect l="l" t="t" r="r" b="b"/>
              <a:pathLst>
                <a:path w="485775" h="457200">
                  <a:moveTo>
                    <a:pt x="364331" y="457199"/>
                  </a:moveTo>
                  <a:lnTo>
                    <a:pt x="121443" y="457199"/>
                  </a:lnTo>
                  <a:lnTo>
                    <a:pt x="121443" y="114299"/>
                  </a:lnTo>
                  <a:lnTo>
                    <a:pt x="0" y="114299"/>
                  </a:lnTo>
                  <a:lnTo>
                    <a:pt x="242887" y="0"/>
                  </a:lnTo>
                  <a:lnTo>
                    <a:pt x="485774" y="114299"/>
                  </a:lnTo>
                  <a:lnTo>
                    <a:pt x="364331" y="114299"/>
                  </a:lnTo>
                  <a:lnTo>
                    <a:pt x="364331" y="457199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10225" y="4343399"/>
              <a:ext cx="485775" cy="457200"/>
            </a:xfrm>
            <a:custGeom>
              <a:avLst/>
              <a:gdLst/>
              <a:ahLst/>
              <a:cxnLst/>
              <a:rect l="l" t="t" r="r" b="b"/>
              <a:pathLst>
                <a:path w="485775" h="457200">
                  <a:moveTo>
                    <a:pt x="121443" y="457199"/>
                  </a:moveTo>
                  <a:lnTo>
                    <a:pt x="121443" y="114299"/>
                  </a:lnTo>
                  <a:lnTo>
                    <a:pt x="0" y="114299"/>
                  </a:lnTo>
                  <a:lnTo>
                    <a:pt x="242887" y="0"/>
                  </a:lnTo>
                  <a:lnTo>
                    <a:pt x="485774" y="114299"/>
                  </a:lnTo>
                  <a:lnTo>
                    <a:pt x="364331" y="114299"/>
                  </a:lnTo>
                  <a:lnTo>
                    <a:pt x="364331" y="457199"/>
                  </a:lnTo>
                  <a:lnTo>
                    <a:pt x="121443" y="457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957262" y="2814636"/>
            <a:ext cx="495300" cy="466725"/>
            <a:chOff x="957262" y="2814636"/>
            <a:chExt cx="495300" cy="466725"/>
          </a:xfrm>
        </p:grpSpPr>
        <p:sp>
          <p:nvSpPr>
            <p:cNvPr id="54" name="object 54"/>
            <p:cNvSpPr/>
            <p:nvPr/>
          </p:nvSpPr>
          <p:spPr>
            <a:xfrm>
              <a:off x="962025" y="2819399"/>
              <a:ext cx="485775" cy="457200"/>
            </a:xfrm>
            <a:custGeom>
              <a:avLst/>
              <a:gdLst/>
              <a:ahLst/>
              <a:cxnLst/>
              <a:rect l="l" t="t" r="r" b="b"/>
              <a:pathLst>
                <a:path w="485775" h="457200">
                  <a:moveTo>
                    <a:pt x="242887" y="457199"/>
                  </a:moveTo>
                  <a:lnTo>
                    <a:pt x="0" y="342899"/>
                  </a:lnTo>
                  <a:lnTo>
                    <a:pt x="121443" y="342899"/>
                  </a:lnTo>
                  <a:lnTo>
                    <a:pt x="121443" y="0"/>
                  </a:lnTo>
                  <a:lnTo>
                    <a:pt x="364331" y="0"/>
                  </a:lnTo>
                  <a:lnTo>
                    <a:pt x="364331" y="342899"/>
                  </a:lnTo>
                  <a:lnTo>
                    <a:pt x="485774" y="342899"/>
                  </a:lnTo>
                  <a:lnTo>
                    <a:pt x="242887" y="457199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62025" y="2819399"/>
              <a:ext cx="485775" cy="457200"/>
            </a:xfrm>
            <a:custGeom>
              <a:avLst/>
              <a:gdLst/>
              <a:ahLst/>
              <a:cxnLst/>
              <a:rect l="l" t="t" r="r" b="b"/>
              <a:pathLst>
                <a:path w="485775" h="457200">
                  <a:moveTo>
                    <a:pt x="364331" y="0"/>
                  </a:moveTo>
                  <a:lnTo>
                    <a:pt x="364331" y="342899"/>
                  </a:lnTo>
                  <a:lnTo>
                    <a:pt x="485774" y="342899"/>
                  </a:lnTo>
                  <a:lnTo>
                    <a:pt x="242887" y="457199"/>
                  </a:lnTo>
                  <a:lnTo>
                    <a:pt x="0" y="342899"/>
                  </a:lnTo>
                  <a:lnTo>
                    <a:pt x="121443" y="342899"/>
                  </a:lnTo>
                  <a:lnTo>
                    <a:pt x="121443" y="0"/>
                  </a:lnTo>
                  <a:lnTo>
                    <a:pt x="36433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032" y="188767"/>
            <a:ext cx="4895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50" dirty="0"/>
              <a:t> </a:t>
            </a:r>
            <a:r>
              <a:rPr spc="-5" dirty="0"/>
              <a:t>programmer</a:t>
            </a:r>
            <a:r>
              <a:rPr spc="-45" dirty="0"/>
              <a:t> </a:t>
            </a:r>
            <a:r>
              <a:rPr spc="-5" dirty="0"/>
              <a:t>jargon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715" y="793496"/>
            <a:ext cx="8554085" cy="528066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lot:</a:t>
            </a:r>
            <a:endParaRPr sz="2400">
              <a:latin typeface="Calibri"/>
              <a:cs typeface="Calibri"/>
            </a:endParaRPr>
          </a:p>
          <a:p>
            <a:pPr marL="709930" marR="55244" lvl="1" indent="-302895">
              <a:lnSpc>
                <a:spcPct val="120000"/>
              </a:lnSpc>
              <a:spcBef>
                <a:spcPts val="480"/>
              </a:spcBef>
              <a:buFont typeface="Arial MT"/>
              <a:buChar char="–"/>
              <a:tabLst>
                <a:tab pos="709295" algn="l"/>
                <a:tab pos="710565" algn="l"/>
                <a:tab pos="1729739" algn="l"/>
                <a:tab pos="2588895" algn="l"/>
                <a:tab pos="3222625" algn="l"/>
                <a:tab pos="3963670" algn="l"/>
                <a:tab pos="4595495" algn="l"/>
                <a:tab pos="5318760" algn="l"/>
                <a:tab pos="5984875" algn="l"/>
                <a:tab pos="6570980" algn="l"/>
                <a:tab pos="8030845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Sourc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	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code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: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stuf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5" dirty="0">
                <a:latin typeface="Calibri"/>
                <a:cs typeface="Calibri"/>
              </a:rPr>
              <a:t>yo</a:t>
            </a:r>
            <a:r>
              <a:rPr sz="2400" dirty="0">
                <a:latin typeface="Calibri"/>
                <a:cs typeface="Calibri"/>
              </a:rPr>
              <a:t>u	</a:t>
            </a:r>
            <a:r>
              <a:rPr sz="2400" spc="-5" dirty="0">
                <a:latin typeface="Calibri"/>
                <a:cs typeface="Calibri"/>
              </a:rPr>
              <a:t>typ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int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computer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The  program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writing.</a:t>
            </a:r>
            <a:endParaRPr sz="2400">
              <a:latin typeface="Calibri"/>
              <a:cs typeface="Calibri"/>
            </a:endParaRPr>
          </a:p>
          <a:p>
            <a:pPr marL="709930" marR="31115" lvl="1" indent="-302895">
              <a:lnSpc>
                <a:spcPct val="120000"/>
              </a:lnSpc>
              <a:spcBef>
                <a:spcPts val="480"/>
              </a:spcBef>
              <a:buFont typeface="Arial MT"/>
              <a:buChar char="–"/>
              <a:tabLst>
                <a:tab pos="709295" algn="l"/>
                <a:tab pos="710565" algn="l"/>
                <a:tab pos="1863725" algn="l"/>
                <a:tab pos="2887980" algn="l"/>
                <a:tab pos="3830320" algn="l"/>
                <a:tab pos="4792980" algn="l"/>
                <a:tab pos="5528945" algn="l"/>
                <a:tab pos="6132195" algn="l"/>
                <a:tab pos="7167245" algn="l"/>
                <a:tab pos="7449820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Compil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	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(build)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: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Takin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-5" dirty="0">
                <a:latin typeface="Calibri"/>
                <a:cs typeface="Calibri"/>
              </a:rPr>
              <a:t>sourc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	and	</a:t>
            </a:r>
            <a:r>
              <a:rPr sz="2400" spc="-5" dirty="0">
                <a:latin typeface="Calibri"/>
                <a:cs typeface="Calibri"/>
              </a:rPr>
              <a:t>makin</a:t>
            </a:r>
            <a:r>
              <a:rPr sz="2400" dirty="0">
                <a:latin typeface="Calibri"/>
                <a:cs typeface="Calibri"/>
              </a:rPr>
              <a:t>g	a	</a:t>
            </a:r>
            <a:r>
              <a:rPr sz="2400" spc="-5" dirty="0">
                <a:latin typeface="Calibri"/>
                <a:cs typeface="Calibri"/>
              </a:rPr>
              <a:t>program  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computer 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understand.</a:t>
            </a:r>
            <a:endParaRPr sz="2400">
              <a:latin typeface="Calibri"/>
              <a:cs typeface="Calibri"/>
            </a:endParaRPr>
          </a:p>
          <a:p>
            <a:pPr marL="709930" lvl="1" indent="-303530">
              <a:lnSpc>
                <a:spcPct val="100000"/>
              </a:lnSpc>
              <a:spcBef>
                <a:spcPts val="1055"/>
              </a:spcBef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Executable: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compiled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run.</a:t>
            </a:r>
            <a:endParaRPr sz="2400">
              <a:latin typeface="Calibri"/>
              <a:cs typeface="Calibri"/>
            </a:endParaRPr>
          </a:p>
          <a:p>
            <a:pPr marL="709930" lvl="1" indent="-303530">
              <a:lnSpc>
                <a:spcPct val="100000"/>
              </a:lnSpc>
              <a:spcBef>
                <a:spcPts val="1055"/>
              </a:spcBef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Language: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code.</a:t>
            </a:r>
            <a:endParaRPr sz="2400">
              <a:latin typeface="Calibri"/>
              <a:cs typeface="Calibri"/>
            </a:endParaRPr>
          </a:p>
          <a:p>
            <a:pPr marL="709930" marR="12065" lvl="1" indent="-302895">
              <a:lnSpc>
                <a:spcPct val="120000"/>
              </a:lnSpc>
              <a:spcBef>
                <a:spcPts val="480"/>
              </a:spcBef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Library:</a:t>
            </a:r>
            <a:r>
              <a:rPr sz="2400" spc="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Added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programming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bolted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 do certain tasks.</a:t>
            </a:r>
            <a:endParaRPr sz="2400">
              <a:latin typeface="Calibri"/>
              <a:cs typeface="Calibri"/>
            </a:endParaRPr>
          </a:p>
          <a:p>
            <a:pPr marL="709930" marR="5080" lvl="1" indent="-302895">
              <a:lnSpc>
                <a:spcPct val="120000"/>
              </a:lnSpc>
              <a:spcBef>
                <a:spcPts val="480"/>
              </a:spcBef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Header</a:t>
            </a:r>
            <a:r>
              <a:rPr sz="2400" u="heavy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file:</a:t>
            </a:r>
            <a:r>
              <a:rPr sz="24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ending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.h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included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start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source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473" y="265736"/>
            <a:ext cx="234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557" y="1155191"/>
            <a:ext cx="8101965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Compilation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translates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source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hello.c</a:t>
            </a:r>
            <a:r>
              <a:rPr sz="2600" spc="-5" dirty="0">
                <a:latin typeface="Calibri"/>
                <a:cs typeface="Calibri"/>
              </a:rPr>
              <a:t>) into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object code </a:t>
            </a:r>
            <a:r>
              <a:rPr sz="2600" spc="-5" dirty="0">
                <a:latin typeface="Calibri"/>
                <a:cs typeface="Calibri"/>
              </a:rPr>
              <a:t>(machine dependent instructions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particular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machine you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on).</a:t>
            </a:r>
            <a:endParaRPr sz="2600">
              <a:latin typeface="Calibri"/>
              <a:cs typeface="Calibri"/>
            </a:endParaRPr>
          </a:p>
          <a:p>
            <a:pPr marL="306070" indent="-293370" algn="just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Linking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will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generate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executable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747" y="3288871"/>
            <a:ext cx="7906852" cy="29817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295" y="380491"/>
            <a:ext cx="306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</a:t>
            </a:r>
            <a:r>
              <a:rPr spc="-90" dirty="0"/>
              <a:t> </a:t>
            </a:r>
            <a:r>
              <a:rPr spc="-5" dirty="0"/>
              <a:t>solving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221" y="1314942"/>
            <a:ext cx="7324725" cy="45383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Step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1:</a:t>
            </a:r>
            <a:endParaRPr sz="2950">
              <a:latin typeface="Calibri"/>
              <a:cs typeface="Calibri"/>
            </a:endParaRPr>
          </a:p>
          <a:p>
            <a:pPr marL="699135" lvl="1" indent="-30480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Clearly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specify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problem 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 solved.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Step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2:</a:t>
            </a:r>
            <a:endParaRPr sz="2950">
              <a:latin typeface="Calibri"/>
              <a:cs typeface="Calibri"/>
            </a:endParaRPr>
          </a:p>
          <a:p>
            <a:pPr marL="699135" lvl="1" indent="-30480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Draw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flowchart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write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algorithm.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Step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3:</a:t>
            </a:r>
            <a:endParaRPr sz="2950">
              <a:latin typeface="Calibri"/>
              <a:cs typeface="Calibri"/>
            </a:endParaRPr>
          </a:p>
          <a:p>
            <a:pPr marL="699135" lvl="1" indent="-30480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Convert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flowchart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(algorithm)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code.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Step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4:</a:t>
            </a:r>
            <a:endParaRPr sz="2950">
              <a:latin typeface="Calibri"/>
              <a:cs typeface="Calibri"/>
            </a:endParaRPr>
          </a:p>
          <a:p>
            <a:pPr marL="699135" lvl="1" indent="-30480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Compile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object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code.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Step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5:</a:t>
            </a:r>
            <a:endParaRPr sz="2950">
              <a:latin typeface="Calibri"/>
              <a:cs typeface="Calibri"/>
            </a:endParaRPr>
          </a:p>
          <a:p>
            <a:pPr marL="699135" lvl="1" indent="-30480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Execute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088" y="380491"/>
            <a:ext cx="642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-30" dirty="0"/>
              <a:t> </a:t>
            </a:r>
            <a:r>
              <a:rPr spc="-5" dirty="0"/>
              <a:t>1:</a:t>
            </a:r>
            <a:r>
              <a:rPr spc="25" dirty="0"/>
              <a:t> </a:t>
            </a:r>
            <a:r>
              <a:rPr i="1" spc="-10" dirty="0">
                <a:solidFill>
                  <a:srgbClr val="333399"/>
                </a:solidFill>
                <a:latin typeface="Calibri"/>
                <a:cs typeface="Calibri"/>
              </a:rPr>
              <a:t>Adding</a:t>
            </a:r>
            <a:r>
              <a:rPr i="1" spc="-2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three</a:t>
            </a:r>
            <a:r>
              <a:rPr i="1" spc="-30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numbers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86112" y="1585912"/>
            <a:ext cx="2162175" cy="1628775"/>
            <a:chOff x="3186112" y="1585912"/>
            <a:chExt cx="2162175" cy="1628775"/>
          </a:xfrm>
        </p:grpSpPr>
        <p:sp>
          <p:nvSpPr>
            <p:cNvPr id="4" name="object 4"/>
            <p:cNvSpPr/>
            <p:nvPr/>
          </p:nvSpPr>
          <p:spPr>
            <a:xfrm>
              <a:off x="3200400" y="25908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1706879" y="609599"/>
                  </a:moveTo>
                  <a:lnTo>
                    <a:pt x="0" y="609599"/>
                  </a:lnTo>
                  <a:lnTo>
                    <a:pt x="426719" y="0"/>
                  </a:lnTo>
                  <a:lnTo>
                    <a:pt x="2133599" y="0"/>
                  </a:lnTo>
                  <a:lnTo>
                    <a:pt x="1706879" y="6095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0400" y="25908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0" y="609599"/>
                  </a:moveTo>
                  <a:lnTo>
                    <a:pt x="426719" y="0"/>
                  </a:lnTo>
                  <a:lnTo>
                    <a:pt x="2133599" y="0"/>
                  </a:lnTo>
                  <a:lnTo>
                    <a:pt x="1706879" y="609599"/>
                  </a:lnTo>
                  <a:lnTo>
                    <a:pt x="0" y="6095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199" y="1600199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800099" y="685799"/>
                  </a:moveTo>
                  <a:lnTo>
                    <a:pt x="734479" y="684663"/>
                  </a:lnTo>
                  <a:lnTo>
                    <a:pt x="670319" y="681312"/>
                  </a:lnTo>
                  <a:lnTo>
                    <a:pt x="607826" y="675834"/>
                  </a:lnTo>
                  <a:lnTo>
                    <a:pt x="547206" y="668318"/>
                  </a:lnTo>
                  <a:lnTo>
                    <a:pt x="488664" y="658853"/>
                  </a:lnTo>
                  <a:lnTo>
                    <a:pt x="432407" y="647526"/>
                  </a:lnTo>
                  <a:lnTo>
                    <a:pt x="378641" y="634425"/>
                  </a:lnTo>
                  <a:lnTo>
                    <a:pt x="327571" y="619640"/>
                  </a:lnTo>
                  <a:lnTo>
                    <a:pt x="279403" y="603257"/>
                  </a:lnTo>
                  <a:lnTo>
                    <a:pt x="234343" y="585366"/>
                  </a:lnTo>
                  <a:lnTo>
                    <a:pt x="192598" y="566055"/>
                  </a:lnTo>
                  <a:lnTo>
                    <a:pt x="154372" y="545412"/>
                  </a:lnTo>
                  <a:lnTo>
                    <a:pt x="119873" y="523525"/>
                  </a:lnTo>
                  <a:lnTo>
                    <a:pt x="89305" y="500482"/>
                  </a:lnTo>
                  <a:lnTo>
                    <a:pt x="40789" y="451282"/>
                  </a:lnTo>
                  <a:lnTo>
                    <a:pt x="10471" y="398520"/>
                  </a:lnTo>
                  <a:lnTo>
                    <a:pt x="0" y="342899"/>
                  </a:lnTo>
                  <a:lnTo>
                    <a:pt x="2652" y="314776"/>
                  </a:lnTo>
                  <a:lnTo>
                    <a:pt x="23253" y="260497"/>
                  </a:lnTo>
                  <a:lnTo>
                    <a:pt x="62875" y="209427"/>
                  </a:lnTo>
                  <a:lnTo>
                    <a:pt x="119873" y="162274"/>
                  </a:lnTo>
                  <a:lnTo>
                    <a:pt x="154372" y="140387"/>
                  </a:lnTo>
                  <a:lnTo>
                    <a:pt x="192598" y="119744"/>
                  </a:lnTo>
                  <a:lnTo>
                    <a:pt x="234343" y="100433"/>
                  </a:lnTo>
                  <a:lnTo>
                    <a:pt x="279403" y="82542"/>
                  </a:lnTo>
                  <a:lnTo>
                    <a:pt x="327571" y="66159"/>
                  </a:lnTo>
                  <a:lnTo>
                    <a:pt x="378641" y="51374"/>
                  </a:lnTo>
                  <a:lnTo>
                    <a:pt x="432407" y="38273"/>
                  </a:lnTo>
                  <a:lnTo>
                    <a:pt x="488664" y="26946"/>
                  </a:lnTo>
                  <a:lnTo>
                    <a:pt x="547206" y="17481"/>
                  </a:lnTo>
                  <a:lnTo>
                    <a:pt x="607826" y="9965"/>
                  </a:lnTo>
                  <a:lnTo>
                    <a:pt x="670319" y="4487"/>
                  </a:lnTo>
                  <a:lnTo>
                    <a:pt x="734479" y="1136"/>
                  </a:lnTo>
                  <a:lnTo>
                    <a:pt x="800099" y="0"/>
                  </a:lnTo>
                  <a:lnTo>
                    <a:pt x="865720" y="1136"/>
                  </a:lnTo>
                  <a:lnTo>
                    <a:pt x="929880" y="4487"/>
                  </a:lnTo>
                  <a:lnTo>
                    <a:pt x="992373" y="9965"/>
                  </a:lnTo>
                  <a:lnTo>
                    <a:pt x="1052993" y="17481"/>
                  </a:lnTo>
                  <a:lnTo>
                    <a:pt x="1111535" y="26946"/>
                  </a:lnTo>
                  <a:lnTo>
                    <a:pt x="1167792" y="38273"/>
                  </a:lnTo>
                  <a:lnTo>
                    <a:pt x="1221558" y="51374"/>
                  </a:lnTo>
                  <a:lnTo>
                    <a:pt x="1272628" y="66159"/>
                  </a:lnTo>
                  <a:lnTo>
                    <a:pt x="1320796" y="82542"/>
                  </a:lnTo>
                  <a:lnTo>
                    <a:pt x="1365856" y="100433"/>
                  </a:lnTo>
                  <a:lnTo>
                    <a:pt x="1407601" y="119744"/>
                  </a:lnTo>
                  <a:lnTo>
                    <a:pt x="1445827" y="140387"/>
                  </a:lnTo>
                  <a:lnTo>
                    <a:pt x="1480326" y="162274"/>
                  </a:lnTo>
                  <a:lnTo>
                    <a:pt x="1510894" y="185317"/>
                  </a:lnTo>
                  <a:lnTo>
                    <a:pt x="1559410" y="234517"/>
                  </a:lnTo>
                  <a:lnTo>
                    <a:pt x="1589728" y="287279"/>
                  </a:lnTo>
                  <a:lnTo>
                    <a:pt x="1600199" y="342899"/>
                  </a:lnTo>
                  <a:lnTo>
                    <a:pt x="1597547" y="371023"/>
                  </a:lnTo>
                  <a:lnTo>
                    <a:pt x="1576946" y="425302"/>
                  </a:lnTo>
                  <a:lnTo>
                    <a:pt x="1537324" y="476372"/>
                  </a:lnTo>
                  <a:lnTo>
                    <a:pt x="1480326" y="523525"/>
                  </a:lnTo>
                  <a:lnTo>
                    <a:pt x="1445827" y="545412"/>
                  </a:lnTo>
                  <a:lnTo>
                    <a:pt x="1407601" y="566055"/>
                  </a:lnTo>
                  <a:lnTo>
                    <a:pt x="1365856" y="585366"/>
                  </a:lnTo>
                  <a:lnTo>
                    <a:pt x="1320796" y="603257"/>
                  </a:lnTo>
                  <a:lnTo>
                    <a:pt x="1272628" y="619640"/>
                  </a:lnTo>
                  <a:lnTo>
                    <a:pt x="1221558" y="634425"/>
                  </a:lnTo>
                  <a:lnTo>
                    <a:pt x="1167792" y="647526"/>
                  </a:lnTo>
                  <a:lnTo>
                    <a:pt x="1111535" y="658853"/>
                  </a:lnTo>
                  <a:lnTo>
                    <a:pt x="1052993" y="668318"/>
                  </a:lnTo>
                  <a:lnTo>
                    <a:pt x="992373" y="675834"/>
                  </a:lnTo>
                  <a:lnTo>
                    <a:pt x="929880" y="681312"/>
                  </a:lnTo>
                  <a:lnTo>
                    <a:pt x="865720" y="684663"/>
                  </a:lnTo>
                  <a:lnTo>
                    <a:pt x="800099" y="685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05200" y="1600200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0" y="342899"/>
                  </a:moveTo>
                  <a:lnTo>
                    <a:pt x="2652" y="314776"/>
                  </a:lnTo>
                  <a:lnTo>
                    <a:pt x="10471" y="287279"/>
                  </a:lnTo>
                  <a:lnTo>
                    <a:pt x="40789" y="234517"/>
                  </a:lnTo>
                  <a:lnTo>
                    <a:pt x="89305" y="185317"/>
                  </a:lnTo>
                  <a:lnTo>
                    <a:pt x="119873" y="162274"/>
                  </a:lnTo>
                  <a:lnTo>
                    <a:pt x="154372" y="140387"/>
                  </a:lnTo>
                  <a:lnTo>
                    <a:pt x="192598" y="119744"/>
                  </a:lnTo>
                  <a:lnTo>
                    <a:pt x="234343" y="100433"/>
                  </a:lnTo>
                  <a:lnTo>
                    <a:pt x="279403" y="82542"/>
                  </a:lnTo>
                  <a:lnTo>
                    <a:pt x="327571" y="66159"/>
                  </a:lnTo>
                  <a:lnTo>
                    <a:pt x="378641" y="51374"/>
                  </a:lnTo>
                  <a:lnTo>
                    <a:pt x="432407" y="38273"/>
                  </a:lnTo>
                  <a:lnTo>
                    <a:pt x="488664" y="26946"/>
                  </a:lnTo>
                  <a:lnTo>
                    <a:pt x="547206" y="17481"/>
                  </a:lnTo>
                  <a:lnTo>
                    <a:pt x="607826" y="9965"/>
                  </a:lnTo>
                  <a:lnTo>
                    <a:pt x="670319" y="4487"/>
                  </a:lnTo>
                  <a:lnTo>
                    <a:pt x="734479" y="1136"/>
                  </a:lnTo>
                  <a:lnTo>
                    <a:pt x="800099" y="0"/>
                  </a:lnTo>
                  <a:lnTo>
                    <a:pt x="865720" y="1136"/>
                  </a:lnTo>
                  <a:lnTo>
                    <a:pt x="929880" y="4487"/>
                  </a:lnTo>
                  <a:lnTo>
                    <a:pt x="992373" y="9965"/>
                  </a:lnTo>
                  <a:lnTo>
                    <a:pt x="1052993" y="17481"/>
                  </a:lnTo>
                  <a:lnTo>
                    <a:pt x="1111535" y="26946"/>
                  </a:lnTo>
                  <a:lnTo>
                    <a:pt x="1167792" y="38273"/>
                  </a:lnTo>
                  <a:lnTo>
                    <a:pt x="1221558" y="51374"/>
                  </a:lnTo>
                  <a:lnTo>
                    <a:pt x="1272628" y="66159"/>
                  </a:lnTo>
                  <a:lnTo>
                    <a:pt x="1320796" y="82542"/>
                  </a:lnTo>
                  <a:lnTo>
                    <a:pt x="1365856" y="100433"/>
                  </a:lnTo>
                  <a:lnTo>
                    <a:pt x="1407601" y="119744"/>
                  </a:lnTo>
                  <a:lnTo>
                    <a:pt x="1445827" y="140387"/>
                  </a:lnTo>
                  <a:lnTo>
                    <a:pt x="1480326" y="162274"/>
                  </a:lnTo>
                  <a:lnTo>
                    <a:pt x="1510894" y="185317"/>
                  </a:lnTo>
                  <a:lnTo>
                    <a:pt x="1559410" y="234517"/>
                  </a:lnTo>
                  <a:lnTo>
                    <a:pt x="1589728" y="287279"/>
                  </a:lnTo>
                  <a:lnTo>
                    <a:pt x="1600199" y="342899"/>
                  </a:lnTo>
                  <a:lnTo>
                    <a:pt x="1589728" y="398520"/>
                  </a:lnTo>
                  <a:lnTo>
                    <a:pt x="1559410" y="451282"/>
                  </a:lnTo>
                  <a:lnTo>
                    <a:pt x="1510894" y="500482"/>
                  </a:lnTo>
                  <a:lnTo>
                    <a:pt x="1480326" y="523525"/>
                  </a:lnTo>
                  <a:lnTo>
                    <a:pt x="1445827" y="545412"/>
                  </a:lnTo>
                  <a:lnTo>
                    <a:pt x="1407601" y="566055"/>
                  </a:lnTo>
                  <a:lnTo>
                    <a:pt x="1365856" y="585366"/>
                  </a:lnTo>
                  <a:lnTo>
                    <a:pt x="1320796" y="603257"/>
                  </a:lnTo>
                  <a:lnTo>
                    <a:pt x="1272628" y="619640"/>
                  </a:lnTo>
                  <a:lnTo>
                    <a:pt x="1221558" y="634425"/>
                  </a:lnTo>
                  <a:lnTo>
                    <a:pt x="1167792" y="647526"/>
                  </a:lnTo>
                  <a:lnTo>
                    <a:pt x="1111535" y="658853"/>
                  </a:lnTo>
                  <a:lnTo>
                    <a:pt x="1052993" y="668318"/>
                  </a:lnTo>
                  <a:lnTo>
                    <a:pt x="992373" y="675834"/>
                  </a:lnTo>
                  <a:lnTo>
                    <a:pt x="929880" y="681312"/>
                  </a:lnTo>
                  <a:lnTo>
                    <a:pt x="865720" y="684663"/>
                  </a:lnTo>
                  <a:lnTo>
                    <a:pt x="800099" y="685799"/>
                  </a:lnTo>
                  <a:lnTo>
                    <a:pt x="734479" y="684663"/>
                  </a:lnTo>
                  <a:lnTo>
                    <a:pt x="670319" y="681312"/>
                  </a:lnTo>
                  <a:lnTo>
                    <a:pt x="607826" y="675834"/>
                  </a:lnTo>
                  <a:lnTo>
                    <a:pt x="547206" y="668318"/>
                  </a:lnTo>
                  <a:lnTo>
                    <a:pt x="488664" y="658853"/>
                  </a:lnTo>
                  <a:lnTo>
                    <a:pt x="432407" y="647526"/>
                  </a:lnTo>
                  <a:lnTo>
                    <a:pt x="378641" y="634425"/>
                  </a:lnTo>
                  <a:lnTo>
                    <a:pt x="327571" y="619640"/>
                  </a:lnTo>
                  <a:lnTo>
                    <a:pt x="279403" y="603257"/>
                  </a:lnTo>
                  <a:lnTo>
                    <a:pt x="234343" y="585366"/>
                  </a:lnTo>
                  <a:lnTo>
                    <a:pt x="192598" y="566055"/>
                  </a:lnTo>
                  <a:lnTo>
                    <a:pt x="154372" y="545412"/>
                  </a:lnTo>
                  <a:lnTo>
                    <a:pt x="119873" y="523525"/>
                  </a:lnTo>
                  <a:lnTo>
                    <a:pt x="89305" y="500482"/>
                  </a:lnTo>
                  <a:lnTo>
                    <a:pt x="40789" y="451282"/>
                  </a:lnTo>
                  <a:lnTo>
                    <a:pt x="10471" y="398520"/>
                  </a:lnTo>
                  <a:lnTo>
                    <a:pt x="2652" y="371023"/>
                  </a:lnTo>
                  <a:lnTo>
                    <a:pt x="0" y="3428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65432" y="1784096"/>
            <a:ext cx="1002030" cy="138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START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 MT"/>
              <a:cs typeface="Arial MT"/>
            </a:endParaRPr>
          </a:p>
          <a:p>
            <a:pPr marL="279400" marR="5080" indent="-26733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READ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6600" y="3581400"/>
            <a:ext cx="1981200" cy="609600"/>
          </a:xfrm>
          <a:prstGeom prst="rect">
            <a:avLst/>
          </a:prstGeom>
          <a:solidFill>
            <a:srgbClr val="FFFFCC"/>
          </a:solidFill>
          <a:ln w="28574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245"/>
              </a:spcBef>
            </a:pPr>
            <a:r>
              <a:rPr sz="1800" dirty="0">
                <a:latin typeface="Arial MT"/>
                <a:cs typeface="Arial MT"/>
              </a:rPr>
              <a:t>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09912" y="4633912"/>
            <a:ext cx="2085975" cy="1704975"/>
            <a:chOff x="3109912" y="4633912"/>
            <a:chExt cx="2085975" cy="1704975"/>
          </a:xfrm>
        </p:grpSpPr>
        <p:sp>
          <p:nvSpPr>
            <p:cNvPr id="11" name="object 11"/>
            <p:cNvSpPr/>
            <p:nvPr/>
          </p:nvSpPr>
          <p:spPr>
            <a:xfrm>
              <a:off x="3124200" y="4648200"/>
              <a:ext cx="2057400" cy="609600"/>
            </a:xfrm>
            <a:custGeom>
              <a:avLst/>
              <a:gdLst/>
              <a:ahLst/>
              <a:cxnLst/>
              <a:rect l="l" t="t" r="r" b="b"/>
              <a:pathLst>
                <a:path w="2057400" h="609600">
                  <a:moveTo>
                    <a:pt x="1645919" y="609599"/>
                  </a:moveTo>
                  <a:lnTo>
                    <a:pt x="0" y="609599"/>
                  </a:lnTo>
                  <a:lnTo>
                    <a:pt x="411479" y="0"/>
                  </a:lnTo>
                  <a:lnTo>
                    <a:pt x="2057399" y="0"/>
                  </a:lnTo>
                  <a:lnTo>
                    <a:pt x="1645919" y="6095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200" y="4648200"/>
              <a:ext cx="2057400" cy="609600"/>
            </a:xfrm>
            <a:custGeom>
              <a:avLst/>
              <a:gdLst/>
              <a:ahLst/>
              <a:cxnLst/>
              <a:rect l="l" t="t" r="r" b="b"/>
              <a:pathLst>
                <a:path w="2057400" h="609600">
                  <a:moveTo>
                    <a:pt x="0" y="609599"/>
                  </a:moveTo>
                  <a:lnTo>
                    <a:pt x="411479" y="0"/>
                  </a:lnTo>
                  <a:lnTo>
                    <a:pt x="2057399" y="0"/>
                  </a:lnTo>
                  <a:lnTo>
                    <a:pt x="1645919" y="609599"/>
                  </a:lnTo>
                  <a:lnTo>
                    <a:pt x="0" y="6095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8999" y="5638800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800099" y="685799"/>
                  </a:moveTo>
                  <a:lnTo>
                    <a:pt x="734479" y="684663"/>
                  </a:lnTo>
                  <a:lnTo>
                    <a:pt x="670319" y="681312"/>
                  </a:lnTo>
                  <a:lnTo>
                    <a:pt x="607826" y="675834"/>
                  </a:lnTo>
                  <a:lnTo>
                    <a:pt x="547206" y="668318"/>
                  </a:lnTo>
                  <a:lnTo>
                    <a:pt x="488664" y="658853"/>
                  </a:lnTo>
                  <a:lnTo>
                    <a:pt x="432407" y="647526"/>
                  </a:lnTo>
                  <a:lnTo>
                    <a:pt x="378641" y="634425"/>
                  </a:lnTo>
                  <a:lnTo>
                    <a:pt x="327571" y="619640"/>
                  </a:lnTo>
                  <a:lnTo>
                    <a:pt x="279403" y="603257"/>
                  </a:lnTo>
                  <a:lnTo>
                    <a:pt x="234343" y="585366"/>
                  </a:lnTo>
                  <a:lnTo>
                    <a:pt x="192598" y="566055"/>
                  </a:lnTo>
                  <a:lnTo>
                    <a:pt x="154372" y="545412"/>
                  </a:lnTo>
                  <a:lnTo>
                    <a:pt x="119873" y="523525"/>
                  </a:lnTo>
                  <a:lnTo>
                    <a:pt x="89305" y="500482"/>
                  </a:lnTo>
                  <a:lnTo>
                    <a:pt x="40789" y="451282"/>
                  </a:lnTo>
                  <a:lnTo>
                    <a:pt x="10471" y="398520"/>
                  </a:lnTo>
                  <a:lnTo>
                    <a:pt x="0" y="342899"/>
                  </a:lnTo>
                  <a:lnTo>
                    <a:pt x="2652" y="314776"/>
                  </a:lnTo>
                  <a:lnTo>
                    <a:pt x="23253" y="260497"/>
                  </a:lnTo>
                  <a:lnTo>
                    <a:pt x="62875" y="209427"/>
                  </a:lnTo>
                  <a:lnTo>
                    <a:pt x="119873" y="162274"/>
                  </a:lnTo>
                  <a:lnTo>
                    <a:pt x="154372" y="140387"/>
                  </a:lnTo>
                  <a:lnTo>
                    <a:pt x="192598" y="119744"/>
                  </a:lnTo>
                  <a:lnTo>
                    <a:pt x="234343" y="100433"/>
                  </a:lnTo>
                  <a:lnTo>
                    <a:pt x="279403" y="82542"/>
                  </a:lnTo>
                  <a:lnTo>
                    <a:pt x="327571" y="66159"/>
                  </a:lnTo>
                  <a:lnTo>
                    <a:pt x="378641" y="51374"/>
                  </a:lnTo>
                  <a:lnTo>
                    <a:pt x="432407" y="38273"/>
                  </a:lnTo>
                  <a:lnTo>
                    <a:pt x="488664" y="26946"/>
                  </a:lnTo>
                  <a:lnTo>
                    <a:pt x="547206" y="17481"/>
                  </a:lnTo>
                  <a:lnTo>
                    <a:pt x="607826" y="9965"/>
                  </a:lnTo>
                  <a:lnTo>
                    <a:pt x="670319" y="4487"/>
                  </a:lnTo>
                  <a:lnTo>
                    <a:pt x="734479" y="1136"/>
                  </a:lnTo>
                  <a:lnTo>
                    <a:pt x="800099" y="0"/>
                  </a:lnTo>
                  <a:lnTo>
                    <a:pt x="865720" y="1136"/>
                  </a:lnTo>
                  <a:lnTo>
                    <a:pt x="929880" y="4487"/>
                  </a:lnTo>
                  <a:lnTo>
                    <a:pt x="992373" y="9965"/>
                  </a:lnTo>
                  <a:lnTo>
                    <a:pt x="1052993" y="17481"/>
                  </a:lnTo>
                  <a:lnTo>
                    <a:pt x="1111535" y="26946"/>
                  </a:lnTo>
                  <a:lnTo>
                    <a:pt x="1167792" y="38273"/>
                  </a:lnTo>
                  <a:lnTo>
                    <a:pt x="1221558" y="51374"/>
                  </a:lnTo>
                  <a:lnTo>
                    <a:pt x="1272628" y="66159"/>
                  </a:lnTo>
                  <a:lnTo>
                    <a:pt x="1320796" y="82542"/>
                  </a:lnTo>
                  <a:lnTo>
                    <a:pt x="1365856" y="100433"/>
                  </a:lnTo>
                  <a:lnTo>
                    <a:pt x="1407601" y="119744"/>
                  </a:lnTo>
                  <a:lnTo>
                    <a:pt x="1445827" y="140387"/>
                  </a:lnTo>
                  <a:lnTo>
                    <a:pt x="1480326" y="162274"/>
                  </a:lnTo>
                  <a:lnTo>
                    <a:pt x="1510894" y="185317"/>
                  </a:lnTo>
                  <a:lnTo>
                    <a:pt x="1559410" y="234517"/>
                  </a:lnTo>
                  <a:lnTo>
                    <a:pt x="1589728" y="287279"/>
                  </a:lnTo>
                  <a:lnTo>
                    <a:pt x="1600199" y="342899"/>
                  </a:lnTo>
                  <a:lnTo>
                    <a:pt x="1597547" y="371023"/>
                  </a:lnTo>
                  <a:lnTo>
                    <a:pt x="1576946" y="425302"/>
                  </a:lnTo>
                  <a:lnTo>
                    <a:pt x="1537324" y="476372"/>
                  </a:lnTo>
                  <a:lnTo>
                    <a:pt x="1480326" y="523525"/>
                  </a:lnTo>
                  <a:lnTo>
                    <a:pt x="1445827" y="545412"/>
                  </a:lnTo>
                  <a:lnTo>
                    <a:pt x="1407601" y="566055"/>
                  </a:lnTo>
                  <a:lnTo>
                    <a:pt x="1365856" y="585366"/>
                  </a:lnTo>
                  <a:lnTo>
                    <a:pt x="1320796" y="603257"/>
                  </a:lnTo>
                  <a:lnTo>
                    <a:pt x="1272628" y="619640"/>
                  </a:lnTo>
                  <a:lnTo>
                    <a:pt x="1221558" y="634425"/>
                  </a:lnTo>
                  <a:lnTo>
                    <a:pt x="1167792" y="647526"/>
                  </a:lnTo>
                  <a:lnTo>
                    <a:pt x="1111535" y="658853"/>
                  </a:lnTo>
                  <a:lnTo>
                    <a:pt x="1052993" y="668318"/>
                  </a:lnTo>
                  <a:lnTo>
                    <a:pt x="992373" y="675834"/>
                  </a:lnTo>
                  <a:lnTo>
                    <a:pt x="929880" y="681312"/>
                  </a:lnTo>
                  <a:lnTo>
                    <a:pt x="865720" y="684663"/>
                  </a:lnTo>
                  <a:lnTo>
                    <a:pt x="800099" y="685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5638800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0" y="342899"/>
                  </a:moveTo>
                  <a:lnTo>
                    <a:pt x="2652" y="314776"/>
                  </a:lnTo>
                  <a:lnTo>
                    <a:pt x="10471" y="287279"/>
                  </a:lnTo>
                  <a:lnTo>
                    <a:pt x="40789" y="234517"/>
                  </a:lnTo>
                  <a:lnTo>
                    <a:pt x="89305" y="185317"/>
                  </a:lnTo>
                  <a:lnTo>
                    <a:pt x="119873" y="162274"/>
                  </a:lnTo>
                  <a:lnTo>
                    <a:pt x="154372" y="140387"/>
                  </a:lnTo>
                  <a:lnTo>
                    <a:pt x="192598" y="119744"/>
                  </a:lnTo>
                  <a:lnTo>
                    <a:pt x="234343" y="100433"/>
                  </a:lnTo>
                  <a:lnTo>
                    <a:pt x="279403" y="82542"/>
                  </a:lnTo>
                  <a:lnTo>
                    <a:pt x="327571" y="66159"/>
                  </a:lnTo>
                  <a:lnTo>
                    <a:pt x="378641" y="51374"/>
                  </a:lnTo>
                  <a:lnTo>
                    <a:pt x="432407" y="38273"/>
                  </a:lnTo>
                  <a:lnTo>
                    <a:pt x="488664" y="26946"/>
                  </a:lnTo>
                  <a:lnTo>
                    <a:pt x="547206" y="17481"/>
                  </a:lnTo>
                  <a:lnTo>
                    <a:pt x="607826" y="9965"/>
                  </a:lnTo>
                  <a:lnTo>
                    <a:pt x="670319" y="4487"/>
                  </a:lnTo>
                  <a:lnTo>
                    <a:pt x="734479" y="1136"/>
                  </a:lnTo>
                  <a:lnTo>
                    <a:pt x="800099" y="0"/>
                  </a:lnTo>
                  <a:lnTo>
                    <a:pt x="865720" y="1136"/>
                  </a:lnTo>
                  <a:lnTo>
                    <a:pt x="929880" y="4487"/>
                  </a:lnTo>
                  <a:lnTo>
                    <a:pt x="992373" y="9965"/>
                  </a:lnTo>
                  <a:lnTo>
                    <a:pt x="1052993" y="17481"/>
                  </a:lnTo>
                  <a:lnTo>
                    <a:pt x="1111535" y="26946"/>
                  </a:lnTo>
                  <a:lnTo>
                    <a:pt x="1167792" y="38273"/>
                  </a:lnTo>
                  <a:lnTo>
                    <a:pt x="1221558" y="51374"/>
                  </a:lnTo>
                  <a:lnTo>
                    <a:pt x="1272628" y="66159"/>
                  </a:lnTo>
                  <a:lnTo>
                    <a:pt x="1320796" y="82542"/>
                  </a:lnTo>
                  <a:lnTo>
                    <a:pt x="1365856" y="100433"/>
                  </a:lnTo>
                  <a:lnTo>
                    <a:pt x="1407601" y="119744"/>
                  </a:lnTo>
                  <a:lnTo>
                    <a:pt x="1445827" y="140387"/>
                  </a:lnTo>
                  <a:lnTo>
                    <a:pt x="1480326" y="162274"/>
                  </a:lnTo>
                  <a:lnTo>
                    <a:pt x="1510894" y="185317"/>
                  </a:lnTo>
                  <a:lnTo>
                    <a:pt x="1559410" y="234517"/>
                  </a:lnTo>
                  <a:lnTo>
                    <a:pt x="1589728" y="287279"/>
                  </a:lnTo>
                  <a:lnTo>
                    <a:pt x="1600199" y="342899"/>
                  </a:lnTo>
                  <a:lnTo>
                    <a:pt x="1589728" y="398520"/>
                  </a:lnTo>
                  <a:lnTo>
                    <a:pt x="1559410" y="451282"/>
                  </a:lnTo>
                  <a:lnTo>
                    <a:pt x="1510894" y="500482"/>
                  </a:lnTo>
                  <a:lnTo>
                    <a:pt x="1480326" y="523525"/>
                  </a:lnTo>
                  <a:lnTo>
                    <a:pt x="1445827" y="545412"/>
                  </a:lnTo>
                  <a:lnTo>
                    <a:pt x="1407601" y="566055"/>
                  </a:lnTo>
                  <a:lnTo>
                    <a:pt x="1365856" y="585366"/>
                  </a:lnTo>
                  <a:lnTo>
                    <a:pt x="1320796" y="603257"/>
                  </a:lnTo>
                  <a:lnTo>
                    <a:pt x="1272628" y="619640"/>
                  </a:lnTo>
                  <a:lnTo>
                    <a:pt x="1221558" y="634425"/>
                  </a:lnTo>
                  <a:lnTo>
                    <a:pt x="1167792" y="647526"/>
                  </a:lnTo>
                  <a:lnTo>
                    <a:pt x="1111535" y="658853"/>
                  </a:lnTo>
                  <a:lnTo>
                    <a:pt x="1052993" y="668318"/>
                  </a:lnTo>
                  <a:lnTo>
                    <a:pt x="992373" y="675834"/>
                  </a:lnTo>
                  <a:lnTo>
                    <a:pt x="929880" y="681312"/>
                  </a:lnTo>
                  <a:lnTo>
                    <a:pt x="865720" y="684663"/>
                  </a:lnTo>
                  <a:lnTo>
                    <a:pt x="800099" y="685799"/>
                  </a:lnTo>
                  <a:lnTo>
                    <a:pt x="734479" y="684663"/>
                  </a:lnTo>
                  <a:lnTo>
                    <a:pt x="670319" y="681312"/>
                  </a:lnTo>
                  <a:lnTo>
                    <a:pt x="607826" y="675834"/>
                  </a:lnTo>
                  <a:lnTo>
                    <a:pt x="547206" y="668318"/>
                  </a:lnTo>
                  <a:lnTo>
                    <a:pt x="488664" y="658853"/>
                  </a:lnTo>
                  <a:lnTo>
                    <a:pt x="432407" y="647526"/>
                  </a:lnTo>
                  <a:lnTo>
                    <a:pt x="378641" y="634425"/>
                  </a:lnTo>
                  <a:lnTo>
                    <a:pt x="327571" y="619640"/>
                  </a:lnTo>
                  <a:lnTo>
                    <a:pt x="279403" y="603257"/>
                  </a:lnTo>
                  <a:lnTo>
                    <a:pt x="234343" y="585366"/>
                  </a:lnTo>
                  <a:lnTo>
                    <a:pt x="192598" y="566055"/>
                  </a:lnTo>
                  <a:lnTo>
                    <a:pt x="154372" y="545412"/>
                  </a:lnTo>
                  <a:lnTo>
                    <a:pt x="119873" y="523525"/>
                  </a:lnTo>
                  <a:lnTo>
                    <a:pt x="89305" y="500482"/>
                  </a:lnTo>
                  <a:lnTo>
                    <a:pt x="40789" y="451282"/>
                  </a:lnTo>
                  <a:lnTo>
                    <a:pt x="10471" y="398520"/>
                  </a:lnTo>
                  <a:lnTo>
                    <a:pt x="2652" y="371023"/>
                  </a:lnTo>
                  <a:lnTo>
                    <a:pt x="0" y="3428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70331" y="4656835"/>
            <a:ext cx="963294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 indent="-393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OUTPUT  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Arial MT"/>
              <a:cs typeface="Arial MT"/>
            </a:endParaRPr>
          </a:p>
          <a:p>
            <a:pPr marL="24701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STOP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05713" y="2286000"/>
            <a:ext cx="123189" cy="1268095"/>
            <a:chOff x="4205713" y="2286000"/>
            <a:chExt cx="123189" cy="126809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5713" y="2286000"/>
              <a:ext cx="122971" cy="27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5713" y="3200400"/>
              <a:ext cx="122971" cy="353513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205713" y="4191000"/>
            <a:ext cx="123189" cy="1420495"/>
            <a:chOff x="4205713" y="4191000"/>
            <a:chExt cx="123189" cy="1420495"/>
          </a:xfrm>
        </p:grpSpPr>
        <p:sp>
          <p:nvSpPr>
            <p:cNvPr id="20" name="object 20"/>
            <p:cNvSpPr/>
            <p:nvPr/>
          </p:nvSpPr>
          <p:spPr>
            <a:xfrm>
              <a:off x="4267199" y="419100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5713" y="4462462"/>
              <a:ext cx="122971" cy="1582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5713" y="5257800"/>
              <a:ext cx="122971" cy="353513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850" y="1212850"/>
          <a:ext cx="8991599" cy="5029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7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7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7224">
                <a:tc>
                  <a:txBody>
                    <a:bodyPr/>
                    <a:lstStyle/>
                    <a:p>
                      <a:pPr marL="124460">
                        <a:lnSpc>
                          <a:spcPts val="209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2420" marR="292100" indent="44450">
                        <a:lnSpc>
                          <a:spcPct val="761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 of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Author(s)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3035" marR="130810" indent="196850">
                        <a:lnSpc>
                          <a:spcPct val="761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 of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6144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209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Edition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92455" marR="336550" indent="-238125">
                        <a:lnSpc>
                          <a:spcPct val="761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Publisher’s  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67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H.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Schildt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337945">
                        <a:lnSpc>
                          <a:spcPct val="71100"/>
                        </a:lnSpc>
                        <a:spcBef>
                          <a:spcPts val="15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C: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Complete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Reference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1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731520">
                        <a:lnSpc>
                          <a:spcPct val="70800"/>
                        </a:lnSpc>
                        <a:spcBef>
                          <a:spcPts val="15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Osborne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McGraw-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99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040" marR="647065">
                        <a:lnSpc>
                          <a:spcPct val="71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Hanly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and E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Koffman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 marR="123825">
                        <a:lnSpc>
                          <a:spcPct val="711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Problem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Solving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Program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49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606425">
                        <a:lnSpc>
                          <a:spcPct val="71300"/>
                        </a:lnSpc>
                        <a:spcBef>
                          <a:spcPts val="161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Y. P.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Kanetkar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4135" marR="867410" algn="just">
                        <a:lnSpc>
                          <a:spcPct val="711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Jones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Bartlett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Learning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82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85470">
                        <a:lnSpc>
                          <a:spcPct val="71100"/>
                        </a:lnSpc>
                        <a:spcBef>
                          <a:spcPts val="15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B. S.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Gottfried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1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1996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259840">
                        <a:lnSpc>
                          <a:spcPct val="70800"/>
                        </a:lnSpc>
                        <a:spcBef>
                          <a:spcPts val="15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Schaum's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Outline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Programming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915035">
                        <a:lnSpc>
                          <a:spcPct val="71100"/>
                        </a:lnSpc>
                        <a:spcBef>
                          <a:spcPts val="15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Mcgraw  Hill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1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353" y="540830"/>
            <a:ext cx="80079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Calibri"/>
                <a:cs typeface="Calibri"/>
              </a:rPr>
              <a:t>Book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Reference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Programming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Language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121" y="304291"/>
            <a:ext cx="6515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-25" dirty="0"/>
              <a:t> </a:t>
            </a:r>
            <a:r>
              <a:rPr spc="-5" dirty="0"/>
              <a:t>2:</a:t>
            </a:r>
            <a:r>
              <a:rPr spc="30" dirty="0"/>
              <a:t> </a:t>
            </a:r>
            <a:r>
              <a:rPr i="1" spc="-10" dirty="0">
                <a:solidFill>
                  <a:srgbClr val="333399"/>
                </a:solidFill>
                <a:latin typeface="Calibri"/>
                <a:cs typeface="Calibri"/>
              </a:rPr>
              <a:t>Larger</a:t>
            </a:r>
            <a:r>
              <a:rPr i="1" spc="-2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of</a:t>
            </a:r>
            <a:r>
              <a:rPr i="1" spc="-1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two</a:t>
            </a:r>
            <a:r>
              <a:rPr i="1" spc="-2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numbers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0712" y="1433512"/>
            <a:ext cx="3152775" cy="4600575"/>
            <a:chOff x="1890712" y="1433512"/>
            <a:chExt cx="3152775" cy="4600575"/>
          </a:xfrm>
        </p:grpSpPr>
        <p:sp>
          <p:nvSpPr>
            <p:cNvPr id="4" name="object 4"/>
            <p:cNvSpPr/>
            <p:nvPr/>
          </p:nvSpPr>
          <p:spPr>
            <a:xfrm>
              <a:off x="3657600" y="1447799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685799" y="533399"/>
                  </a:moveTo>
                  <a:lnTo>
                    <a:pt x="619752" y="532179"/>
                  </a:lnTo>
                  <a:lnTo>
                    <a:pt x="555481" y="528590"/>
                  </a:lnTo>
                  <a:lnTo>
                    <a:pt x="493274" y="522747"/>
                  </a:lnTo>
                  <a:lnTo>
                    <a:pt x="433418" y="514760"/>
                  </a:lnTo>
                  <a:lnTo>
                    <a:pt x="376200" y="504740"/>
                  </a:lnTo>
                  <a:lnTo>
                    <a:pt x="321909" y="492801"/>
                  </a:lnTo>
                  <a:lnTo>
                    <a:pt x="270830" y="479053"/>
                  </a:lnTo>
                  <a:lnTo>
                    <a:pt x="223252" y="463608"/>
                  </a:lnTo>
                  <a:lnTo>
                    <a:pt x="179462" y="446579"/>
                  </a:lnTo>
                  <a:lnTo>
                    <a:pt x="139748" y="428076"/>
                  </a:lnTo>
                  <a:lnTo>
                    <a:pt x="104396" y="408213"/>
                  </a:lnTo>
                  <a:lnTo>
                    <a:pt x="47931" y="364848"/>
                  </a:lnTo>
                  <a:lnTo>
                    <a:pt x="12365" y="317379"/>
                  </a:lnTo>
                  <a:lnTo>
                    <a:pt x="0" y="266699"/>
                  </a:lnTo>
                  <a:lnTo>
                    <a:pt x="3139" y="241015"/>
                  </a:lnTo>
                  <a:lnTo>
                    <a:pt x="27392" y="191829"/>
                  </a:lnTo>
                  <a:lnTo>
                    <a:pt x="73695" y="146300"/>
                  </a:lnTo>
                  <a:lnTo>
                    <a:pt x="139748" y="105323"/>
                  </a:lnTo>
                  <a:lnTo>
                    <a:pt x="179462" y="86820"/>
                  </a:lnTo>
                  <a:lnTo>
                    <a:pt x="223252" y="69791"/>
                  </a:lnTo>
                  <a:lnTo>
                    <a:pt x="270830" y="54346"/>
                  </a:lnTo>
                  <a:lnTo>
                    <a:pt x="321909" y="40598"/>
                  </a:lnTo>
                  <a:lnTo>
                    <a:pt x="376200" y="28659"/>
                  </a:lnTo>
                  <a:lnTo>
                    <a:pt x="433418" y="18639"/>
                  </a:lnTo>
                  <a:lnTo>
                    <a:pt x="493274" y="10652"/>
                  </a:lnTo>
                  <a:lnTo>
                    <a:pt x="555481" y="4809"/>
                  </a:lnTo>
                  <a:lnTo>
                    <a:pt x="619752" y="1220"/>
                  </a:lnTo>
                  <a:lnTo>
                    <a:pt x="685799" y="0"/>
                  </a:lnTo>
                  <a:lnTo>
                    <a:pt x="751847" y="1220"/>
                  </a:lnTo>
                  <a:lnTo>
                    <a:pt x="816117" y="4809"/>
                  </a:lnTo>
                  <a:lnTo>
                    <a:pt x="878325" y="10652"/>
                  </a:lnTo>
                  <a:lnTo>
                    <a:pt x="938181" y="18639"/>
                  </a:lnTo>
                  <a:lnTo>
                    <a:pt x="995399" y="28659"/>
                  </a:lnTo>
                  <a:lnTo>
                    <a:pt x="1049690" y="40598"/>
                  </a:lnTo>
                  <a:lnTo>
                    <a:pt x="1100769" y="54346"/>
                  </a:lnTo>
                  <a:lnTo>
                    <a:pt x="1148347" y="69791"/>
                  </a:lnTo>
                  <a:lnTo>
                    <a:pt x="1192137" y="86820"/>
                  </a:lnTo>
                  <a:lnTo>
                    <a:pt x="1231851" y="105323"/>
                  </a:lnTo>
                  <a:lnTo>
                    <a:pt x="1267203" y="125186"/>
                  </a:lnTo>
                  <a:lnTo>
                    <a:pt x="1323668" y="168551"/>
                  </a:lnTo>
                  <a:lnTo>
                    <a:pt x="1359233" y="216020"/>
                  </a:lnTo>
                  <a:lnTo>
                    <a:pt x="1371599" y="266699"/>
                  </a:lnTo>
                  <a:lnTo>
                    <a:pt x="1368460" y="292384"/>
                  </a:lnTo>
                  <a:lnTo>
                    <a:pt x="1344207" y="341570"/>
                  </a:lnTo>
                  <a:lnTo>
                    <a:pt x="1297904" y="387099"/>
                  </a:lnTo>
                  <a:lnTo>
                    <a:pt x="1231851" y="428076"/>
                  </a:lnTo>
                  <a:lnTo>
                    <a:pt x="1192137" y="446579"/>
                  </a:lnTo>
                  <a:lnTo>
                    <a:pt x="1148347" y="463608"/>
                  </a:lnTo>
                  <a:lnTo>
                    <a:pt x="1100769" y="479053"/>
                  </a:lnTo>
                  <a:lnTo>
                    <a:pt x="1049690" y="492801"/>
                  </a:lnTo>
                  <a:lnTo>
                    <a:pt x="995399" y="504740"/>
                  </a:lnTo>
                  <a:lnTo>
                    <a:pt x="938181" y="514760"/>
                  </a:lnTo>
                  <a:lnTo>
                    <a:pt x="878325" y="522747"/>
                  </a:lnTo>
                  <a:lnTo>
                    <a:pt x="816117" y="528590"/>
                  </a:lnTo>
                  <a:lnTo>
                    <a:pt x="751847" y="532179"/>
                  </a:lnTo>
                  <a:lnTo>
                    <a:pt x="685799" y="5333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7600" y="14478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266699"/>
                  </a:moveTo>
                  <a:lnTo>
                    <a:pt x="3139" y="241015"/>
                  </a:lnTo>
                  <a:lnTo>
                    <a:pt x="12365" y="216020"/>
                  </a:lnTo>
                  <a:lnTo>
                    <a:pt x="47931" y="168551"/>
                  </a:lnTo>
                  <a:lnTo>
                    <a:pt x="104396" y="125186"/>
                  </a:lnTo>
                  <a:lnTo>
                    <a:pt x="139748" y="105323"/>
                  </a:lnTo>
                  <a:lnTo>
                    <a:pt x="179462" y="86820"/>
                  </a:lnTo>
                  <a:lnTo>
                    <a:pt x="223252" y="69791"/>
                  </a:lnTo>
                  <a:lnTo>
                    <a:pt x="270830" y="54346"/>
                  </a:lnTo>
                  <a:lnTo>
                    <a:pt x="321909" y="40598"/>
                  </a:lnTo>
                  <a:lnTo>
                    <a:pt x="376200" y="28659"/>
                  </a:lnTo>
                  <a:lnTo>
                    <a:pt x="433418" y="18639"/>
                  </a:lnTo>
                  <a:lnTo>
                    <a:pt x="493274" y="10652"/>
                  </a:lnTo>
                  <a:lnTo>
                    <a:pt x="555481" y="4809"/>
                  </a:lnTo>
                  <a:lnTo>
                    <a:pt x="619752" y="1220"/>
                  </a:lnTo>
                  <a:lnTo>
                    <a:pt x="685799" y="0"/>
                  </a:lnTo>
                  <a:lnTo>
                    <a:pt x="751847" y="1220"/>
                  </a:lnTo>
                  <a:lnTo>
                    <a:pt x="816118" y="4809"/>
                  </a:lnTo>
                  <a:lnTo>
                    <a:pt x="878325" y="10652"/>
                  </a:lnTo>
                  <a:lnTo>
                    <a:pt x="938181" y="18639"/>
                  </a:lnTo>
                  <a:lnTo>
                    <a:pt x="995399" y="28659"/>
                  </a:lnTo>
                  <a:lnTo>
                    <a:pt x="1049690" y="40598"/>
                  </a:lnTo>
                  <a:lnTo>
                    <a:pt x="1100769" y="54346"/>
                  </a:lnTo>
                  <a:lnTo>
                    <a:pt x="1148347" y="69791"/>
                  </a:lnTo>
                  <a:lnTo>
                    <a:pt x="1192137" y="86820"/>
                  </a:lnTo>
                  <a:lnTo>
                    <a:pt x="1231851" y="105323"/>
                  </a:lnTo>
                  <a:lnTo>
                    <a:pt x="1267203" y="125186"/>
                  </a:lnTo>
                  <a:lnTo>
                    <a:pt x="1323668" y="168551"/>
                  </a:lnTo>
                  <a:lnTo>
                    <a:pt x="1359233" y="216020"/>
                  </a:lnTo>
                  <a:lnTo>
                    <a:pt x="1371599" y="266699"/>
                  </a:lnTo>
                  <a:lnTo>
                    <a:pt x="1359233" y="317379"/>
                  </a:lnTo>
                  <a:lnTo>
                    <a:pt x="1323668" y="364848"/>
                  </a:lnTo>
                  <a:lnTo>
                    <a:pt x="1267203" y="408213"/>
                  </a:lnTo>
                  <a:lnTo>
                    <a:pt x="1231851" y="428076"/>
                  </a:lnTo>
                  <a:lnTo>
                    <a:pt x="1192137" y="446579"/>
                  </a:lnTo>
                  <a:lnTo>
                    <a:pt x="1148347" y="463608"/>
                  </a:lnTo>
                  <a:lnTo>
                    <a:pt x="1100769" y="479053"/>
                  </a:lnTo>
                  <a:lnTo>
                    <a:pt x="1049690" y="492801"/>
                  </a:lnTo>
                  <a:lnTo>
                    <a:pt x="995399" y="504740"/>
                  </a:lnTo>
                  <a:lnTo>
                    <a:pt x="938181" y="514760"/>
                  </a:lnTo>
                  <a:lnTo>
                    <a:pt x="878325" y="522747"/>
                  </a:lnTo>
                  <a:lnTo>
                    <a:pt x="816118" y="528590"/>
                  </a:lnTo>
                  <a:lnTo>
                    <a:pt x="751847" y="532179"/>
                  </a:lnTo>
                  <a:lnTo>
                    <a:pt x="685799" y="533399"/>
                  </a:lnTo>
                  <a:lnTo>
                    <a:pt x="619752" y="532179"/>
                  </a:lnTo>
                  <a:lnTo>
                    <a:pt x="555481" y="528590"/>
                  </a:lnTo>
                  <a:lnTo>
                    <a:pt x="493274" y="522747"/>
                  </a:lnTo>
                  <a:lnTo>
                    <a:pt x="433418" y="514760"/>
                  </a:lnTo>
                  <a:lnTo>
                    <a:pt x="376200" y="504740"/>
                  </a:lnTo>
                  <a:lnTo>
                    <a:pt x="321909" y="492801"/>
                  </a:lnTo>
                  <a:lnTo>
                    <a:pt x="270830" y="479053"/>
                  </a:lnTo>
                  <a:lnTo>
                    <a:pt x="223252" y="463608"/>
                  </a:lnTo>
                  <a:lnTo>
                    <a:pt x="179462" y="446579"/>
                  </a:lnTo>
                  <a:lnTo>
                    <a:pt x="139748" y="428076"/>
                  </a:lnTo>
                  <a:lnTo>
                    <a:pt x="104396" y="408213"/>
                  </a:lnTo>
                  <a:lnTo>
                    <a:pt x="47931" y="364848"/>
                  </a:lnTo>
                  <a:lnTo>
                    <a:pt x="12365" y="317379"/>
                  </a:lnTo>
                  <a:lnTo>
                    <a:pt x="3139" y="292384"/>
                  </a:lnTo>
                  <a:lnTo>
                    <a:pt x="0" y="2666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4999" y="54864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685799" y="533399"/>
                  </a:moveTo>
                  <a:lnTo>
                    <a:pt x="619752" y="532179"/>
                  </a:lnTo>
                  <a:lnTo>
                    <a:pt x="555482" y="528591"/>
                  </a:lnTo>
                  <a:lnTo>
                    <a:pt x="493274" y="522747"/>
                  </a:lnTo>
                  <a:lnTo>
                    <a:pt x="433418" y="514760"/>
                  </a:lnTo>
                  <a:lnTo>
                    <a:pt x="376201" y="504740"/>
                  </a:lnTo>
                  <a:lnTo>
                    <a:pt x="321909" y="492801"/>
                  </a:lnTo>
                  <a:lnTo>
                    <a:pt x="270830" y="479053"/>
                  </a:lnTo>
                  <a:lnTo>
                    <a:pt x="223252" y="463609"/>
                  </a:lnTo>
                  <a:lnTo>
                    <a:pt x="179462" y="446579"/>
                  </a:lnTo>
                  <a:lnTo>
                    <a:pt x="139748" y="428077"/>
                  </a:lnTo>
                  <a:lnTo>
                    <a:pt x="104396" y="408213"/>
                  </a:lnTo>
                  <a:lnTo>
                    <a:pt x="47931" y="364848"/>
                  </a:lnTo>
                  <a:lnTo>
                    <a:pt x="12366" y="317379"/>
                  </a:lnTo>
                  <a:lnTo>
                    <a:pt x="0" y="266699"/>
                  </a:lnTo>
                  <a:lnTo>
                    <a:pt x="3139" y="241014"/>
                  </a:lnTo>
                  <a:lnTo>
                    <a:pt x="27392" y="191829"/>
                  </a:lnTo>
                  <a:lnTo>
                    <a:pt x="73695" y="146300"/>
                  </a:lnTo>
                  <a:lnTo>
                    <a:pt x="139748" y="105322"/>
                  </a:lnTo>
                  <a:lnTo>
                    <a:pt x="179462" y="86820"/>
                  </a:lnTo>
                  <a:lnTo>
                    <a:pt x="223252" y="69790"/>
                  </a:lnTo>
                  <a:lnTo>
                    <a:pt x="270830" y="54346"/>
                  </a:lnTo>
                  <a:lnTo>
                    <a:pt x="321909" y="40598"/>
                  </a:lnTo>
                  <a:lnTo>
                    <a:pt x="376201" y="28659"/>
                  </a:lnTo>
                  <a:lnTo>
                    <a:pt x="433418" y="18639"/>
                  </a:lnTo>
                  <a:lnTo>
                    <a:pt x="493274" y="10652"/>
                  </a:lnTo>
                  <a:lnTo>
                    <a:pt x="555482" y="4808"/>
                  </a:lnTo>
                  <a:lnTo>
                    <a:pt x="619752" y="1220"/>
                  </a:lnTo>
                  <a:lnTo>
                    <a:pt x="685799" y="0"/>
                  </a:lnTo>
                  <a:lnTo>
                    <a:pt x="751847" y="1220"/>
                  </a:lnTo>
                  <a:lnTo>
                    <a:pt x="816117" y="4808"/>
                  </a:lnTo>
                  <a:lnTo>
                    <a:pt x="878325" y="10652"/>
                  </a:lnTo>
                  <a:lnTo>
                    <a:pt x="938181" y="18639"/>
                  </a:lnTo>
                  <a:lnTo>
                    <a:pt x="995398" y="28659"/>
                  </a:lnTo>
                  <a:lnTo>
                    <a:pt x="1049690" y="40598"/>
                  </a:lnTo>
                  <a:lnTo>
                    <a:pt x="1100769" y="54346"/>
                  </a:lnTo>
                  <a:lnTo>
                    <a:pt x="1148347" y="69790"/>
                  </a:lnTo>
                  <a:lnTo>
                    <a:pt x="1192137" y="86820"/>
                  </a:lnTo>
                  <a:lnTo>
                    <a:pt x="1231851" y="105322"/>
                  </a:lnTo>
                  <a:lnTo>
                    <a:pt x="1267203" y="125186"/>
                  </a:lnTo>
                  <a:lnTo>
                    <a:pt x="1323668" y="168551"/>
                  </a:lnTo>
                  <a:lnTo>
                    <a:pt x="1359233" y="216020"/>
                  </a:lnTo>
                  <a:lnTo>
                    <a:pt x="1371599" y="266699"/>
                  </a:lnTo>
                  <a:lnTo>
                    <a:pt x="1368460" y="292385"/>
                  </a:lnTo>
                  <a:lnTo>
                    <a:pt x="1344207" y="341570"/>
                  </a:lnTo>
                  <a:lnTo>
                    <a:pt x="1297904" y="387099"/>
                  </a:lnTo>
                  <a:lnTo>
                    <a:pt x="1231851" y="428077"/>
                  </a:lnTo>
                  <a:lnTo>
                    <a:pt x="1192137" y="446579"/>
                  </a:lnTo>
                  <a:lnTo>
                    <a:pt x="1148347" y="463609"/>
                  </a:lnTo>
                  <a:lnTo>
                    <a:pt x="1100769" y="479053"/>
                  </a:lnTo>
                  <a:lnTo>
                    <a:pt x="1049690" y="492801"/>
                  </a:lnTo>
                  <a:lnTo>
                    <a:pt x="995398" y="504740"/>
                  </a:lnTo>
                  <a:lnTo>
                    <a:pt x="938181" y="514760"/>
                  </a:lnTo>
                  <a:lnTo>
                    <a:pt x="878325" y="522747"/>
                  </a:lnTo>
                  <a:lnTo>
                    <a:pt x="816117" y="528591"/>
                  </a:lnTo>
                  <a:lnTo>
                    <a:pt x="751847" y="532179"/>
                  </a:lnTo>
                  <a:lnTo>
                    <a:pt x="685799" y="5333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5000" y="54864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266699"/>
                  </a:moveTo>
                  <a:lnTo>
                    <a:pt x="3139" y="241014"/>
                  </a:lnTo>
                  <a:lnTo>
                    <a:pt x="12366" y="216020"/>
                  </a:lnTo>
                  <a:lnTo>
                    <a:pt x="47931" y="168551"/>
                  </a:lnTo>
                  <a:lnTo>
                    <a:pt x="104396" y="125186"/>
                  </a:lnTo>
                  <a:lnTo>
                    <a:pt x="139748" y="105322"/>
                  </a:lnTo>
                  <a:lnTo>
                    <a:pt x="179462" y="86820"/>
                  </a:lnTo>
                  <a:lnTo>
                    <a:pt x="223252" y="69790"/>
                  </a:lnTo>
                  <a:lnTo>
                    <a:pt x="270830" y="54346"/>
                  </a:lnTo>
                  <a:lnTo>
                    <a:pt x="321909" y="40598"/>
                  </a:lnTo>
                  <a:lnTo>
                    <a:pt x="376201" y="28659"/>
                  </a:lnTo>
                  <a:lnTo>
                    <a:pt x="433418" y="18639"/>
                  </a:lnTo>
                  <a:lnTo>
                    <a:pt x="493274" y="10652"/>
                  </a:lnTo>
                  <a:lnTo>
                    <a:pt x="555482" y="4808"/>
                  </a:lnTo>
                  <a:lnTo>
                    <a:pt x="619752" y="1220"/>
                  </a:lnTo>
                  <a:lnTo>
                    <a:pt x="685799" y="0"/>
                  </a:lnTo>
                  <a:lnTo>
                    <a:pt x="751847" y="1220"/>
                  </a:lnTo>
                  <a:lnTo>
                    <a:pt x="816117" y="4808"/>
                  </a:lnTo>
                  <a:lnTo>
                    <a:pt x="878325" y="10652"/>
                  </a:lnTo>
                  <a:lnTo>
                    <a:pt x="938181" y="18639"/>
                  </a:lnTo>
                  <a:lnTo>
                    <a:pt x="995398" y="28659"/>
                  </a:lnTo>
                  <a:lnTo>
                    <a:pt x="1049690" y="40598"/>
                  </a:lnTo>
                  <a:lnTo>
                    <a:pt x="1100769" y="54346"/>
                  </a:lnTo>
                  <a:lnTo>
                    <a:pt x="1148347" y="69790"/>
                  </a:lnTo>
                  <a:lnTo>
                    <a:pt x="1192137" y="86820"/>
                  </a:lnTo>
                  <a:lnTo>
                    <a:pt x="1231851" y="105322"/>
                  </a:lnTo>
                  <a:lnTo>
                    <a:pt x="1267203" y="125186"/>
                  </a:lnTo>
                  <a:lnTo>
                    <a:pt x="1323668" y="168551"/>
                  </a:lnTo>
                  <a:lnTo>
                    <a:pt x="1359233" y="216020"/>
                  </a:lnTo>
                  <a:lnTo>
                    <a:pt x="1371599" y="266699"/>
                  </a:lnTo>
                  <a:lnTo>
                    <a:pt x="1359233" y="317379"/>
                  </a:lnTo>
                  <a:lnTo>
                    <a:pt x="1323668" y="364848"/>
                  </a:lnTo>
                  <a:lnTo>
                    <a:pt x="1267203" y="408213"/>
                  </a:lnTo>
                  <a:lnTo>
                    <a:pt x="1231851" y="428077"/>
                  </a:lnTo>
                  <a:lnTo>
                    <a:pt x="1192137" y="446579"/>
                  </a:lnTo>
                  <a:lnTo>
                    <a:pt x="1148347" y="463609"/>
                  </a:lnTo>
                  <a:lnTo>
                    <a:pt x="1100769" y="479053"/>
                  </a:lnTo>
                  <a:lnTo>
                    <a:pt x="1049690" y="492801"/>
                  </a:lnTo>
                  <a:lnTo>
                    <a:pt x="995398" y="504740"/>
                  </a:lnTo>
                  <a:lnTo>
                    <a:pt x="938181" y="514760"/>
                  </a:lnTo>
                  <a:lnTo>
                    <a:pt x="878325" y="522747"/>
                  </a:lnTo>
                  <a:lnTo>
                    <a:pt x="816117" y="528591"/>
                  </a:lnTo>
                  <a:lnTo>
                    <a:pt x="751847" y="532179"/>
                  </a:lnTo>
                  <a:lnTo>
                    <a:pt x="685799" y="533399"/>
                  </a:lnTo>
                  <a:lnTo>
                    <a:pt x="619752" y="532179"/>
                  </a:lnTo>
                  <a:lnTo>
                    <a:pt x="555482" y="528591"/>
                  </a:lnTo>
                  <a:lnTo>
                    <a:pt x="493274" y="522747"/>
                  </a:lnTo>
                  <a:lnTo>
                    <a:pt x="433418" y="514760"/>
                  </a:lnTo>
                  <a:lnTo>
                    <a:pt x="376201" y="504740"/>
                  </a:lnTo>
                  <a:lnTo>
                    <a:pt x="321909" y="492801"/>
                  </a:lnTo>
                  <a:lnTo>
                    <a:pt x="270830" y="479053"/>
                  </a:lnTo>
                  <a:lnTo>
                    <a:pt x="223252" y="463609"/>
                  </a:lnTo>
                  <a:lnTo>
                    <a:pt x="179462" y="446579"/>
                  </a:lnTo>
                  <a:lnTo>
                    <a:pt x="139748" y="428077"/>
                  </a:lnTo>
                  <a:lnTo>
                    <a:pt x="104396" y="408213"/>
                  </a:lnTo>
                  <a:lnTo>
                    <a:pt x="47931" y="364848"/>
                  </a:lnTo>
                  <a:lnTo>
                    <a:pt x="12366" y="317379"/>
                  </a:lnTo>
                  <a:lnTo>
                    <a:pt x="3139" y="292385"/>
                  </a:lnTo>
                  <a:lnTo>
                    <a:pt x="0" y="2666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66900" y="5594096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STOP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2312" y="2347912"/>
            <a:ext cx="2238375" cy="561975"/>
            <a:chOff x="3262312" y="2347912"/>
            <a:chExt cx="2238375" cy="561975"/>
          </a:xfrm>
        </p:grpSpPr>
        <p:sp>
          <p:nvSpPr>
            <p:cNvPr id="10" name="object 10"/>
            <p:cNvSpPr/>
            <p:nvPr/>
          </p:nvSpPr>
          <p:spPr>
            <a:xfrm>
              <a:off x="3276600" y="2362200"/>
              <a:ext cx="2209800" cy="533400"/>
            </a:xfrm>
            <a:custGeom>
              <a:avLst/>
              <a:gdLst/>
              <a:ahLst/>
              <a:cxnLst/>
              <a:rect l="l" t="t" r="r" b="b"/>
              <a:pathLst>
                <a:path w="2209800" h="533400">
                  <a:moveTo>
                    <a:pt x="1767839" y="533399"/>
                  </a:moveTo>
                  <a:lnTo>
                    <a:pt x="0" y="533399"/>
                  </a:lnTo>
                  <a:lnTo>
                    <a:pt x="441959" y="0"/>
                  </a:lnTo>
                  <a:lnTo>
                    <a:pt x="2209799" y="0"/>
                  </a:lnTo>
                  <a:lnTo>
                    <a:pt x="1767839" y="5333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6600" y="2362200"/>
              <a:ext cx="2209800" cy="533400"/>
            </a:xfrm>
            <a:custGeom>
              <a:avLst/>
              <a:gdLst/>
              <a:ahLst/>
              <a:cxnLst/>
              <a:rect l="l" t="t" r="r" b="b"/>
              <a:pathLst>
                <a:path w="2209800" h="533400">
                  <a:moveTo>
                    <a:pt x="0" y="533399"/>
                  </a:moveTo>
                  <a:lnTo>
                    <a:pt x="441959" y="0"/>
                  </a:lnTo>
                  <a:lnTo>
                    <a:pt x="2209799" y="0"/>
                  </a:lnTo>
                  <a:lnTo>
                    <a:pt x="1767839" y="533399"/>
                  </a:lnTo>
                  <a:lnTo>
                    <a:pt x="0" y="5333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79732" y="1555496"/>
            <a:ext cx="100203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START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425450" marR="5080" indent="-413384">
              <a:lnSpc>
                <a:spcPct val="100000"/>
              </a:lnSpc>
              <a:spcBef>
                <a:spcPts val="1660"/>
              </a:spcBef>
            </a:pPr>
            <a:r>
              <a:rPr sz="1800" spc="-5" dirty="0">
                <a:latin typeface="Arial MT"/>
                <a:cs typeface="Arial MT"/>
              </a:rPr>
              <a:t>READ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X,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67312" y="4481512"/>
            <a:ext cx="1933575" cy="561975"/>
            <a:chOff x="5167312" y="4481512"/>
            <a:chExt cx="1933575" cy="561975"/>
          </a:xfrm>
        </p:grpSpPr>
        <p:sp>
          <p:nvSpPr>
            <p:cNvPr id="14" name="object 14"/>
            <p:cNvSpPr/>
            <p:nvPr/>
          </p:nvSpPr>
          <p:spPr>
            <a:xfrm>
              <a:off x="5181600" y="4495800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1523999" y="533399"/>
                  </a:moveTo>
                  <a:lnTo>
                    <a:pt x="0" y="533399"/>
                  </a:lnTo>
                  <a:lnTo>
                    <a:pt x="380999" y="0"/>
                  </a:lnTo>
                  <a:lnTo>
                    <a:pt x="1904999" y="0"/>
                  </a:lnTo>
                  <a:lnTo>
                    <a:pt x="1523999" y="5333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4495800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0" y="533399"/>
                  </a:moveTo>
                  <a:lnTo>
                    <a:pt x="380999" y="0"/>
                  </a:lnTo>
                  <a:lnTo>
                    <a:pt x="1904999" y="0"/>
                  </a:lnTo>
                  <a:lnTo>
                    <a:pt x="1523999" y="533399"/>
                  </a:lnTo>
                  <a:lnTo>
                    <a:pt x="0" y="5333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51531" y="4466335"/>
            <a:ext cx="9632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 indent="-393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OUTPUT  </a:t>
            </a:r>
            <a:r>
              <a:rPr sz="1800" dirty="0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14712" y="3338512"/>
            <a:ext cx="1857375" cy="866775"/>
            <a:chOff x="3414712" y="3338512"/>
            <a:chExt cx="1857375" cy="866775"/>
          </a:xfrm>
        </p:grpSpPr>
        <p:sp>
          <p:nvSpPr>
            <p:cNvPr id="18" name="object 18"/>
            <p:cNvSpPr/>
            <p:nvPr/>
          </p:nvSpPr>
          <p:spPr>
            <a:xfrm>
              <a:off x="3429000" y="3352800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914399" y="838199"/>
                  </a:moveTo>
                  <a:lnTo>
                    <a:pt x="0" y="419099"/>
                  </a:lnTo>
                  <a:lnTo>
                    <a:pt x="914399" y="0"/>
                  </a:lnTo>
                  <a:lnTo>
                    <a:pt x="1828799" y="419099"/>
                  </a:lnTo>
                  <a:lnTo>
                    <a:pt x="914399" y="8381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29000" y="3352800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0" y="419099"/>
                  </a:moveTo>
                  <a:lnTo>
                    <a:pt x="914399" y="0"/>
                  </a:lnTo>
                  <a:lnTo>
                    <a:pt x="1828799" y="419099"/>
                  </a:lnTo>
                  <a:lnTo>
                    <a:pt x="914399" y="838199"/>
                  </a:lnTo>
                  <a:lnTo>
                    <a:pt x="0" y="4190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47907" y="3475735"/>
            <a:ext cx="59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4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X&gt;Y?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5912" y="4557712"/>
            <a:ext cx="2009775" cy="561975"/>
            <a:chOff x="1585912" y="4557712"/>
            <a:chExt cx="2009775" cy="561975"/>
          </a:xfrm>
        </p:grpSpPr>
        <p:sp>
          <p:nvSpPr>
            <p:cNvPr id="22" name="object 22"/>
            <p:cNvSpPr/>
            <p:nvPr/>
          </p:nvSpPr>
          <p:spPr>
            <a:xfrm>
              <a:off x="1600200" y="4572000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1584959" y="533399"/>
                  </a:moveTo>
                  <a:lnTo>
                    <a:pt x="0" y="533399"/>
                  </a:lnTo>
                  <a:lnTo>
                    <a:pt x="396239" y="0"/>
                  </a:lnTo>
                  <a:lnTo>
                    <a:pt x="1981199" y="0"/>
                  </a:lnTo>
                  <a:lnTo>
                    <a:pt x="1584959" y="5333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200" y="4572000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0" y="533399"/>
                  </a:moveTo>
                  <a:lnTo>
                    <a:pt x="396239" y="0"/>
                  </a:lnTo>
                  <a:lnTo>
                    <a:pt x="1981199" y="0"/>
                  </a:lnTo>
                  <a:lnTo>
                    <a:pt x="1584959" y="533399"/>
                  </a:lnTo>
                  <a:lnTo>
                    <a:pt x="0" y="5333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08231" y="4542535"/>
            <a:ext cx="9632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 indent="-393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OUTPUT  </a:t>
            </a:r>
            <a:r>
              <a:rPr sz="1800" dirty="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05514" y="1981200"/>
            <a:ext cx="4191000" cy="4053204"/>
            <a:chOff x="2605514" y="1981200"/>
            <a:chExt cx="4191000" cy="4053204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1914" y="1981200"/>
              <a:ext cx="122971" cy="3535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43400" y="289560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1914" y="3167062"/>
              <a:ext cx="122971" cy="15825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666999" y="3733800"/>
              <a:ext cx="3581400" cy="590550"/>
            </a:xfrm>
            <a:custGeom>
              <a:avLst/>
              <a:gdLst/>
              <a:ahLst/>
              <a:cxnLst/>
              <a:rect l="l" t="t" r="r" b="b"/>
              <a:pathLst>
                <a:path w="3581400" h="590550">
                  <a:moveTo>
                    <a:pt x="2590799" y="0"/>
                  </a:moveTo>
                  <a:lnTo>
                    <a:pt x="3581399" y="0"/>
                  </a:lnTo>
                </a:path>
                <a:path w="3581400" h="590550">
                  <a:moveTo>
                    <a:pt x="761999" y="0"/>
                  </a:moveTo>
                  <a:lnTo>
                    <a:pt x="0" y="0"/>
                  </a:lnTo>
                </a:path>
                <a:path w="3581400" h="590550">
                  <a:moveTo>
                    <a:pt x="3581399" y="0"/>
                  </a:moveTo>
                  <a:lnTo>
                    <a:pt x="3581399" y="5905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6913" y="4310062"/>
              <a:ext cx="122971" cy="15825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666999" y="3733800"/>
              <a:ext cx="0" cy="666750"/>
            </a:xfrm>
            <a:custGeom>
              <a:avLst/>
              <a:gdLst/>
              <a:ahLst/>
              <a:cxnLst/>
              <a:rect l="l" t="t" r="r" b="b"/>
              <a:pathLst>
                <a:path h="666750">
                  <a:moveTo>
                    <a:pt x="0" y="0"/>
                  </a:moveTo>
                  <a:lnTo>
                    <a:pt x="0" y="6667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5514" y="4386262"/>
              <a:ext cx="122971" cy="15825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410200" y="54864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685799" y="533399"/>
                  </a:moveTo>
                  <a:lnTo>
                    <a:pt x="619752" y="532179"/>
                  </a:lnTo>
                  <a:lnTo>
                    <a:pt x="555481" y="528591"/>
                  </a:lnTo>
                  <a:lnTo>
                    <a:pt x="493274" y="522747"/>
                  </a:lnTo>
                  <a:lnTo>
                    <a:pt x="433418" y="514760"/>
                  </a:lnTo>
                  <a:lnTo>
                    <a:pt x="376200" y="504740"/>
                  </a:lnTo>
                  <a:lnTo>
                    <a:pt x="321909" y="492801"/>
                  </a:lnTo>
                  <a:lnTo>
                    <a:pt x="270830" y="479053"/>
                  </a:lnTo>
                  <a:lnTo>
                    <a:pt x="223252" y="463609"/>
                  </a:lnTo>
                  <a:lnTo>
                    <a:pt x="179462" y="446579"/>
                  </a:lnTo>
                  <a:lnTo>
                    <a:pt x="139748" y="428077"/>
                  </a:lnTo>
                  <a:lnTo>
                    <a:pt x="104396" y="408213"/>
                  </a:lnTo>
                  <a:lnTo>
                    <a:pt x="47931" y="364848"/>
                  </a:lnTo>
                  <a:lnTo>
                    <a:pt x="12365" y="317379"/>
                  </a:lnTo>
                  <a:lnTo>
                    <a:pt x="0" y="266699"/>
                  </a:lnTo>
                  <a:lnTo>
                    <a:pt x="3139" y="241014"/>
                  </a:lnTo>
                  <a:lnTo>
                    <a:pt x="27392" y="191829"/>
                  </a:lnTo>
                  <a:lnTo>
                    <a:pt x="73695" y="146300"/>
                  </a:lnTo>
                  <a:lnTo>
                    <a:pt x="139748" y="105322"/>
                  </a:lnTo>
                  <a:lnTo>
                    <a:pt x="179462" y="86820"/>
                  </a:lnTo>
                  <a:lnTo>
                    <a:pt x="223252" y="69790"/>
                  </a:lnTo>
                  <a:lnTo>
                    <a:pt x="270830" y="54346"/>
                  </a:lnTo>
                  <a:lnTo>
                    <a:pt x="321909" y="40598"/>
                  </a:lnTo>
                  <a:lnTo>
                    <a:pt x="376200" y="28659"/>
                  </a:lnTo>
                  <a:lnTo>
                    <a:pt x="433418" y="18639"/>
                  </a:lnTo>
                  <a:lnTo>
                    <a:pt x="493274" y="10652"/>
                  </a:lnTo>
                  <a:lnTo>
                    <a:pt x="555481" y="4808"/>
                  </a:lnTo>
                  <a:lnTo>
                    <a:pt x="619752" y="1220"/>
                  </a:lnTo>
                  <a:lnTo>
                    <a:pt x="685799" y="0"/>
                  </a:lnTo>
                  <a:lnTo>
                    <a:pt x="751847" y="1220"/>
                  </a:lnTo>
                  <a:lnTo>
                    <a:pt x="816117" y="4808"/>
                  </a:lnTo>
                  <a:lnTo>
                    <a:pt x="878325" y="10652"/>
                  </a:lnTo>
                  <a:lnTo>
                    <a:pt x="938181" y="18639"/>
                  </a:lnTo>
                  <a:lnTo>
                    <a:pt x="995399" y="28659"/>
                  </a:lnTo>
                  <a:lnTo>
                    <a:pt x="1049690" y="40598"/>
                  </a:lnTo>
                  <a:lnTo>
                    <a:pt x="1100769" y="54346"/>
                  </a:lnTo>
                  <a:lnTo>
                    <a:pt x="1148347" y="69790"/>
                  </a:lnTo>
                  <a:lnTo>
                    <a:pt x="1192137" y="86820"/>
                  </a:lnTo>
                  <a:lnTo>
                    <a:pt x="1231851" y="105322"/>
                  </a:lnTo>
                  <a:lnTo>
                    <a:pt x="1267203" y="125186"/>
                  </a:lnTo>
                  <a:lnTo>
                    <a:pt x="1323668" y="168551"/>
                  </a:lnTo>
                  <a:lnTo>
                    <a:pt x="1359233" y="216020"/>
                  </a:lnTo>
                  <a:lnTo>
                    <a:pt x="1371599" y="266699"/>
                  </a:lnTo>
                  <a:lnTo>
                    <a:pt x="1368460" y="292385"/>
                  </a:lnTo>
                  <a:lnTo>
                    <a:pt x="1344207" y="341570"/>
                  </a:lnTo>
                  <a:lnTo>
                    <a:pt x="1297904" y="387099"/>
                  </a:lnTo>
                  <a:lnTo>
                    <a:pt x="1231851" y="428077"/>
                  </a:lnTo>
                  <a:lnTo>
                    <a:pt x="1192137" y="446579"/>
                  </a:lnTo>
                  <a:lnTo>
                    <a:pt x="1148347" y="463609"/>
                  </a:lnTo>
                  <a:lnTo>
                    <a:pt x="1100769" y="479053"/>
                  </a:lnTo>
                  <a:lnTo>
                    <a:pt x="1049690" y="492801"/>
                  </a:lnTo>
                  <a:lnTo>
                    <a:pt x="995399" y="504740"/>
                  </a:lnTo>
                  <a:lnTo>
                    <a:pt x="938181" y="514760"/>
                  </a:lnTo>
                  <a:lnTo>
                    <a:pt x="878325" y="522747"/>
                  </a:lnTo>
                  <a:lnTo>
                    <a:pt x="816117" y="528591"/>
                  </a:lnTo>
                  <a:lnTo>
                    <a:pt x="751847" y="532179"/>
                  </a:lnTo>
                  <a:lnTo>
                    <a:pt x="685799" y="5333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10200" y="54864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266699"/>
                  </a:moveTo>
                  <a:lnTo>
                    <a:pt x="3139" y="241014"/>
                  </a:lnTo>
                  <a:lnTo>
                    <a:pt x="12365" y="216020"/>
                  </a:lnTo>
                  <a:lnTo>
                    <a:pt x="47931" y="168551"/>
                  </a:lnTo>
                  <a:lnTo>
                    <a:pt x="104396" y="125186"/>
                  </a:lnTo>
                  <a:lnTo>
                    <a:pt x="139748" y="105322"/>
                  </a:lnTo>
                  <a:lnTo>
                    <a:pt x="179462" y="86820"/>
                  </a:lnTo>
                  <a:lnTo>
                    <a:pt x="223252" y="69790"/>
                  </a:lnTo>
                  <a:lnTo>
                    <a:pt x="270830" y="54346"/>
                  </a:lnTo>
                  <a:lnTo>
                    <a:pt x="321909" y="40598"/>
                  </a:lnTo>
                  <a:lnTo>
                    <a:pt x="376200" y="28659"/>
                  </a:lnTo>
                  <a:lnTo>
                    <a:pt x="433418" y="18639"/>
                  </a:lnTo>
                  <a:lnTo>
                    <a:pt x="493274" y="10652"/>
                  </a:lnTo>
                  <a:lnTo>
                    <a:pt x="555481" y="4808"/>
                  </a:lnTo>
                  <a:lnTo>
                    <a:pt x="619752" y="1220"/>
                  </a:lnTo>
                  <a:lnTo>
                    <a:pt x="685799" y="0"/>
                  </a:lnTo>
                  <a:lnTo>
                    <a:pt x="751847" y="1220"/>
                  </a:lnTo>
                  <a:lnTo>
                    <a:pt x="816118" y="4808"/>
                  </a:lnTo>
                  <a:lnTo>
                    <a:pt x="878325" y="10652"/>
                  </a:lnTo>
                  <a:lnTo>
                    <a:pt x="938181" y="18639"/>
                  </a:lnTo>
                  <a:lnTo>
                    <a:pt x="995399" y="28659"/>
                  </a:lnTo>
                  <a:lnTo>
                    <a:pt x="1049690" y="40598"/>
                  </a:lnTo>
                  <a:lnTo>
                    <a:pt x="1100769" y="54346"/>
                  </a:lnTo>
                  <a:lnTo>
                    <a:pt x="1148347" y="69790"/>
                  </a:lnTo>
                  <a:lnTo>
                    <a:pt x="1192137" y="86820"/>
                  </a:lnTo>
                  <a:lnTo>
                    <a:pt x="1231851" y="105322"/>
                  </a:lnTo>
                  <a:lnTo>
                    <a:pt x="1267203" y="125186"/>
                  </a:lnTo>
                  <a:lnTo>
                    <a:pt x="1323668" y="168551"/>
                  </a:lnTo>
                  <a:lnTo>
                    <a:pt x="1359233" y="216020"/>
                  </a:lnTo>
                  <a:lnTo>
                    <a:pt x="1371599" y="266699"/>
                  </a:lnTo>
                  <a:lnTo>
                    <a:pt x="1359233" y="317379"/>
                  </a:lnTo>
                  <a:lnTo>
                    <a:pt x="1323668" y="364848"/>
                  </a:lnTo>
                  <a:lnTo>
                    <a:pt x="1267203" y="408213"/>
                  </a:lnTo>
                  <a:lnTo>
                    <a:pt x="1231851" y="428077"/>
                  </a:lnTo>
                  <a:lnTo>
                    <a:pt x="1192137" y="446579"/>
                  </a:lnTo>
                  <a:lnTo>
                    <a:pt x="1148347" y="463609"/>
                  </a:lnTo>
                  <a:lnTo>
                    <a:pt x="1100769" y="479053"/>
                  </a:lnTo>
                  <a:lnTo>
                    <a:pt x="1049690" y="492801"/>
                  </a:lnTo>
                  <a:lnTo>
                    <a:pt x="995399" y="504740"/>
                  </a:lnTo>
                  <a:lnTo>
                    <a:pt x="938181" y="514760"/>
                  </a:lnTo>
                  <a:lnTo>
                    <a:pt x="878325" y="522747"/>
                  </a:lnTo>
                  <a:lnTo>
                    <a:pt x="816118" y="528591"/>
                  </a:lnTo>
                  <a:lnTo>
                    <a:pt x="751847" y="532179"/>
                  </a:lnTo>
                  <a:lnTo>
                    <a:pt x="685799" y="533399"/>
                  </a:lnTo>
                  <a:lnTo>
                    <a:pt x="619752" y="532179"/>
                  </a:lnTo>
                  <a:lnTo>
                    <a:pt x="555481" y="528591"/>
                  </a:lnTo>
                  <a:lnTo>
                    <a:pt x="493274" y="522747"/>
                  </a:lnTo>
                  <a:lnTo>
                    <a:pt x="433418" y="514760"/>
                  </a:lnTo>
                  <a:lnTo>
                    <a:pt x="376200" y="504740"/>
                  </a:lnTo>
                  <a:lnTo>
                    <a:pt x="321909" y="492801"/>
                  </a:lnTo>
                  <a:lnTo>
                    <a:pt x="270830" y="479053"/>
                  </a:lnTo>
                  <a:lnTo>
                    <a:pt x="223252" y="463609"/>
                  </a:lnTo>
                  <a:lnTo>
                    <a:pt x="179462" y="446579"/>
                  </a:lnTo>
                  <a:lnTo>
                    <a:pt x="139748" y="428077"/>
                  </a:lnTo>
                  <a:lnTo>
                    <a:pt x="104396" y="408213"/>
                  </a:lnTo>
                  <a:lnTo>
                    <a:pt x="47931" y="364848"/>
                  </a:lnTo>
                  <a:lnTo>
                    <a:pt x="12365" y="317379"/>
                  </a:lnTo>
                  <a:lnTo>
                    <a:pt x="3139" y="292385"/>
                  </a:lnTo>
                  <a:lnTo>
                    <a:pt x="0" y="2666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72100" y="5594096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STOP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529314" y="5029200"/>
            <a:ext cx="3628390" cy="429895"/>
            <a:chOff x="2529314" y="5029200"/>
            <a:chExt cx="3628390" cy="429895"/>
          </a:xfrm>
        </p:grpSpPr>
        <p:sp>
          <p:nvSpPr>
            <p:cNvPr id="37" name="object 37"/>
            <p:cNvSpPr/>
            <p:nvPr/>
          </p:nvSpPr>
          <p:spPr>
            <a:xfrm>
              <a:off x="6096000" y="502920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4513" y="5300662"/>
              <a:ext cx="122971" cy="15825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9314" y="5105400"/>
              <a:ext cx="122971" cy="35351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663825" y="338334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3333CC"/>
                </a:solidFill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5635625" y="3383344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3333CC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000" y="380491"/>
            <a:ext cx="696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-25" dirty="0"/>
              <a:t> </a:t>
            </a:r>
            <a:r>
              <a:rPr spc="-5" dirty="0"/>
              <a:t>3:</a:t>
            </a:r>
            <a:r>
              <a:rPr spc="30" dirty="0"/>
              <a:t> </a:t>
            </a:r>
            <a:r>
              <a:rPr i="1" spc="-10" dirty="0">
                <a:solidFill>
                  <a:srgbClr val="333399"/>
                </a:solidFill>
                <a:latin typeface="Calibri"/>
                <a:cs typeface="Calibri"/>
              </a:rPr>
              <a:t>Largest</a:t>
            </a:r>
            <a:r>
              <a:rPr i="1" spc="-2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of</a:t>
            </a:r>
            <a:r>
              <a:rPr i="1" spc="-1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three</a:t>
            </a:r>
            <a:r>
              <a:rPr i="1" spc="-2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numbers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2312" y="1357312"/>
            <a:ext cx="2238375" cy="1323975"/>
            <a:chOff x="3262312" y="1357312"/>
            <a:chExt cx="2238375" cy="1323975"/>
          </a:xfrm>
        </p:grpSpPr>
        <p:sp>
          <p:nvSpPr>
            <p:cNvPr id="4" name="object 4"/>
            <p:cNvSpPr/>
            <p:nvPr/>
          </p:nvSpPr>
          <p:spPr>
            <a:xfrm>
              <a:off x="3657599" y="1371599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685799" y="533399"/>
                  </a:moveTo>
                  <a:lnTo>
                    <a:pt x="619752" y="532179"/>
                  </a:lnTo>
                  <a:lnTo>
                    <a:pt x="555481" y="528590"/>
                  </a:lnTo>
                  <a:lnTo>
                    <a:pt x="493274" y="522747"/>
                  </a:lnTo>
                  <a:lnTo>
                    <a:pt x="433418" y="514760"/>
                  </a:lnTo>
                  <a:lnTo>
                    <a:pt x="376200" y="504740"/>
                  </a:lnTo>
                  <a:lnTo>
                    <a:pt x="321909" y="492801"/>
                  </a:lnTo>
                  <a:lnTo>
                    <a:pt x="270830" y="479053"/>
                  </a:lnTo>
                  <a:lnTo>
                    <a:pt x="223252" y="463608"/>
                  </a:lnTo>
                  <a:lnTo>
                    <a:pt x="179462" y="446579"/>
                  </a:lnTo>
                  <a:lnTo>
                    <a:pt x="139748" y="428076"/>
                  </a:lnTo>
                  <a:lnTo>
                    <a:pt x="104396" y="408213"/>
                  </a:lnTo>
                  <a:lnTo>
                    <a:pt x="47931" y="364848"/>
                  </a:lnTo>
                  <a:lnTo>
                    <a:pt x="12365" y="317379"/>
                  </a:lnTo>
                  <a:lnTo>
                    <a:pt x="0" y="266699"/>
                  </a:lnTo>
                  <a:lnTo>
                    <a:pt x="3139" y="241015"/>
                  </a:lnTo>
                  <a:lnTo>
                    <a:pt x="27392" y="191829"/>
                  </a:lnTo>
                  <a:lnTo>
                    <a:pt x="73695" y="146300"/>
                  </a:lnTo>
                  <a:lnTo>
                    <a:pt x="139748" y="105323"/>
                  </a:lnTo>
                  <a:lnTo>
                    <a:pt x="179462" y="86820"/>
                  </a:lnTo>
                  <a:lnTo>
                    <a:pt x="223252" y="69791"/>
                  </a:lnTo>
                  <a:lnTo>
                    <a:pt x="270830" y="54346"/>
                  </a:lnTo>
                  <a:lnTo>
                    <a:pt x="321909" y="40598"/>
                  </a:lnTo>
                  <a:lnTo>
                    <a:pt x="376200" y="28659"/>
                  </a:lnTo>
                  <a:lnTo>
                    <a:pt x="433418" y="18639"/>
                  </a:lnTo>
                  <a:lnTo>
                    <a:pt x="493274" y="10652"/>
                  </a:lnTo>
                  <a:lnTo>
                    <a:pt x="555481" y="4809"/>
                  </a:lnTo>
                  <a:lnTo>
                    <a:pt x="619752" y="1220"/>
                  </a:lnTo>
                  <a:lnTo>
                    <a:pt x="685799" y="0"/>
                  </a:lnTo>
                  <a:lnTo>
                    <a:pt x="751847" y="1220"/>
                  </a:lnTo>
                  <a:lnTo>
                    <a:pt x="816117" y="4809"/>
                  </a:lnTo>
                  <a:lnTo>
                    <a:pt x="878325" y="10652"/>
                  </a:lnTo>
                  <a:lnTo>
                    <a:pt x="938181" y="18639"/>
                  </a:lnTo>
                  <a:lnTo>
                    <a:pt x="995399" y="28659"/>
                  </a:lnTo>
                  <a:lnTo>
                    <a:pt x="1049690" y="40598"/>
                  </a:lnTo>
                  <a:lnTo>
                    <a:pt x="1100769" y="54346"/>
                  </a:lnTo>
                  <a:lnTo>
                    <a:pt x="1148347" y="69791"/>
                  </a:lnTo>
                  <a:lnTo>
                    <a:pt x="1192137" y="86820"/>
                  </a:lnTo>
                  <a:lnTo>
                    <a:pt x="1231851" y="105323"/>
                  </a:lnTo>
                  <a:lnTo>
                    <a:pt x="1267203" y="125186"/>
                  </a:lnTo>
                  <a:lnTo>
                    <a:pt x="1323668" y="168551"/>
                  </a:lnTo>
                  <a:lnTo>
                    <a:pt x="1359233" y="216020"/>
                  </a:lnTo>
                  <a:lnTo>
                    <a:pt x="1371599" y="266699"/>
                  </a:lnTo>
                  <a:lnTo>
                    <a:pt x="1368460" y="292384"/>
                  </a:lnTo>
                  <a:lnTo>
                    <a:pt x="1344207" y="341570"/>
                  </a:lnTo>
                  <a:lnTo>
                    <a:pt x="1297904" y="387099"/>
                  </a:lnTo>
                  <a:lnTo>
                    <a:pt x="1231851" y="428076"/>
                  </a:lnTo>
                  <a:lnTo>
                    <a:pt x="1192137" y="446579"/>
                  </a:lnTo>
                  <a:lnTo>
                    <a:pt x="1148347" y="463608"/>
                  </a:lnTo>
                  <a:lnTo>
                    <a:pt x="1100769" y="479053"/>
                  </a:lnTo>
                  <a:lnTo>
                    <a:pt x="1049690" y="492801"/>
                  </a:lnTo>
                  <a:lnTo>
                    <a:pt x="995399" y="504740"/>
                  </a:lnTo>
                  <a:lnTo>
                    <a:pt x="938181" y="514760"/>
                  </a:lnTo>
                  <a:lnTo>
                    <a:pt x="878325" y="522747"/>
                  </a:lnTo>
                  <a:lnTo>
                    <a:pt x="816117" y="528590"/>
                  </a:lnTo>
                  <a:lnTo>
                    <a:pt x="751847" y="532179"/>
                  </a:lnTo>
                  <a:lnTo>
                    <a:pt x="685799" y="5333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7600" y="13716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266699"/>
                  </a:moveTo>
                  <a:lnTo>
                    <a:pt x="3139" y="241015"/>
                  </a:lnTo>
                  <a:lnTo>
                    <a:pt x="12365" y="216020"/>
                  </a:lnTo>
                  <a:lnTo>
                    <a:pt x="47931" y="168551"/>
                  </a:lnTo>
                  <a:lnTo>
                    <a:pt x="104396" y="125186"/>
                  </a:lnTo>
                  <a:lnTo>
                    <a:pt x="139748" y="105323"/>
                  </a:lnTo>
                  <a:lnTo>
                    <a:pt x="179462" y="86820"/>
                  </a:lnTo>
                  <a:lnTo>
                    <a:pt x="223252" y="69791"/>
                  </a:lnTo>
                  <a:lnTo>
                    <a:pt x="270830" y="54346"/>
                  </a:lnTo>
                  <a:lnTo>
                    <a:pt x="321909" y="40598"/>
                  </a:lnTo>
                  <a:lnTo>
                    <a:pt x="376200" y="28659"/>
                  </a:lnTo>
                  <a:lnTo>
                    <a:pt x="433418" y="18639"/>
                  </a:lnTo>
                  <a:lnTo>
                    <a:pt x="493274" y="10652"/>
                  </a:lnTo>
                  <a:lnTo>
                    <a:pt x="555481" y="4809"/>
                  </a:lnTo>
                  <a:lnTo>
                    <a:pt x="619752" y="1220"/>
                  </a:lnTo>
                  <a:lnTo>
                    <a:pt x="685799" y="0"/>
                  </a:lnTo>
                  <a:lnTo>
                    <a:pt x="751847" y="1220"/>
                  </a:lnTo>
                  <a:lnTo>
                    <a:pt x="816118" y="4809"/>
                  </a:lnTo>
                  <a:lnTo>
                    <a:pt x="878325" y="10652"/>
                  </a:lnTo>
                  <a:lnTo>
                    <a:pt x="938181" y="18639"/>
                  </a:lnTo>
                  <a:lnTo>
                    <a:pt x="995399" y="28659"/>
                  </a:lnTo>
                  <a:lnTo>
                    <a:pt x="1049690" y="40598"/>
                  </a:lnTo>
                  <a:lnTo>
                    <a:pt x="1100769" y="54346"/>
                  </a:lnTo>
                  <a:lnTo>
                    <a:pt x="1148347" y="69791"/>
                  </a:lnTo>
                  <a:lnTo>
                    <a:pt x="1192137" y="86820"/>
                  </a:lnTo>
                  <a:lnTo>
                    <a:pt x="1231851" y="105323"/>
                  </a:lnTo>
                  <a:lnTo>
                    <a:pt x="1267203" y="125186"/>
                  </a:lnTo>
                  <a:lnTo>
                    <a:pt x="1323668" y="168551"/>
                  </a:lnTo>
                  <a:lnTo>
                    <a:pt x="1359233" y="216020"/>
                  </a:lnTo>
                  <a:lnTo>
                    <a:pt x="1371599" y="266699"/>
                  </a:lnTo>
                  <a:lnTo>
                    <a:pt x="1359233" y="317379"/>
                  </a:lnTo>
                  <a:lnTo>
                    <a:pt x="1323668" y="364848"/>
                  </a:lnTo>
                  <a:lnTo>
                    <a:pt x="1267203" y="408213"/>
                  </a:lnTo>
                  <a:lnTo>
                    <a:pt x="1231851" y="428076"/>
                  </a:lnTo>
                  <a:lnTo>
                    <a:pt x="1192137" y="446579"/>
                  </a:lnTo>
                  <a:lnTo>
                    <a:pt x="1148347" y="463608"/>
                  </a:lnTo>
                  <a:lnTo>
                    <a:pt x="1100769" y="479053"/>
                  </a:lnTo>
                  <a:lnTo>
                    <a:pt x="1049690" y="492801"/>
                  </a:lnTo>
                  <a:lnTo>
                    <a:pt x="995399" y="504740"/>
                  </a:lnTo>
                  <a:lnTo>
                    <a:pt x="938181" y="514760"/>
                  </a:lnTo>
                  <a:lnTo>
                    <a:pt x="878325" y="522747"/>
                  </a:lnTo>
                  <a:lnTo>
                    <a:pt x="816118" y="528590"/>
                  </a:lnTo>
                  <a:lnTo>
                    <a:pt x="751847" y="532179"/>
                  </a:lnTo>
                  <a:lnTo>
                    <a:pt x="685799" y="533399"/>
                  </a:lnTo>
                  <a:lnTo>
                    <a:pt x="619752" y="532179"/>
                  </a:lnTo>
                  <a:lnTo>
                    <a:pt x="555481" y="528590"/>
                  </a:lnTo>
                  <a:lnTo>
                    <a:pt x="493274" y="522747"/>
                  </a:lnTo>
                  <a:lnTo>
                    <a:pt x="433418" y="514760"/>
                  </a:lnTo>
                  <a:lnTo>
                    <a:pt x="376200" y="504740"/>
                  </a:lnTo>
                  <a:lnTo>
                    <a:pt x="321909" y="492801"/>
                  </a:lnTo>
                  <a:lnTo>
                    <a:pt x="270830" y="479053"/>
                  </a:lnTo>
                  <a:lnTo>
                    <a:pt x="223252" y="463608"/>
                  </a:lnTo>
                  <a:lnTo>
                    <a:pt x="179462" y="446579"/>
                  </a:lnTo>
                  <a:lnTo>
                    <a:pt x="139748" y="428076"/>
                  </a:lnTo>
                  <a:lnTo>
                    <a:pt x="104396" y="408213"/>
                  </a:lnTo>
                  <a:lnTo>
                    <a:pt x="47931" y="364848"/>
                  </a:lnTo>
                  <a:lnTo>
                    <a:pt x="12365" y="317379"/>
                  </a:lnTo>
                  <a:lnTo>
                    <a:pt x="3139" y="292384"/>
                  </a:lnTo>
                  <a:lnTo>
                    <a:pt x="0" y="2666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6600" y="2133600"/>
              <a:ext cx="2209800" cy="533400"/>
            </a:xfrm>
            <a:custGeom>
              <a:avLst/>
              <a:gdLst/>
              <a:ahLst/>
              <a:cxnLst/>
              <a:rect l="l" t="t" r="r" b="b"/>
              <a:pathLst>
                <a:path w="2209800" h="533400">
                  <a:moveTo>
                    <a:pt x="1767839" y="533399"/>
                  </a:moveTo>
                  <a:lnTo>
                    <a:pt x="0" y="533399"/>
                  </a:lnTo>
                  <a:lnTo>
                    <a:pt x="441959" y="0"/>
                  </a:lnTo>
                  <a:lnTo>
                    <a:pt x="2209799" y="0"/>
                  </a:lnTo>
                  <a:lnTo>
                    <a:pt x="1767839" y="5333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6600" y="2133600"/>
              <a:ext cx="2209800" cy="533400"/>
            </a:xfrm>
            <a:custGeom>
              <a:avLst/>
              <a:gdLst/>
              <a:ahLst/>
              <a:cxnLst/>
              <a:rect l="l" t="t" r="r" b="b"/>
              <a:pathLst>
                <a:path w="2209800" h="533400">
                  <a:moveTo>
                    <a:pt x="0" y="533399"/>
                  </a:moveTo>
                  <a:lnTo>
                    <a:pt x="441959" y="0"/>
                  </a:lnTo>
                  <a:lnTo>
                    <a:pt x="2209799" y="0"/>
                  </a:lnTo>
                  <a:lnTo>
                    <a:pt x="1767839" y="533399"/>
                  </a:lnTo>
                  <a:lnTo>
                    <a:pt x="0" y="5333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79732" y="1479296"/>
            <a:ext cx="100203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START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292100" marR="5080" indent="-28003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READ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X,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90912" y="4557712"/>
            <a:ext cx="1857375" cy="866775"/>
            <a:chOff x="3490912" y="4557712"/>
            <a:chExt cx="1857375" cy="866775"/>
          </a:xfrm>
        </p:grpSpPr>
        <p:sp>
          <p:nvSpPr>
            <p:cNvPr id="10" name="object 10"/>
            <p:cNvSpPr/>
            <p:nvPr/>
          </p:nvSpPr>
          <p:spPr>
            <a:xfrm>
              <a:off x="3505200" y="4572000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914399" y="838199"/>
                  </a:moveTo>
                  <a:lnTo>
                    <a:pt x="0" y="419099"/>
                  </a:lnTo>
                  <a:lnTo>
                    <a:pt x="914399" y="0"/>
                  </a:lnTo>
                  <a:lnTo>
                    <a:pt x="1828799" y="419099"/>
                  </a:lnTo>
                  <a:lnTo>
                    <a:pt x="914399" y="8381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0" y="4572000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0" y="419099"/>
                  </a:moveTo>
                  <a:lnTo>
                    <a:pt x="914399" y="0"/>
                  </a:lnTo>
                  <a:lnTo>
                    <a:pt x="1828799" y="419099"/>
                  </a:lnTo>
                  <a:lnTo>
                    <a:pt x="914399" y="838199"/>
                  </a:lnTo>
                  <a:lnTo>
                    <a:pt x="0" y="4190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92463" y="4557776"/>
            <a:ext cx="6546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Max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Z?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14712" y="2881312"/>
            <a:ext cx="1857375" cy="866775"/>
            <a:chOff x="3414712" y="2881312"/>
            <a:chExt cx="1857375" cy="866775"/>
          </a:xfrm>
        </p:grpSpPr>
        <p:sp>
          <p:nvSpPr>
            <p:cNvPr id="14" name="object 14"/>
            <p:cNvSpPr/>
            <p:nvPr/>
          </p:nvSpPr>
          <p:spPr>
            <a:xfrm>
              <a:off x="3429000" y="2895600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914399" y="838199"/>
                  </a:moveTo>
                  <a:lnTo>
                    <a:pt x="0" y="419099"/>
                  </a:lnTo>
                  <a:lnTo>
                    <a:pt x="914399" y="0"/>
                  </a:lnTo>
                  <a:lnTo>
                    <a:pt x="1828799" y="419099"/>
                  </a:lnTo>
                  <a:lnTo>
                    <a:pt x="914399" y="8381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9000" y="2895600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0" y="419099"/>
                  </a:moveTo>
                  <a:lnTo>
                    <a:pt x="914399" y="0"/>
                  </a:lnTo>
                  <a:lnTo>
                    <a:pt x="1828799" y="419099"/>
                  </a:lnTo>
                  <a:lnTo>
                    <a:pt x="914399" y="838199"/>
                  </a:lnTo>
                  <a:lnTo>
                    <a:pt x="0" y="4190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84395" y="3018536"/>
            <a:ext cx="716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Y?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119312" y="3795712"/>
          <a:ext cx="4495800" cy="533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99">
                <a:tc gridSpan="2"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Max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Max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1509712" y="5243512"/>
            <a:ext cx="5667375" cy="1019175"/>
            <a:chOff x="1509712" y="5243512"/>
            <a:chExt cx="5667375" cy="1019175"/>
          </a:xfrm>
        </p:grpSpPr>
        <p:sp>
          <p:nvSpPr>
            <p:cNvPr id="19" name="object 19"/>
            <p:cNvSpPr/>
            <p:nvPr/>
          </p:nvSpPr>
          <p:spPr>
            <a:xfrm>
              <a:off x="1524000" y="52578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1584959" y="380999"/>
                  </a:moveTo>
                  <a:lnTo>
                    <a:pt x="0" y="380999"/>
                  </a:lnTo>
                  <a:lnTo>
                    <a:pt x="396239" y="0"/>
                  </a:lnTo>
                  <a:lnTo>
                    <a:pt x="1981199" y="0"/>
                  </a:lnTo>
                  <a:lnTo>
                    <a:pt x="1584959" y="3809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4000" y="52578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0" y="380999"/>
                  </a:moveTo>
                  <a:lnTo>
                    <a:pt x="396239" y="0"/>
                  </a:lnTo>
                  <a:lnTo>
                    <a:pt x="1981199" y="0"/>
                  </a:lnTo>
                  <a:lnTo>
                    <a:pt x="1584959" y="380999"/>
                  </a:lnTo>
                  <a:lnTo>
                    <a:pt x="0" y="3809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52578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1584959" y="380999"/>
                  </a:moveTo>
                  <a:lnTo>
                    <a:pt x="0" y="380999"/>
                  </a:lnTo>
                  <a:lnTo>
                    <a:pt x="396239" y="0"/>
                  </a:lnTo>
                  <a:lnTo>
                    <a:pt x="1981199" y="0"/>
                  </a:lnTo>
                  <a:lnTo>
                    <a:pt x="1584959" y="3809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81600" y="52578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0" y="380999"/>
                  </a:moveTo>
                  <a:lnTo>
                    <a:pt x="396239" y="0"/>
                  </a:lnTo>
                  <a:lnTo>
                    <a:pt x="1981199" y="0"/>
                  </a:lnTo>
                  <a:lnTo>
                    <a:pt x="1584959" y="380999"/>
                  </a:lnTo>
                  <a:lnTo>
                    <a:pt x="0" y="3809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5000" y="57912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685799" y="457199"/>
                  </a:moveTo>
                  <a:lnTo>
                    <a:pt x="615680" y="456019"/>
                  </a:lnTo>
                  <a:lnTo>
                    <a:pt x="547587" y="452555"/>
                  </a:lnTo>
                  <a:lnTo>
                    <a:pt x="481864" y="446922"/>
                  </a:lnTo>
                  <a:lnTo>
                    <a:pt x="418855" y="439235"/>
                  </a:lnTo>
                  <a:lnTo>
                    <a:pt x="358907" y="429609"/>
                  </a:lnTo>
                  <a:lnTo>
                    <a:pt x="302362" y="418158"/>
                  </a:lnTo>
                  <a:lnTo>
                    <a:pt x="249567" y="404998"/>
                  </a:lnTo>
                  <a:lnTo>
                    <a:pt x="200866" y="390244"/>
                  </a:lnTo>
                  <a:lnTo>
                    <a:pt x="156603" y="374010"/>
                  </a:lnTo>
                  <a:lnTo>
                    <a:pt x="117123" y="356412"/>
                  </a:lnTo>
                  <a:lnTo>
                    <a:pt x="82772" y="337564"/>
                  </a:lnTo>
                  <a:lnTo>
                    <a:pt x="30832" y="296578"/>
                  </a:lnTo>
                  <a:lnTo>
                    <a:pt x="3540" y="251973"/>
                  </a:lnTo>
                  <a:lnTo>
                    <a:pt x="0" y="228599"/>
                  </a:lnTo>
                  <a:lnTo>
                    <a:pt x="3540" y="205226"/>
                  </a:lnTo>
                  <a:lnTo>
                    <a:pt x="30832" y="160621"/>
                  </a:lnTo>
                  <a:lnTo>
                    <a:pt x="82772" y="119635"/>
                  </a:lnTo>
                  <a:lnTo>
                    <a:pt x="117123" y="100787"/>
                  </a:lnTo>
                  <a:lnTo>
                    <a:pt x="156603" y="83189"/>
                  </a:lnTo>
                  <a:lnTo>
                    <a:pt x="200866" y="66955"/>
                  </a:lnTo>
                  <a:lnTo>
                    <a:pt x="249567" y="52201"/>
                  </a:lnTo>
                  <a:lnTo>
                    <a:pt x="302362" y="39041"/>
                  </a:lnTo>
                  <a:lnTo>
                    <a:pt x="358907" y="27590"/>
                  </a:lnTo>
                  <a:lnTo>
                    <a:pt x="418855" y="17964"/>
                  </a:lnTo>
                  <a:lnTo>
                    <a:pt x="481864" y="10277"/>
                  </a:lnTo>
                  <a:lnTo>
                    <a:pt x="547587" y="4644"/>
                  </a:lnTo>
                  <a:lnTo>
                    <a:pt x="615680" y="1180"/>
                  </a:lnTo>
                  <a:lnTo>
                    <a:pt x="685799" y="0"/>
                  </a:lnTo>
                  <a:lnTo>
                    <a:pt x="755919" y="1180"/>
                  </a:lnTo>
                  <a:lnTo>
                    <a:pt x="824012" y="4644"/>
                  </a:lnTo>
                  <a:lnTo>
                    <a:pt x="889735" y="10277"/>
                  </a:lnTo>
                  <a:lnTo>
                    <a:pt x="952744" y="17964"/>
                  </a:lnTo>
                  <a:lnTo>
                    <a:pt x="1012692" y="27590"/>
                  </a:lnTo>
                  <a:lnTo>
                    <a:pt x="1069237" y="39041"/>
                  </a:lnTo>
                  <a:lnTo>
                    <a:pt x="1122032" y="52201"/>
                  </a:lnTo>
                  <a:lnTo>
                    <a:pt x="1170733" y="66955"/>
                  </a:lnTo>
                  <a:lnTo>
                    <a:pt x="1214996" y="83189"/>
                  </a:lnTo>
                  <a:lnTo>
                    <a:pt x="1254476" y="100787"/>
                  </a:lnTo>
                  <a:lnTo>
                    <a:pt x="1288827" y="119635"/>
                  </a:lnTo>
                  <a:lnTo>
                    <a:pt x="1340767" y="160621"/>
                  </a:lnTo>
                  <a:lnTo>
                    <a:pt x="1368059" y="205226"/>
                  </a:lnTo>
                  <a:lnTo>
                    <a:pt x="1371599" y="228599"/>
                  </a:lnTo>
                  <a:lnTo>
                    <a:pt x="1368059" y="251973"/>
                  </a:lnTo>
                  <a:lnTo>
                    <a:pt x="1340767" y="296578"/>
                  </a:lnTo>
                  <a:lnTo>
                    <a:pt x="1288827" y="337564"/>
                  </a:lnTo>
                  <a:lnTo>
                    <a:pt x="1254476" y="356412"/>
                  </a:lnTo>
                  <a:lnTo>
                    <a:pt x="1214996" y="374010"/>
                  </a:lnTo>
                  <a:lnTo>
                    <a:pt x="1170733" y="390244"/>
                  </a:lnTo>
                  <a:lnTo>
                    <a:pt x="1122032" y="404998"/>
                  </a:lnTo>
                  <a:lnTo>
                    <a:pt x="1069237" y="418158"/>
                  </a:lnTo>
                  <a:lnTo>
                    <a:pt x="1012692" y="429609"/>
                  </a:lnTo>
                  <a:lnTo>
                    <a:pt x="952744" y="439235"/>
                  </a:lnTo>
                  <a:lnTo>
                    <a:pt x="889735" y="446922"/>
                  </a:lnTo>
                  <a:lnTo>
                    <a:pt x="824012" y="452555"/>
                  </a:lnTo>
                  <a:lnTo>
                    <a:pt x="755919" y="456019"/>
                  </a:lnTo>
                  <a:lnTo>
                    <a:pt x="685799" y="4571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5000" y="57912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0" y="228599"/>
                  </a:moveTo>
                  <a:lnTo>
                    <a:pt x="3540" y="205226"/>
                  </a:lnTo>
                  <a:lnTo>
                    <a:pt x="13933" y="182529"/>
                  </a:lnTo>
                  <a:lnTo>
                    <a:pt x="53893" y="139618"/>
                  </a:lnTo>
                  <a:lnTo>
                    <a:pt x="117123" y="100787"/>
                  </a:lnTo>
                  <a:lnTo>
                    <a:pt x="156603" y="83189"/>
                  </a:lnTo>
                  <a:lnTo>
                    <a:pt x="200866" y="66955"/>
                  </a:lnTo>
                  <a:lnTo>
                    <a:pt x="249567" y="52201"/>
                  </a:lnTo>
                  <a:lnTo>
                    <a:pt x="302362" y="39041"/>
                  </a:lnTo>
                  <a:lnTo>
                    <a:pt x="358907" y="27590"/>
                  </a:lnTo>
                  <a:lnTo>
                    <a:pt x="418855" y="17964"/>
                  </a:lnTo>
                  <a:lnTo>
                    <a:pt x="481864" y="10277"/>
                  </a:lnTo>
                  <a:lnTo>
                    <a:pt x="547587" y="4644"/>
                  </a:lnTo>
                  <a:lnTo>
                    <a:pt x="615680" y="1180"/>
                  </a:lnTo>
                  <a:lnTo>
                    <a:pt x="685799" y="0"/>
                  </a:lnTo>
                  <a:lnTo>
                    <a:pt x="755919" y="1180"/>
                  </a:lnTo>
                  <a:lnTo>
                    <a:pt x="824012" y="4644"/>
                  </a:lnTo>
                  <a:lnTo>
                    <a:pt x="889735" y="10277"/>
                  </a:lnTo>
                  <a:lnTo>
                    <a:pt x="952744" y="17964"/>
                  </a:lnTo>
                  <a:lnTo>
                    <a:pt x="1012692" y="27590"/>
                  </a:lnTo>
                  <a:lnTo>
                    <a:pt x="1069237" y="39041"/>
                  </a:lnTo>
                  <a:lnTo>
                    <a:pt x="1122032" y="52201"/>
                  </a:lnTo>
                  <a:lnTo>
                    <a:pt x="1170733" y="66955"/>
                  </a:lnTo>
                  <a:lnTo>
                    <a:pt x="1214996" y="83189"/>
                  </a:lnTo>
                  <a:lnTo>
                    <a:pt x="1254476" y="100787"/>
                  </a:lnTo>
                  <a:lnTo>
                    <a:pt x="1288827" y="119635"/>
                  </a:lnTo>
                  <a:lnTo>
                    <a:pt x="1340767" y="160621"/>
                  </a:lnTo>
                  <a:lnTo>
                    <a:pt x="1368059" y="205226"/>
                  </a:lnTo>
                  <a:lnTo>
                    <a:pt x="1371599" y="228599"/>
                  </a:lnTo>
                  <a:lnTo>
                    <a:pt x="1357666" y="274670"/>
                  </a:lnTo>
                  <a:lnTo>
                    <a:pt x="1317706" y="317581"/>
                  </a:lnTo>
                  <a:lnTo>
                    <a:pt x="1254476" y="356412"/>
                  </a:lnTo>
                  <a:lnTo>
                    <a:pt x="1214996" y="374010"/>
                  </a:lnTo>
                  <a:lnTo>
                    <a:pt x="1170733" y="390244"/>
                  </a:lnTo>
                  <a:lnTo>
                    <a:pt x="1122032" y="404998"/>
                  </a:lnTo>
                  <a:lnTo>
                    <a:pt x="1069237" y="418158"/>
                  </a:lnTo>
                  <a:lnTo>
                    <a:pt x="1012692" y="429609"/>
                  </a:lnTo>
                  <a:lnTo>
                    <a:pt x="952744" y="439235"/>
                  </a:lnTo>
                  <a:lnTo>
                    <a:pt x="889735" y="446922"/>
                  </a:lnTo>
                  <a:lnTo>
                    <a:pt x="824012" y="452555"/>
                  </a:lnTo>
                  <a:lnTo>
                    <a:pt x="755919" y="456019"/>
                  </a:lnTo>
                  <a:lnTo>
                    <a:pt x="685799" y="457199"/>
                  </a:lnTo>
                  <a:lnTo>
                    <a:pt x="615680" y="456019"/>
                  </a:lnTo>
                  <a:lnTo>
                    <a:pt x="547587" y="452555"/>
                  </a:lnTo>
                  <a:lnTo>
                    <a:pt x="481864" y="446922"/>
                  </a:lnTo>
                  <a:lnTo>
                    <a:pt x="418855" y="439235"/>
                  </a:lnTo>
                  <a:lnTo>
                    <a:pt x="358907" y="429609"/>
                  </a:lnTo>
                  <a:lnTo>
                    <a:pt x="302362" y="418158"/>
                  </a:lnTo>
                  <a:lnTo>
                    <a:pt x="249567" y="404998"/>
                  </a:lnTo>
                  <a:lnTo>
                    <a:pt x="200866" y="390244"/>
                  </a:lnTo>
                  <a:lnTo>
                    <a:pt x="156603" y="374010"/>
                  </a:lnTo>
                  <a:lnTo>
                    <a:pt x="117123" y="356412"/>
                  </a:lnTo>
                  <a:lnTo>
                    <a:pt x="82772" y="337564"/>
                  </a:lnTo>
                  <a:lnTo>
                    <a:pt x="30832" y="296578"/>
                  </a:lnTo>
                  <a:lnTo>
                    <a:pt x="3540" y="251973"/>
                  </a:lnTo>
                  <a:lnTo>
                    <a:pt x="0" y="2285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32031" y="5152136"/>
            <a:ext cx="963294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  <a:p>
            <a:pPr marL="1905"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Max</a:t>
            </a:r>
            <a:endParaRPr sz="1800">
              <a:latin typeface="Arial MT"/>
              <a:cs typeface="Arial MT"/>
            </a:endParaRPr>
          </a:p>
          <a:p>
            <a:pPr marL="247015">
              <a:lnSpc>
                <a:spcPct val="100000"/>
              </a:lnSpc>
              <a:spcBef>
                <a:spcPts val="1260"/>
              </a:spcBef>
            </a:pPr>
            <a:r>
              <a:rPr sz="1800" spc="-5" dirty="0">
                <a:latin typeface="Arial MT"/>
                <a:cs typeface="Arial MT"/>
              </a:rPr>
              <a:t>STOP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95912" y="5776912"/>
            <a:ext cx="1400175" cy="485775"/>
            <a:chOff x="5395912" y="5776912"/>
            <a:chExt cx="1400175" cy="485775"/>
          </a:xfrm>
        </p:grpSpPr>
        <p:sp>
          <p:nvSpPr>
            <p:cNvPr id="27" name="object 27"/>
            <p:cNvSpPr/>
            <p:nvPr/>
          </p:nvSpPr>
          <p:spPr>
            <a:xfrm>
              <a:off x="5410199" y="5791199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685799" y="457199"/>
                  </a:moveTo>
                  <a:lnTo>
                    <a:pt x="615680" y="456019"/>
                  </a:lnTo>
                  <a:lnTo>
                    <a:pt x="547587" y="452555"/>
                  </a:lnTo>
                  <a:lnTo>
                    <a:pt x="481864" y="446922"/>
                  </a:lnTo>
                  <a:lnTo>
                    <a:pt x="418855" y="439235"/>
                  </a:lnTo>
                  <a:lnTo>
                    <a:pt x="358906" y="429609"/>
                  </a:lnTo>
                  <a:lnTo>
                    <a:pt x="302362" y="418158"/>
                  </a:lnTo>
                  <a:lnTo>
                    <a:pt x="249567" y="404998"/>
                  </a:lnTo>
                  <a:lnTo>
                    <a:pt x="200866" y="390244"/>
                  </a:lnTo>
                  <a:lnTo>
                    <a:pt x="156603" y="374010"/>
                  </a:lnTo>
                  <a:lnTo>
                    <a:pt x="117123" y="356412"/>
                  </a:lnTo>
                  <a:lnTo>
                    <a:pt x="82772" y="337564"/>
                  </a:lnTo>
                  <a:lnTo>
                    <a:pt x="30832" y="296578"/>
                  </a:lnTo>
                  <a:lnTo>
                    <a:pt x="3540" y="251973"/>
                  </a:lnTo>
                  <a:lnTo>
                    <a:pt x="0" y="228599"/>
                  </a:lnTo>
                  <a:lnTo>
                    <a:pt x="3540" y="205226"/>
                  </a:lnTo>
                  <a:lnTo>
                    <a:pt x="30832" y="160621"/>
                  </a:lnTo>
                  <a:lnTo>
                    <a:pt x="82772" y="119635"/>
                  </a:lnTo>
                  <a:lnTo>
                    <a:pt x="117123" y="100787"/>
                  </a:lnTo>
                  <a:lnTo>
                    <a:pt x="156603" y="83189"/>
                  </a:lnTo>
                  <a:lnTo>
                    <a:pt x="200866" y="66955"/>
                  </a:lnTo>
                  <a:lnTo>
                    <a:pt x="249567" y="52201"/>
                  </a:lnTo>
                  <a:lnTo>
                    <a:pt x="302362" y="39041"/>
                  </a:lnTo>
                  <a:lnTo>
                    <a:pt x="358906" y="27590"/>
                  </a:lnTo>
                  <a:lnTo>
                    <a:pt x="418855" y="17964"/>
                  </a:lnTo>
                  <a:lnTo>
                    <a:pt x="481864" y="10277"/>
                  </a:lnTo>
                  <a:lnTo>
                    <a:pt x="547587" y="4644"/>
                  </a:lnTo>
                  <a:lnTo>
                    <a:pt x="615680" y="1180"/>
                  </a:lnTo>
                  <a:lnTo>
                    <a:pt x="685799" y="0"/>
                  </a:lnTo>
                  <a:lnTo>
                    <a:pt x="755919" y="1180"/>
                  </a:lnTo>
                  <a:lnTo>
                    <a:pt x="824012" y="4644"/>
                  </a:lnTo>
                  <a:lnTo>
                    <a:pt x="889735" y="10277"/>
                  </a:lnTo>
                  <a:lnTo>
                    <a:pt x="952744" y="17964"/>
                  </a:lnTo>
                  <a:lnTo>
                    <a:pt x="1012693" y="27590"/>
                  </a:lnTo>
                  <a:lnTo>
                    <a:pt x="1069237" y="39041"/>
                  </a:lnTo>
                  <a:lnTo>
                    <a:pt x="1122032" y="52201"/>
                  </a:lnTo>
                  <a:lnTo>
                    <a:pt x="1170733" y="66955"/>
                  </a:lnTo>
                  <a:lnTo>
                    <a:pt x="1214996" y="83189"/>
                  </a:lnTo>
                  <a:lnTo>
                    <a:pt x="1254476" y="100787"/>
                  </a:lnTo>
                  <a:lnTo>
                    <a:pt x="1288827" y="119635"/>
                  </a:lnTo>
                  <a:lnTo>
                    <a:pt x="1340767" y="160621"/>
                  </a:lnTo>
                  <a:lnTo>
                    <a:pt x="1368059" y="205226"/>
                  </a:lnTo>
                  <a:lnTo>
                    <a:pt x="1371599" y="228599"/>
                  </a:lnTo>
                  <a:lnTo>
                    <a:pt x="1368059" y="251973"/>
                  </a:lnTo>
                  <a:lnTo>
                    <a:pt x="1340767" y="296578"/>
                  </a:lnTo>
                  <a:lnTo>
                    <a:pt x="1288827" y="337564"/>
                  </a:lnTo>
                  <a:lnTo>
                    <a:pt x="1254476" y="356412"/>
                  </a:lnTo>
                  <a:lnTo>
                    <a:pt x="1214996" y="374010"/>
                  </a:lnTo>
                  <a:lnTo>
                    <a:pt x="1170733" y="390244"/>
                  </a:lnTo>
                  <a:lnTo>
                    <a:pt x="1122032" y="404998"/>
                  </a:lnTo>
                  <a:lnTo>
                    <a:pt x="1069237" y="418158"/>
                  </a:lnTo>
                  <a:lnTo>
                    <a:pt x="1012693" y="429609"/>
                  </a:lnTo>
                  <a:lnTo>
                    <a:pt x="952744" y="439235"/>
                  </a:lnTo>
                  <a:lnTo>
                    <a:pt x="889735" y="446922"/>
                  </a:lnTo>
                  <a:lnTo>
                    <a:pt x="824012" y="452555"/>
                  </a:lnTo>
                  <a:lnTo>
                    <a:pt x="755919" y="456019"/>
                  </a:lnTo>
                  <a:lnTo>
                    <a:pt x="685799" y="4571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0200" y="57912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0" y="228599"/>
                  </a:moveTo>
                  <a:lnTo>
                    <a:pt x="3540" y="205226"/>
                  </a:lnTo>
                  <a:lnTo>
                    <a:pt x="13933" y="182529"/>
                  </a:lnTo>
                  <a:lnTo>
                    <a:pt x="53893" y="139618"/>
                  </a:lnTo>
                  <a:lnTo>
                    <a:pt x="117123" y="100787"/>
                  </a:lnTo>
                  <a:lnTo>
                    <a:pt x="156603" y="83189"/>
                  </a:lnTo>
                  <a:lnTo>
                    <a:pt x="200866" y="66955"/>
                  </a:lnTo>
                  <a:lnTo>
                    <a:pt x="249567" y="52201"/>
                  </a:lnTo>
                  <a:lnTo>
                    <a:pt x="302362" y="39041"/>
                  </a:lnTo>
                  <a:lnTo>
                    <a:pt x="358906" y="27590"/>
                  </a:lnTo>
                  <a:lnTo>
                    <a:pt x="418855" y="17964"/>
                  </a:lnTo>
                  <a:lnTo>
                    <a:pt x="481864" y="10277"/>
                  </a:lnTo>
                  <a:lnTo>
                    <a:pt x="547587" y="4644"/>
                  </a:lnTo>
                  <a:lnTo>
                    <a:pt x="615680" y="1180"/>
                  </a:lnTo>
                  <a:lnTo>
                    <a:pt x="685799" y="0"/>
                  </a:lnTo>
                  <a:lnTo>
                    <a:pt x="755919" y="1180"/>
                  </a:lnTo>
                  <a:lnTo>
                    <a:pt x="824012" y="4644"/>
                  </a:lnTo>
                  <a:lnTo>
                    <a:pt x="889735" y="10277"/>
                  </a:lnTo>
                  <a:lnTo>
                    <a:pt x="952744" y="17964"/>
                  </a:lnTo>
                  <a:lnTo>
                    <a:pt x="1012693" y="27590"/>
                  </a:lnTo>
                  <a:lnTo>
                    <a:pt x="1069237" y="39041"/>
                  </a:lnTo>
                  <a:lnTo>
                    <a:pt x="1122032" y="52201"/>
                  </a:lnTo>
                  <a:lnTo>
                    <a:pt x="1170733" y="66955"/>
                  </a:lnTo>
                  <a:lnTo>
                    <a:pt x="1214996" y="83189"/>
                  </a:lnTo>
                  <a:lnTo>
                    <a:pt x="1254476" y="100787"/>
                  </a:lnTo>
                  <a:lnTo>
                    <a:pt x="1288827" y="119635"/>
                  </a:lnTo>
                  <a:lnTo>
                    <a:pt x="1340767" y="160621"/>
                  </a:lnTo>
                  <a:lnTo>
                    <a:pt x="1368059" y="205226"/>
                  </a:lnTo>
                  <a:lnTo>
                    <a:pt x="1371599" y="228599"/>
                  </a:lnTo>
                  <a:lnTo>
                    <a:pt x="1357666" y="274670"/>
                  </a:lnTo>
                  <a:lnTo>
                    <a:pt x="1317706" y="317581"/>
                  </a:lnTo>
                  <a:lnTo>
                    <a:pt x="1254476" y="356412"/>
                  </a:lnTo>
                  <a:lnTo>
                    <a:pt x="1214996" y="374010"/>
                  </a:lnTo>
                  <a:lnTo>
                    <a:pt x="1170733" y="390244"/>
                  </a:lnTo>
                  <a:lnTo>
                    <a:pt x="1122032" y="404998"/>
                  </a:lnTo>
                  <a:lnTo>
                    <a:pt x="1069237" y="418158"/>
                  </a:lnTo>
                  <a:lnTo>
                    <a:pt x="1012693" y="429609"/>
                  </a:lnTo>
                  <a:lnTo>
                    <a:pt x="952744" y="439235"/>
                  </a:lnTo>
                  <a:lnTo>
                    <a:pt x="889735" y="446922"/>
                  </a:lnTo>
                  <a:lnTo>
                    <a:pt x="824012" y="452555"/>
                  </a:lnTo>
                  <a:lnTo>
                    <a:pt x="755919" y="456019"/>
                  </a:lnTo>
                  <a:lnTo>
                    <a:pt x="685799" y="457199"/>
                  </a:lnTo>
                  <a:lnTo>
                    <a:pt x="615680" y="456019"/>
                  </a:lnTo>
                  <a:lnTo>
                    <a:pt x="547587" y="452555"/>
                  </a:lnTo>
                  <a:lnTo>
                    <a:pt x="481864" y="446922"/>
                  </a:lnTo>
                  <a:lnTo>
                    <a:pt x="418855" y="439235"/>
                  </a:lnTo>
                  <a:lnTo>
                    <a:pt x="358906" y="429609"/>
                  </a:lnTo>
                  <a:lnTo>
                    <a:pt x="302362" y="418158"/>
                  </a:lnTo>
                  <a:lnTo>
                    <a:pt x="249567" y="404998"/>
                  </a:lnTo>
                  <a:lnTo>
                    <a:pt x="200866" y="390244"/>
                  </a:lnTo>
                  <a:lnTo>
                    <a:pt x="156603" y="374010"/>
                  </a:lnTo>
                  <a:lnTo>
                    <a:pt x="117123" y="356412"/>
                  </a:lnTo>
                  <a:lnTo>
                    <a:pt x="82772" y="337564"/>
                  </a:lnTo>
                  <a:lnTo>
                    <a:pt x="30832" y="296578"/>
                  </a:lnTo>
                  <a:lnTo>
                    <a:pt x="3540" y="251973"/>
                  </a:lnTo>
                  <a:lnTo>
                    <a:pt x="0" y="2285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89631" y="5152136"/>
            <a:ext cx="963294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5080" indent="-4000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OUTPUT  </a:t>
            </a:r>
            <a:r>
              <a:rPr sz="1800" dirty="0">
                <a:latin typeface="Arial MT"/>
                <a:cs typeface="Arial MT"/>
              </a:rPr>
              <a:t>Z</a:t>
            </a:r>
            <a:endParaRPr sz="1800">
              <a:latin typeface="Arial MT"/>
              <a:cs typeface="Arial MT"/>
            </a:endParaRPr>
          </a:p>
          <a:p>
            <a:pPr marL="94615">
              <a:lnSpc>
                <a:spcPct val="100000"/>
              </a:lnSpc>
              <a:spcBef>
                <a:spcPts val="1260"/>
              </a:spcBef>
            </a:pPr>
            <a:r>
              <a:rPr sz="1800" spc="-5" dirty="0">
                <a:latin typeface="Arial MT"/>
                <a:cs typeface="Arial MT"/>
              </a:rPr>
              <a:t>STOP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81714" y="1905000"/>
            <a:ext cx="3323590" cy="1877695"/>
            <a:chOff x="2681714" y="1905000"/>
            <a:chExt cx="3323590" cy="1877695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1913" y="1905000"/>
              <a:ext cx="122971" cy="20111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1913" y="2667000"/>
              <a:ext cx="122971" cy="2011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43199" y="3352800"/>
              <a:ext cx="3200400" cy="285750"/>
            </a:xfrm>
            <a:custGeom>
              <a:avLst/>
              <a:gdLst/>
              <a:ahLst/>
              <a:cxnLst/>
              <a:rect l="l" t="t" r="r" b="b"/>
              <a:pathLst>
                <a:path w="3200400" h="285750">
                  <a:moveTo>
                    <a:pt x="2514599" y="0"/>
                  </a:moveTo>
                  <a:lnTo>
                    <a:pt x="3200399" y="0"/>
                  </a:lnTo>
                </a:path>
                <a:path w="3200400" h="285750">
                  <a:moveTo>
                    <a:pt x="685799" y="0"/>
                  </a:moveTo>
                  <a:lnTo>
                    <a:pt x="0" y="0"/>
                  </a:lnTo>
                </a:path>
                <a:path w="3200400" h="285750">
                  <a:moveTo>
                    <a:pt x="3200399" y="0"/>
                  </a:moveTo>
                  <a:lnTo>
                    <a:pt x="3200399" y="2857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2114" y="3624262"/>
              <a:ext cx="122971" cy="15825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743199" y="335280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714" y="3624262"/>
              <a:ext cx="122971" cy="15825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453114" y="4343400"/>
            <a:ext cx="3787140" cy="1509395"/>
            <a:chOff x="2453114" y="4343400"/>
            <a:chExt cx="3787140" cy="150939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114" y="4343400"/>
              <a:ext cx="122971" cy="20111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8313" y="4953000"/>
              <a:ext cx="122971" cy="27731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1712" y="5638800"/>
              <a:ext cx="158251" cy="21388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3114" y="4953000"/>
              <a:ext cx="122971" cy="27731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0312" y="5638800"/>
              <a:ext cx="158251" cy="213885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816225" y="298805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3333CC"/>
                </a:solidFill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2435225" y="4664455"/>
            <a:ext cx="1082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9340" algn="l"/>
              </a:tabLst>
            </a:pPr>
            <a:r>
              <a:rPr sz="1800" i="1" spc="-5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1800" i="1" u="heavy" spc="-5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	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07025" y="2988055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3333CC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1300" y="4664455"/>
            <a:ext cx="75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</a:tabLst>
            </a:pPr>
            <a:r>
              <a:rPr sz="1800" u="heavy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i="1" u="heavy" spc="-5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5800" y="1447800"/>
            <a:ext cx="4495800" cy="4618355"/>
          </a:xfrm>
          <a:custGeom>
            <a:avLst/>
            <a:gdLst/>
            <a:ahLst/>
            <a:cxnLst/>
            <a:rect l="l" t="t" r="r" b="b"/>
            <a:pathLst>
              <a:path w="4495800" h="4618355">
                <a:moveTo>
                  <a:pt x="0" y="0"/>
                </a:moveTo>
                <a:lnTo>
                  <a:pt x="4495799" y="0"/>
                </a:lnTo>
                <a:lnTo>
                  <a:pt x="4495799" y="4618037"/>
                </a:lnTo>
                <a:lnTo>
                  <a:pt x="0" y="46180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68825" y="1464055"/>
            <a:ext cx="4151629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000099"/>
                </a:solidFill>
                <a:latin typeface="Arial MT"/>
                <a:cs typeface="Arial MT"/>
              </a:rPr>
              <a:t>#includ</a:t>
            </a:r>
            <a:r>
              <a:rPr sz="1800" spc="-185" dirty="0">
                <a:solidFill>
                  <a:srgbClr val="000099"/>
                </a:solidFill>
                <a:latin typeface="Arial MT"/>
                <a:cs typeface="Arial MT"/>
              </a:rPr>
              <a:t>e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50" dirty="0">
                <a:solidFill>
                  <a:srgbClr val="000099"/>
                </a:solidFill>
                <a:latin typeface="Arial MT"/>
                <a:cs typeface="Arial MT"/>
              </a:rPr>
              <a:t>&lt;stdio.h&gt;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0" dirty="0">
                <a:solidFill>
                  <a:srgbClr val="000099"/>
                </a:solidFill>
                <a:latin typeface="Arial MT"/>
                <a:cs typeface="Arial MT"/>
              </a:rPr>
              <a:t>/</a:t>
            </a:r>
            <a:r>
              <a:rPr sz="1800" spc="-130" dirty="0">
                <a:solidFill>
                  <a:srgbClr val="000099"/>
                </a:solidFill>
                <a:latin typeface="Arial MT"/>
                <a:cs typeface="Arial MT"/>
              </a:rPr>
              <a:t>*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80" dirty="0">
                <a:solidFill>
                  <a:srgbClr val="000099"/>
                </a:solidFill>
                <a:latin typeface="Arial MT"/>
                <a:cs typeface="Arial MT"/>
              </a:rPr>
              <a:t>FIN</a:t>
            </a:r>
            <a:r>
              <a:rPr sz="1800" spc="-235" dirty="0">
                <a:solidFill>
                  <a:srgbClr val="000099"/>
                </a:solidFill>
                <a:latin typeface="Arial MT"/>
                <a:cs typeface="Arial MT"/>
              </a:rPr>
              <a:t>D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225" dirty="0">
                <a:solidFill>
                  <a:srgbClr val="000099"/>
                </a:solidFill>
                <a:latin typeface="Arial MT"/>
                <a:cs typeface="Arial MT"/>
              </a:rPr>
              <a:t>TH</a:t>
            </a:r>
            <a:r>
              <a:rPr sz="1800" spc="-220" dirty="0">
                <a:solidFill>
                  <a:srgbClr val="000099"/>
                </a:solidFill>
                <a:latin typeface="Arial MT"/>
                <a:cs typeface="Arial MT"/>
              </a:rPr>
              <a:t>E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225" dirty="0">
                <a:solidFill>
                  <a:srgbClr val="000099"/>
                </a:solidFill>
                <a:latin typeface="Arial MT"/>
                <a:cs typeface="Arial MT"/>
              </a:rPr>
              <a:t>LARGES</a:t>
            </a:r>
            <a:r>
              <a:rPr sz="1800" spc="-200" dirty="0">
                <a:solidFill>
                  <a:srgbClr val="000099"/>
                </a:solidFill>
                <a:latin typeface="Arial MT"/>
                <a:cs typeface="Arial MT"/>
              </a:rPr>
              <a:t>T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260" dirty="0">
                <a:solidFill>
                  <a:srgbClr val="000099"/>
                </a:solidFill>
                <a:latin typeface="Arial MT"/>
                <a:cs typeface="Arial MT"/>
              </a:rPr>
              <a:t>O</a:t>
            </a:r>
            <a:r>
              <a:rPr sz="1800" spc="-200" dirty="0">
                <a:solidFill>
                  <a:srgbClr val="000099"/>
                </a:solidFill>
                <a:latin typeface="Arial MT"/>
                <a:cs typeface="Arial MT"/>
              </a:rPr>
              <a:t>F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229" dirty="0">
                <a:solidFill>
                  <a:srgbClr val="000099"/>
                </a:solidFill>
                <a:latin typeface="Arial MT"/>
                <a:cs typeface="Arial MT"/>
              </a:rPr>
              <a:t>THRE</a:t>
            </a:r>
            <a:r>
              <a:rPr sz="1800" spc="-220" dirty="0">
                <a:solidFill>
                  <a:srgbClr val="000099"/>
                </a:solidFill>
                <a:latin typeface="Arial MT"/>
                <a:cs typeface="Arial MT"/>
              </a:rPr>
              <a:t>E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240" dirty="0">
                <a:solidFill>
                  <a:srgbClr val="000099"/>
                </a:solidFill>
                <a:latin typeface="Arial MT"/>
                <a:cs typeface="Arial MT"/>
              </a:rPr>
              <a:t>NUMBER</a:t>
            </a:r>
            <a:r>
              <a:rPr sz="1800" spc="-220" dirty="0">
                <a:solidFill>
                  <a:srgbClr val="000099"/>
                </a:solidFill>
                <a:latin typeface="Arial MT"/>
                <a:cs typeface="Arial MT"/>
              </a:rPr>
              <a:t>S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000099"/>
                </a:solidFill>
                <a:latin typeface="Arial MT"/>
                <a:cs typeface="Arial MT"/>
              </a:rPr>
              <a:t>*/</a:t>
            </a:r>
            <a:endParaRPr sz="1800">
              <a:latin typeface="Arial MT"/>
              <a:cs typeface="Arial MT"/>
            </a:endParaRPr>
          </a:p>
          <a:p>
            <a:pPr marR="3587115" algn="ctr">
              <a:lnSpc>
                <a:spcPct val="100000"/>
              </a:lnSpc>
              <a:spcBef>
                <a:spcPts val="960"/>
              </a:spcBef>
            </a:pPr>
            <a:r>
              <a:rPr sz="1800" spc="-160" dirty="0">
                <a:solidFill>
                  <a:srgbClr val="000099"/>
                </a:solidFill>
                <a:latin typeface="Arial MT"/>
                <a:cs typeface="Arial MT"/>
              </a:rPr>
              <a:t>main()</a:t>
            </a:r>
            <a:endParaRPr sz="1800">
              <a:latin typeface="Arial MT"/>
              <a:cs typeface="Arial MT"/>
            </a:endParaRPr>
          </a:p>
          <a:p>
            <a:pPr marR="3638550" algn="ctr">
              <a:lnSpc>
                <a:spcPct val="100000"/>
              </a:lnSpc>
            </a:pPr>
            <a:r>
              <a:rPr sz="1800" spc="-110" dirty="0">
                <a:solidFill>
                  <a:srgbClr val="000099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481330">
              <a:lnSpc>
                <a:spcPct val="100000"/>
              </a:lnSpc>
              <a:tabLst>
                <a:tab pos="835660" algn="l"/>
              </a:tabLst>
            </a:pPr>
            <a:r>
              <a:rPr sz="1800" spc="-135" dirty="0">
                <a:solidFill>
                  <a:srgbClr val="000099"/>
                </a:solidFill>
                <a:latin typeface="Arial MT"/>
                <a:cs typeface="Arial MT"/>
              </a:rPr>
              <a:t>in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	</a:t>
            </a:r>
            <a:r>
              <a:rPr sz="1800" spc="-185" dirty="0">
                <a:solidFill>
                  <a:srgbClr val="000099"/>
                </a:solidFill>
                <a:latin typeface="Arial MT"/>
                <a:cs typeface="Arial MT"/>
              </a:rPr>
              <a:t>a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, </a:t>
            </a:r>
            <a:r>
              <a:rPr sz="1800" spc="-185" dirty="0">
                <a:solidFill>
                  <a:srgbClr val="000099"/>
                </a:solidFill>
                <a:latin typeface="Arial MT"/>
                <a:cs typeface="Arial MT"/>
              </a:rPr>
              <a:t>b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, </a:t>
            </a:r>
            <a:r>
              <a:rPr sz="1800" spc="-170" dirty="0">
                <a:solidFill>
                  <a:srgbClr val="000099"/>
                </a:solidFill>
                <a:latin typeface="Arial MT"/>
                <a:cs typeface="Arial MT"/>
              </a:rPr>
              <a:t>c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,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85" dirty="0">
                <a:solidFill>
                  <a:srgbClr val="000099"/>
                </a:solidFill>
                <a:latin typeface="Arial MT"/>
                <a:cs typeface="Arial MT"/>
              </a:rPr>
              <a:t>max;</a:t>
            </a:r>
            <a:endParaRPr sz="1800">
              <a:latin typeface="Arial MT"/>
              <a:cs typeface="Arial MT"/>
            </a:endParaRPr>
          </a:p>
          <a:p>
            <a:pPr marL="481330">
              <a:lnSpc>
                <a:spcPct val="100000"/>
              </a:lnSpc>
            </a:pPr>
            <a:r>
              <a:rPr sz="1800" spc="-180" dirty="0">
                <a:solidFill>
                  <a:srgbClr val="000099"/>
                </a:solidFill>
                <a:latin typeface="Arial MT"/>
                <a:cs typeface="Arial MT"/>
              </a:rPr>
              <a:t>scan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f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75" dirty="0">
                <a:solidFill>
                  <a:srgbClr val="000099"/>
                </a:solidFill>
                <a:latin typeface="Arial MT"/>
                <a:cs typeface="Arial MT"/>
              </a:rPr>
              <a:t>(“%</a:t>
            </a:r>
            <a:r>
              <a:rPr sz="1800" spc="-185" dirty="0">
                <a:solidFill>
                  <a:srgbClr val="000099"/>
                </a:solidFill>
                <a:latin typeface="Arial MT"/>
                <a:cs typeface="Arial MT"/>
              </a:rPr>
              <a:t>d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235" dirty="0">
                <a:solidFill>
                  <a:srgbClr val="000099"/>
                </a:solidFill>
                <a:latin typeface="Arial MT"/>
                <a:cs typeface="Arial MT"/>
              </a:rPr>
              <a:t>%d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000099"/>
                </a:solidFill>
                <a:latin typeface="Arial MT"/>
                <a:cs typeface="Arial MT"/>
              </a:rPr>
              <a:t>%d”,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95" dirty="0">
                <a:solidFill>
                  <a:srgbClr val="000099"/>
                </a:solidFill>
                <a:latin typeface="Arial MT"/>
                <a:cs typeface="Arial MT"/>
              </a:rPr>
              <a:t>&amp;x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,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95" dirty="0">
                <a:solidFill>
                  <a:srgbClr val="000099"/>
                </a:solidFill>
                <a:latin typeface="Arial MT"/>
                <a:cs typeface="Arial MT"/>
              </a:rPr>
              <a:t>&amp;y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,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50" dirty="0">
                <a:solidFill>
                  <a:srgbClr val="000099"/>
                </a:solidFill>
                <a:latin typeface="Arial MT"/>
                <a:cs typeface="Arial MT"/>
              </a:rPr>
              <a:t>&amp;z);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6025" y="3506215"/>
            <a:ext cx="1146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750" indent="1143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000099"/>
                </a:solidFill>
                <a:latin typeface="Arial MT"/>
                <a:cs typeface="Arial MT"/>
              </a:rPr>
              <a:t>if</a:t>
            </a:r>
            <a:r>
              <a:rPr sz="1800" spc="-8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55" dirty="0">
                <a:solidFill>
                  <a:srgbClr val="000099"/>
                </a:solidFill>
                <a:latin typeface="Arial MT"/>
                <a:cs typeface="Arial MT"/>
              </a:rPr>
              <a:t>(x&gt;y) </a:t>
            </a:r>
            <a:r>
              <a:rPr sz="1800" spc="-15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229" dirty="0">
                <a:solidFill>
                  <a:srgbClr val="000099"/>
                </a:solidFill>
                <a:latin typeface="Arial MT"/>
                <a:cs typeface="Arial MT"/>
              </a:rPr>
              <a:t>ma</a:t>
            </a:r>
            <a:r>
              <a:rPr sz="1800" spc="-165" dirty="0">
                <a:solidFill>
                  <a:srgbClr val="000099"/>
                </a:solidFill>
                <a:latin typeface="Arial MT"/>
                <a:cs typeface="Arial MT"/>
              </a:rPr>
              <a:t>x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90" dirty="0">
                <a:solidFill>
                  <a:srgbClr val="000099"/>
                </a:solidFill>
                <a:latin typeface="Arial MT"/>
                <a:cs typeface="Arial MT"/>
              </a:rPr>
              <a:t>=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000099"/>
                </a:solidFill>
                <a:latin typeface="Arial MT"/>
                <a:cs typeface="Arial MT"/>
              </a:rPr>
              <a:t>x;</a:t>
            </a:r>
            <a:endParaRPr sz="1800">
              <a:latin typeface="Arial MT"/>
              <a:cs typeface="Arial MT"/>
            </a:endParaRPr>
          </a:p>
          <a:p>
            <a:pPr marL="24130">
              <a:lnSpc>
                <a:spcPct val="100000"/>
              </a:lnSpc>
            </a:pPr>
            <a:r>
              <a:rPr sz="1800" spc="-145" dirty="0">
                <a:solidFill>
                  <a:srgbClr val="000099"/>
                </a:solidFill>
                <a:latin typeface="Arial MT"/>
                <a:cs typeface="Arial MT"/>
              </a:rPr>
              <a:t>els</a:t>
            </a:r>
            <a:r>
              <a:rPr sz="1800" spc="-185" dirty="0">
                <a:solidFill>
                  <a:srgbClr val="000099"/>
                </a:solidFill>
                <a:latin typeface="Arial MT"/>
                <a:cs typeface="Arial MT"/>
              </a:rPr>
              <a:t>e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229" dirty="0">
                <a:solidFill>
                  <a:srgbClr val="000099"/>
                </a:solidFill>
                <a:latin typeface="Arial MT"/>
                <a:cs typeface="Arial MT"/>
              </a:rPr>
              <a:t>ma</a:t>
            </a:r>
            <a:r>
              <a:rPr sz="1800" spc="-165" dirty="0">
                <a:solidFill>
                  <a:srgbClr val="000099"/>
                </a:solidFill>
                <a:latin typeface="Arial MT"/>
                <a:cs typeface="Arial MT"/>
              </a:rPr>
              <a:t>x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90" dirty="0">
                <a:solidFill>
                  <a:srgbClr val="000099"/>
                </a:solidFill>
                <a:latin typeface="Arial MT"/>
                <a:cs typeface="Arial MT"/>
              </a:rPr>
              <a:t>=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000099"/>
                </a:solidFill>
                <a:latin typeface="Arial MT"/>
                <a:cs typeface="Arial MT"/>
              </a:rPr>
              <a:t>y;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6025" y="4603496"/>
            <a:ext cx="24853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000099"/>
                </a:solidFill>
                <a:latin typeface="Arial MT"/>
                <a:cs typeface="Arial MT"/>
              </a:rPr>
              <a:t>i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f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95" dirty="0">
                <a:solidFill>
                  <a:srgbClr val="000099"/>
                </a:solidFill>
                <a:latin typeface="Arial MT"/>
                <a:cs typeface="Arial MT"/>
              </a:rPr>
              <a:t>(ma</a:t>
            </a:r>
            <a:r>
              <a:rPr sz="1800" spc="-165" dirty="0">
                <a:solidFill>
                  <a:srgbClr val="000099"/>
                </a:solidFill>
                <a:latin typeface="Arial MT"/>
                <a:cs typeface="Arial MT"/>
              </a:rPr>
              <a:t>x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90" dirty="0">
                <a:solidFill>
                  <a:srgbClr val="000099"/>
                </a:solidFill>
                <a:latin typeface="Arial MT"/>
                <a:cs typeface="Arial MT"/>
              </a:rPr>
              <a:t>&gt;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000099"/>
                </a:solidFill>
                <a:latin typeface="Arial MT"/>
                <a:cs typeface="Arial MT"/>
              </a:rPr>
              <a:t>z)</a:t>
            </a:r>
            <a:endParaRPr sz="1800">
              <a:latin typeface="Arial MT"/>
              <a:cs typeface="Arial MT"/>
            </a:endParaRPr>
          </a:p>
          <a:p>
            <a:pPr marL="24130" marR="5080" indent="-12065">
              <a:lnSpc>
                <a:spcPct val="100000"/>
              </a:lnSpc>
            </a:pPr>
            <a:r>
              <a:rPr sz="1800" spc="-145" dirty="0">
                <a:solidFill>
                  <a:srgbClr val="000099"/>
                </a:solidFill>
                <a:latin typeface="Arial MT"/>
                <a:cs typeface="Arial MT"/>
              </a:rPr>
              <a:t>printf(“Larges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t </a:t>
            </a:r>
            <a:r>
              <a:rPr sz="1800" spc="-80" dirty="0">
                <a:solidFill>
                  <a:srgbClr val="000099"/>
                </a:solidFill>
                <a:latin typeface="Arial MT"/>
                <a:cs typeface="Arial MT"/>
              </a:rPr>
              <a:t>i</a:t>
            </a:r>
            <a:r>
              <a:rPr sz="1800" spc="-165" dirty="0">
                <a:solidFill>
                  <a:srgbClr val="000099"/>
                </a:solidFill>
                <a:latin typeface="Arial MT"/>
                <a:cs typeface="Arial MT"/>
              </a:rPr>
              <a:t>s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000099"/>
                </a:solidFill>
                <a:latin typeface="Arial MT"/>
                <a:cs typeface="Arial MT"/>
              </a:rPr>
              <a:t>%d”,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50" dirty="0">
                <a:solidFill>
                  <a:srgbClr val="000099"/>
                </a:solidFill>
                <a:latin typeface="Arial MT"/>
                <a:cs typeface="Arial MT"/>
              </a:rPr>
              <a:t>max);  els</a:t>
            </a:r>
            <a:r>
              <a:rPr sz="1800" spc="-185" dirty="0">
                <a:solidFill>
                  <a:srgbClr val="000099"/>
                </a:solidFill>
                <a:latin typeface="Arial MT"/>
                <a:cs typeface="Arial MT"/>
              </a:rPr>
              <a:t>e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45" dirty="0">
                <a:solidFill>
                  <a:srgbClr val="000099"/>
                </a:solidFill>
                <a:latin typeface="Arial MT"/>
                <a:cs typeface="Arial MT"/>
              </a:rPr>
              <a:t>printf(“Larges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t </a:t>
            </a:r>
            <a:r>
              <a:rPr sz="1800" spc="-80" dirty="0">
                <a:solidFill>
                  <a:srgbClr val="000099"/>
                </a:solidFill>
                <a:latin typeface="Arial MT"/>
                <a:cs typeface="Arial MT"/>
              </a:rPr>
              <a:t>i</a:t>
            </a:r>
            <a:r>
              <a:rPr sz="1800" spc="-165" dirty="0">
                <a:solidFill>
                  <a:srgbClr val="000099"/>
                </a:solidFill>
                <a:latin typeface="Arial MT"/>
                <a:cs typeface="Arial MT"/>
              </a:rPr>
              <a:t>s</a:t>
            </a:r>
            <a:r>
              <a:rPr sz="1800" spc="-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000099"/>
                </a:solidFill>
                <a:latin typeface="Arial MT"/>
                <a:cs typeface="Arial MT"/>
              </a:rPr>
              <a:t>%d”,</a:t>
            </a:r>
            <a:r>
              <a:rPr sz="1800" spc="-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000099"/>
                </a:solidFill>
                <a:latin typeface="Arial MT"/>
                <a:cs typeface="Arial MT"/>
              </a:rPr>
              <a:t>z);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8825" y="5426456"/>
            <a:ext cx="8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000099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200" y="1738312"/>
            <a:ext cx="4853305" cy="4205605"/>
            <a:chOff x="76200" y="1738312"/>
            <a:chExt cx="4853305" cy="4205605"/>
          </a:xfrm>
        </p:grpSpPr>
        <p:sp>
          <p:nvSpPr>
            <p:cNvPr id="8" name="object 8"/>
            <p:cNvSpPr/>
            <p:nvPr/>
          </p:nvSpPr>
          <p:spPr>
            <a:xfrm>
              <a:off x="76200" y="4343400"/>
              <a:ext cx="4853305" cy="1600200"/>
            </a:xfrm>
            <a:custGeom>
              <a:avLst/>
              <a:gdLst/>
              <a:ahLst/>
              <a:cxnLst/>
              <a:rect l="l" t="t" r="r" b="b"/>
              <a:pathLst>
                <a:path w="4853305" h="1600200">
                  <a:moveTo>
                    <a:pt x="4152899" y="1600199"/>
                  </a:moveTo>
                  <a:lnTo>
                    <a:pt x="266699" y="1600199"/>
                  </a:lnTo>
                  <a:lnTo>
                    <a:pt x="218760" y="1595903"/>
                  </a:lnTo>
                  <a:lnTo>
                    <a:pt x="173639" y="1583514"/>
                  </a:lnTo>
                  <a:lnTo>
                    <a:pt x="132091" y="1563787"/>
                  </a:lnTo>
                  <a:lnTo>
                    <a:pt x="94868" y="1537475"/>
                  </a:lnTo>
                  <a:lnTo>
                    <a:pt x="62724" y="1505331"/>
                  </a:lnTo>
                  <a:lnTo>
                    <a:pt x="36412" y="1468108"/>
                  </a:lnTo>
                  <a:lnTo>
                    <a:pt x="16685" y="1426560"/>
                  </a:lnTo>
                  <a:lnTo>
                    <a:pt x="4296" y="1381439"/>
                  </a:lnTo>
                  <a:lnTo>
                    <a:pt x="0" y="1333499"/>
                  </a:lnTo>
                  <a:lnTo>
                    <a:pt x="0" y="266699"/>
                  </a:ln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699" y="0"/>
                  </a:lnTo>
                  <a:lnTo>
                    <a:pt x="4152899" y="0"/>
                  </a:lnTo>
                  <a:lnTo>
                    <a:pt x="4205173" y="5171"/>
                  </a:lnTo>
                  <a:lnTo>
                    <a:pt x="4254961" y="20301"/>
                  </a:lnTo>
                  <a:lnTo>
                    <a:pt x="4300865" y="44808"/>
                  </a:lnTo>
                  <a:lnTo>
                    <a:pt x="4341485" y="78114"/>
                  </a:lnTo>
                  <a:lnTo>
                    <a:pt x="4374791" y="118734"/>
                  </a:lnTo>
                  <a:lnTo>
                    <a:pt x="4399298" y="164638"/>
                  </a:lnTo>
                  <a:lnTo>
                    <a:pt x="4414428" y="214426"/>
                  </a:lnTo>
                  <a:lnTo>
                    <a:pt x="4419599" y="266699"/>
                  </a:lnTo>
                  <a:lnTo>
                    <a:pt x="4419599" y="933449"/>
                  </a:lnTo>
                  <a:lnTo>
                    <a:pt x="4746591" y="933449"/>
                  </a:lnTo>
                  <a:lnTo>
                    <a:pt x="4419599" y="1333499"/>
                  </a:lnTo>
                  <a:lnTo>
                    <a:pt x="4415303" y="1381439"/>
                  </a:lnTo>
                  <a:lnTo>
                    <a:pt x="4402914" y="1426560"/>
                  </a:lnTo>
                  <a:lnTo>
                    <a:pt x="4383187" y="1468108"/>
                  </a:lnTo>
                  <a:lnTo>
                    <a:pt x="4356875" y="1505331"/>
                  </a:lnTo>
                  <a:lnTo>
                    <a:pt x="4324731" y="1537475"/>
                  </a:lnTo>
                  <a:lnTo>
                    <a:pt x="4287508" y="1563787"/>
                  </a:lnTo>
                  <a:lnTo>
                    <a:pt x="4245960" y="1583514"/>
                  </a:lnTo>
                  <a:lnTo>
                    <a:pt x="4200839" y="1595903"/>
                  </a:lnTo>
                  <a:lnTo>
                    <a:pt x="4152899" y="1600199"/>
                  </a:lnTo>
                  <a:close/>
                </a:path>
                <a:path w="4853305" h="1600200">
                  <a:moveTo>
                    <a:pt x="4746591" y="933449"/>
                  </a:moveTo>
                  <a:lnTo>
                    <a:pt x="4419599" y="933449"/>
                  </a:lnTo>
                  <a:lnTo>
                    <a:pt x="4852985" y="803284"/>
                  </a:lnTo>
                  <a:lnTo>
                    <a:pt x="4746591" y="933449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800" y="2895600"/>
              <a:ext cx="4617085" cy="1371600"/>
            </a:xfrm>
            <a:custGeom>
              <a:avLst/>
              <a:gdLst/>
              <a:ahLst/>
              <a:cxnLst/>
              <a:rect l="l" t="t" r="r" b="b"/>
              <a:pathLst>
                <a:path w="4617085" h="1371600">
                  <a:moveTo>
                    <a:pt x="3657599" y="1371599"/>
                  </a:moveTo>
                  <a:lnTo>
                    <a:pt x="228599" y="1371599"/>
                  </a:lnTo>
                  <a:lnTo>
                    <a:pt x="182529" y="1366955"/>
                  </a:lnTo>
                  <a:lnTo>
                    <a:pt x="139618" y="1353635"/>
                  </a:lnTo>
                  <a:lnTo>
                    <a:pt x="100787" y="1332558"/>
                  </a:lnTo>
                  <a:lnTo>
                    <a:pt x="66955" y="1304644"/>
                  </a:lnTo>
                  <a:lnTo>
                    <a:pt x="39041" y="1270812"/>
                  </a:lnTo>
                  <a:lnTo>
                    <a:pt x="17964" y="1231981"/>
                  </a:lnTo>
                  <a:lnTo>
                    <a:pt x="4644" y="1189070"/>
                  </a:lnTo>
                  <a:lnTo>
                    <a:pt x="0" y="1142999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3657599" y="0"/>
                  </a:lnTo>
                  <a:lnTo>
                    <a:pt x="3702405" y="4433"/>
                  </a:lnTo>
                  <a:lnTo>
                    <a:pt x="3745081" y="17401"/>
                  </a:lnTo>
                  <a:lnTo>
                    <a:pt x="3784427" y="38407"/>
                  </a:lnTo>
                  <a:lnTo>
                    <a:pt x="3819244" y="66955"/>
                  </a:lnTo>
                  <a:lnTo>
                    <a:pt x="3847792" y="101772"/>
                  </a:lnTo>
                  <a:lnTo>
                    <a:pt x="3868798" y="141118"/>
                  </a:lnTo>
                  <a:lnTo>
                    <a:pt x="3881766" y="183794"/>
                  </a:lnTo>
                  <a:lnTo>
                    <a:pt x="3886199" y="228599"/>
                  </a:lnTo>
                  <a:lnTo>
                    <a:pt x="3886199" y="800099"/>
                  </a:lnTo>
                  <a:lnTo>
                    <a:pt x="4616494" y="909631"/>
                  </a:lnTo>
                  <a:lnTo>
                    <a:pt x="3886199" y="1142999"/>
                  </a:lnTo>
                  <a:lnTo>
                    <a:pt x="3881555" y="1189070"/>
                  </a:lnTo>
                  <a:lnTo>
                    <a:pt x="3868235" y="1231981"/>
                  </a:lnTo>
                  <a:lnTo>
                    <a:pt x="3847158" y="1270812"/>
                  </a:lnTo>
                  <a:lnTo>
                    <a:pt x="3819244" y="1304644"/>
                  </a:lnTo>
                  <a:lnTo>
                    <a:pt x="3785412" y="1332558"/>
                  </a:lnTo>
                  <a:lnTo>
                    <a:pt x="3746581" y="1353635"/>
                  </a:lnTo>
                  <a:lnTo>
                    <a:pt x="3703670" y="1366955"/>
                  </a:lnTo>
                  <a:lnTo>
                    <a:pt x="3657599" y="1371599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9648" y="1752599"/>
              <a:ext cx="1056640" cy="433705"/>
            </a:xfrm>
            <a:custGeom>
              <a:avLst/>
              <a:gdLst/>
              <a:ahLst/>
              <a:cxnLst/>
              <a:rect l="l" t="t" r="r" b="b"/>
              <a:pathLst>
                <a:path w="1056639" h="433705">
                  <a:moveTo>
                    <a:pt x="528251" y="433387"/>
                  </a:moveTo>
                  <a:lnTo>
                    <a:pt x="461988" y="431699"/>
                  </a:lnTo>
                  <a:lnTo>
                    <a:pt x="398182" y="426769"/>
                  </a:lnTo>
                  <a:lnTo>
                    <a:pt x="337326" y="418801"/>
                  </a:lnTo>
                  <a:lnTo>
                    <a:pt x="279917" y="407998"/>
                  </a:lnTo>
                  <a:lnTo>
                    <a:pt x="226450" y="394563"/>
                  </a:lnTo>
                  <a:lnTo>
                    <a:pt x="177418" y="378698"/>
                  </a:lnTo>
                  <a:lnTo>
                    <a:pt x="133318" y="360608"/>
                  </a:lnTo>
                  <a:lnTo>
                    <a:pt x="94645" y="340495"/>
                  </a:lnTo>
                  <a:lnTo>
                    <a:pt x="61892" y="318562"/>
                  </a:lnTo>
                  <a:lnTo>
                    <a:pt x="16133" y="270049"/>
                  </a:lnTo>
                  <a:lnTo>
                    <a:pt x="0" y="216693"/>
                  </a:lnTo>
                  <a:lnTo>
                    <a:pt x="4115" y="189512"/>
                  </a:lnTo>
                  <a:lnTo>
                    <a:pt x="35557" y="138374"/>
                  </a:lnTo>
                  <a:lnTo>
                    <a:pt x="94645" y="92892"/>
                  </a:lnTo>
                  <a:lnTo>
                    <a:pt x="133318" y="72778"/>
                  </a:lnTo>
                  <a:lnTo>
                    <a:pt x="177418" y="54688"/>
                  </a:lnTo>
                  <a:lnTo>
                    <a:pt x="226450" y="38824"/>
                  </a:lnTo>
                  <a:lnTo>
                    <a:pt x="279917" y="25389"/>
                  </a:lnTo>
                  <a:lnTo>
                    <a:pt x="337326" y="14585"/>
                  </a:lnTo>
                  <a:lnTo>
                    <a:pt x="398182" y="6618"/>
                  </a:lnTo>
                  <a:lnTo>
                    <a:pt x="461988" y="1688"/>
                  </a:lnTo>
                  <a:lnTo>
                    <a:pt x="528251" y="0"/>
                  </a:lnTo>
                  <a:lnTo>
                    <a:pt x="594514" y="1688"/>
                  </a:lnTo>
                  <a:lnTo>
                    <a:pt x="658320" y="6618"/>
                  </a:lnTo>
                  <a:lnTo>
                    <a:pt x="719175" y="14585"/>
                  </a:lnTo>
                  <a:lnTo>
                    <a:pt x="776584" y="25389"/>
                  </a:lnTo>
                  <a:lnTo>
                    <a:pt x="830052" y="38824"/>
                  </a:lnTo>
                  <a:lnTo>
                    <a:pt x="879084" y="54688"/>
                  </a:lnTo>
                  <a:lnTo>
                    <a:pt x="923184" y="72778"/>
                  </a:lnTo>
                  <a:lnTo>
                    <a:pt x="961857" y="92892"/>
                  </a:lnTo>
                  <a:lnTo>
                    <a:pt x="994609" y="114824"/>
                  </a:lnTo>
                  <a:lnTo>
                    <a:pt x="1040369" y="163338"/>
                  </a:lnTo>
                  <a:lnTo>
                    <a:pt x="1056502" y="216693"/>
                  </a:lnTo>
                  <a:lnTo>
                    <a:pt x="1052386" y="243875"/>
                  </a:lnTo>
                  <a:lnTo>
                    <a:pt x="1020945" y="295012"/>
                  </a:lnTo>
                  <a:lnTo>
                    <a:pt x="961857" y="340495"/>
                  </a:lnTo>
                  <a:lnTo>
                    <a:pt x="923184" y="360608"/>
                  </a:lnTo>
                  <a:lnTo>
                    <a:pt x="879084" y="378698"/>
                  </a:lnTo>
                  <a:lnTo>
                    <a:pt x="830052" y="394563"/>
                  </a:lnTo>
                  <a:lnTo>
                    <a:pt x="776584" y="407998"/>
                  </a:lnTo>
                  <a:lnTo>
                    <a:pt x="719175" y="418801"/>
                  </a:lnTo>
                  <a:lnTo>
                    <a:pt x="658320" y="426769"/>
                  </a:lnTo>
                  <a:lnTo>
                    <a:pt x="594514" y="431699"/>
                  </a:lnTo>
                  <a:lnTo>
                    <a:pt x="528251" y="43338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9648" y="1752600"/>
              <a:ext cx="1056640" cy="433705"/>
            </a:xfrm>
            <a:custGeom>
              <a:avLst/>
              <a:gdLst/>
              <a:ahLst/>
              <a:cxnLst/>
              <a:rect l="l" t="t" r="r" b="b"/>
              <a:pathLst>
                <a:path w="1056639" h="433705">
                  <a:moveTo>
                    <a:pt x="0" y="216693"/>
                  </a:moveTo>
                  <a:lnTo>
                    <a:pt x="4115" y="189512"/>
                  </a:lnTo>
                  <a:lnTo>
                    <a:pt x="16133" y="163338"/>
                  </a:lnTo>
                  <a:lnTo>
                    <a:pt x="61892" y="114824"/>
                  </a:lnTo>
                  <a:lnTo>
                    <a:pt x="94645" y="92892"/>
                  </a:lnTo>
                  <a:lnTo>
                    <a:pt x="133318" y="72778"/>
                  </a:lnTo>
                  <a:lnTo>
                    <a:pt x="177418" y="54688"/>
                  </a:lnTo>
                  <a:lnTo>
                    <a:pt x="226450" y="38824"/>
                  </a:lnTo>
                  <a:lnTo>
                    <a:pt x="279917" y="25389"/>
                  </a:lnTo>
                  <a:lnTo>
                    <a:pt x="337326" y="14585"/>
                  </a:lnTo>
                  <a:lnTo>
                    <a:pt x="398182" y="6618"/>
                  </a:lnTo>
                  <a:lnTo>
                    <a:pt x="461988" y="1688"/>
                  </a:lnTo>
                  <a:lnTo>
                    <a:pt x="528251" y="0"/>
                  </a:lnTo>
                  <a:lnTo>
                    <a:pt x="594514" y="1688"/>
                  </a:lnTo>
                  <a:lnTo>
                    <a:pt x="658320" y="6618"/>
                  </a:lnTo>
                  <a:lnTo>
                    <a:pt x="719175" y="14585"/>
                  </a:lnTo>
                  <a:lnTo>
                    <a:pt x="776584" y="25389"/>
                  </a:lnTo>
                  <a:lnTo>
                    <a:pt x="830052" y="38824"/>
                  </a:lnTo>
                  <a:lnTo>
                    <a:pt x="879084" y="54688"/>
                  </a:lnTo>
                  <a:lnTo>
                    <a:pt x="923184" y="72778"/>
                  </a:lnTo>
                  <a:lnTo>
                    <a:pt x="961857" y="92892"/>
                  </a:lnTo>
                  <a:lnTo>
                    <a:pt x="994609" y="114824"/>
                  </a:lnTo>
                  <a:lnTo>
                    <a:pt x="1040369" y="163338"/>
                  </a:lnTo>
                  <a:lnTo>
                    <a:pt x="1056502" y="216693"/>
                  </a:lnTo>
                  <a:lnTo>
                    <a:pt x="1040369" y="270049"/>
                  </a:lnTo>
                  <a:lnTo>
                    <a:pt x="994609" y="318562"/>
                  </a:lnTo>
                  <a:lnTo>
                    <a:pt x="961857" y="340495"/>
                  </a:lnTo>
                  <a:lnTo>
                    <a:pt x="923184" y="360608"/>
                  </a:lnTo>
                  <a:lnTo>
                    <a:pt x="879084" y="378698"/>
                  </a:lnTo>
                  <a:lnTo>
                    <a:pt x="830052" y="394563"/>
                  </a:lnTo>
                  <a:lnTo>
                    <a:pt x="776584" y="407998"/>
                  </a:lnTo>
                  <a:lnTo>
                    <a:pt x="719175" y="418801"/>
                  </a:lnTo>
                  <a:lnTo>
                    <a:pt x="658320" y="426769"/>
                  </a:lnTo>
                  <a:lnTo>
                    <a:pt x="594514" y="431699"/>
                  </a:lnTo>
                  <a:lnTo>
                    <a:pt x="528251" y="433387"/>
                  </a:lnTo>
                  <a:lnTo>
                    <a:pt x="461988" y="431699"/>
                  </a:lnTo>
                  <a:lnTo>
                    <a:pt x="398182" y="426769"/>
                  </a:lnTo>
                  <a:lnTo>
                    <a:pt x="337326" y="418801"/>
                  </a:lnTo>
                  <a:lnTo>
                    <a:pt x="279917" y="407998"/>
                  </a:lnTo>
                  <a:lnTo>
                    <a:pt x="226450" y="394563"/>
                  </a:lnTo>
                  <a:lnTo>
                    <a:pt x="177418" y="378698"/>
                  </a:lnTo>
                  <a:lnTo>
                    <a:pt x="133318" y="360608"/>
                  </a:lnTo>
                  <a:lnTo>
                    <a:pt x="94645" y="340495"/>
                  </a:lnTo>
                  <a:lnTo>
                    <a:pt x="61892" y="318562"/>
                  </a:lnTo>
                  <a:lnTo>
                    <a:pt x="16133" y="270049"/>
                  </a:lnTo>
                  <a:lnTo>
                    <a:pt x="4115" y="243875"/>
                  </a:lnTo>
                  <a:lnTo>
                    <a:pt x="0" y="216693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5544" y="380491"/>
            <a:ext cx="696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-25" dirty="0"/>
              <a:t> </a:t>
            </a:r>
            <a:r>
              <a:rPr spc="-5" dirty="0"/>
              <a:t>3:</a:t>
            </a:r>
            <a:r>
              <a:rPr spc="30" dirty="0"/>
              <a:t> </a:t>
            </a:r>
            <a:r>
              <a:rPr i="1" spc="-10" dirty="0">
                <a:solidFill>
                  <a:srgbClr val="333399"/>
                </a:solidFill>
                <a:latin typeface="Calibri"/>
                <a:cs typeface="Calibri"/>
              </a:rPr>
              <a:t>Largest</a:t>
            </a:r>
            <a:r>
              <a:rPr i="1" spc="-2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of</a:t>
            </a:r>
            <a:r>
              <a:rPr i="1" spc="-1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three</a:t>
            </a:r>
            <a:r>
              <a:rPr i="1" spc="-2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numbers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98236" y="1736121"/>
            <a:ext cx="4991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STAR  </a:t>
            </a:r>
            <a:r>
              <a:rPr sz="1400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11888" y="2357437"/>
            <a:ext cx="1731010" cy="462280"/>
            <a:chOff x="1411888" y="2357437"/>
            <a:chExt cx="1731010" cy="462280"/>
          </a:xfrm>
        </p:grpSpPr>
        <p:sp>
          <p:nvSpPr>
            <p:cNvPr id="15" name="object 15"/>
            <p:cNvSpPr/>
            <p:nvPr/>
          </p:nvSpPr>
          <p:spPr>
            <a:xfrm>
              <a:off x="1426175" y="2371725"/>
              <a:ext cx="1702435" cy="433705"/>
            </a:xfrm>
            <a:custGeom>
              <a:avLst/>
              <a:gdLst/>
              <a:ahLst/>
              <a:cxnLst/>
              <a:rect l="l" t="t" r="r" b="b"/>
              <a:pathLst>
                <a:path w="1702435" h="433705">
                  <a:moveTo>
                    <a:pt x="1361714" y="433387"/>
                  </a:moveTo>
                  <a:lnTo>
                    <a:pt x="0" y="433387"/>
                  </a:lnTo>
                  <a:lnTo>
                    <a:pt x="340428" y="0"/>
                  </a:lnTo>
                  <a:lnTo>
                    <a:pt x="1702143" y="0"/>
                  </a:lnTo>
                  <a:lnTo>
                    <a:pt x="1361714" y="43338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6175" y="2371725"/>
              <a:ext cx="1702435" cy="433705"/>
            </a:xfrm>
            <a:custGeom>
              <a:avLst/>
              <a:gdLst/>
              <a:ahLst/>
              <a:cxnLst/>
              <a:rect l="l" t="t" r="r" b="b"/>
              <a:pathLst>
                <a:path w="1702435" h="433705">
                  <a:moveTo>
                    <a:pt x="0" y="433387"/>
                  </a:moveTo>
                  <a:lnTo>
                    <a:pt x="340428" y="0"/>
                  </a:lnTo>
                  <a:lnTo>
                    <a:pt x="1702143" y="0"/>
                  </a:lnTo>
                  <a:lnTo>
                    <a:pt x="1361714" y="433387"/>
                  </a:lnTo>
                  <a:lnTo>
                    <a:pt x="0" y="43338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84373" y="2355246"/>
            <a:ext cx="785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marR="5080" indent="-217804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READ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X,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Z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87971" y="4338637"/>
            <a:ext cx="1437640" cy="709930"/>
            <a:chOff x="1587971" y="4338637"/>
            <a:chExt cx="1437640" cy="709930"/>
          </a:xfrm>
        </p:grpSpPr>
        <p:sp>
          <p:nvSpPr>
            <p:cNvPr id="19" name="object 19"/>
            <p:cNvSpPr/>
            <p:nvPr/>
          </p:nvSpPr>
          <p:spPr>
            <a:xfrm>
              <a:off x="1602259" y="4352925"/>
              <a:ext cx="1409065" cy="681355"/>
            </a:xfrm>
            <a:custGeom>
              <a:avLst/>
              <a:gdLst/>
              <a:ahLst/>
              <a:cxnLst/>
              <a:rect l="l" t="t" r="r" b="b"/>
              <a:pathLst>
                <a:path w="1409064" h="681354">
                  <a:moveTo>
                    <a:pt x="704334" y="681037"/>
                  </a:moveTo>
                  <a:lnTo>
                    <a:pt x="0" y="340518"/>
                  </a:lnTo>
                  <a:lnTo>
                    <a:pt x="704334" y="0"/>
                  </a:lnTo>
                  <a:lnTo>
                    <a:pt x="1408670" y="340518"/>
                  </a:lnTo>
                  <a:lnTo>
                    <a:pt x="704334" y="68103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2259" y="4352925"/>
              <a:ext cx="1409065" cy="681355"/>
            </a:xfrm>
            <a:custGeom>
              <a:avLst/>
              <a:gdLst/>
              <a:ahLst/>
              <a:cxnLst/>
              <a:rect l="l" t="t" r="r" b="b"/>
              <a:pathLst>
                <a:path w="1409064" h="681354">
                  <a:moveTo>
                    <a:pt x="0" y="340518"/>
                  </a:moveTo>
                  <a:lnTo>
                    <a:pt x="704334" y="0"/>
                  </a:lnTo>
                  <a:lnTo>
                    <a:pt x="1408670" y="340518"/>
                  </a:lnTo>
                  <a:lnTo>
                    <a:pt x="704334" y="681037"/>
                  </a:lnTo>
                  <a:lnTo>
                    <a:pt x="0" y="340518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49469" y="4353592"/>
            <a:ext cx="51498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IS</a:t>
            </a:r>
            <a:endParaRPr sz="1400">
              <a:latin typeface="Arial MT"/>
              <a:cs typeface="Arial MT"/>
            </a:endParaRPr>
          </a:p>
          <a:p>
            <a:pPr marL="12065" marR="5080" algn="ctr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Max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&gt;  </a:t>
            </a:r>
            <a:r>
              <a:rPr sz="1400" spc="-5" dirty="0">
                <a:latin typeface="Arial MT"/>
                <a:cs typeface="Arial MT"/>
              </a:rPr>
              <a:t>Z?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29277" y="2976562"/>
            <a:ext cx="1437640" cy="709930"/>
            <a:chOff x="1529277" y="2976562"/>
            <a:chExt cx="1437640" cy="709930"/>
          </a:xfrm>
        </p:grpSpPr>
        <p:sp>
          <p:nvSpPr>
            <p:cNvPr id="23" name="object 23"/>
            <p:cNvSpPr/>
            <p:nvPr/>
          </p:nvSpPr>
          <p:spPr>
            <a:xfrm>
              <a:off x="1543564" y="2990850"/>
              <a:ext cx="1409065" cy="681355"/>
            </a:xfrm>
            <a:custGeom>
              <a:avLst/>
              <a:gdLst/>
              <a:ahLst/>
              <a:cxnLst/>
              <a:rect l="l" t="t" r="r" b="b"/>
              <a:pathLst>
                <a:path w="1409064" h="681354">
                  <a:moveTo>
                    <a:pt x="704335" y="681037"/>
                  </a:moveTo>
                  <a:lnTo>
                    <a:pt x="0" y="340518"/>
                  </a:lnTo>
                  <a:lnTo>
                    <a:pt x="704335" y="0"/>
                  </a:lnTo>
                  <a:lnTo>
                    <a:pt x="1408670" y="340518"/>
                  </a:lnTo>
                  <a:lnTo>
                    <a:pt x="704335" y="68103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43564" y="2990850"/>
              <a:ext cx="1409065" cy="681355"/>
            </a:xfrm>
            <a:custGeom>
              <a:avLst/>
              <a:gdLst/>
              <a:ahLst/>
              <a:cxnLst/>
              <a:rect l="l" t="t" r="r" b="b"/>
              <a:pathLst>
                <a:path w="1409064" h="681354">
                  <a:moveTo>
                    <a:pt x="0" y="340518"/>
                  </a:moveTo>
                  <a:lnTo>
                    <a:pt x="704335" y="0"/>
                  </a:lnTo>
                  <a:lnTo>
                    <a:pt x="1408670" y="340518"/>
                  </a:lnTo>
                  <a:lnTo>
                    <a:pt x="704335" y="681037"/>
                  </a:lnTo>
                  <a:lnTo>
                    <a:pt x="0" y="340518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99364" y="2991517"/>
            <a:ext cx="2971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 algn="just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X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&gt;  </a:t>
            </a:r>
            <a:r>
              <a:rPr sz="1400" spc="-5" dirty="0">
                <a:latin typeface="Arial MT"/>
                <a:cs typeface="Arial MT"/>
              </a:rPr>
              <a:t>Y?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5756" y="3733800"/>
            <a:ext cx="998219" cy="309880"/>
          </a:xfrm>
          <a:prstGeom prst="rect">
            <a:avLst/>
          </a:prstGeom>
          <a:solidFill>
            <a:srgbClr val="FFFFCC"/>
          </a:solidFill>
          <a:ln w="2857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Arial MT"/>
                <a:cs typeface="Arial MT"/>
              </a:rPr>
              <a:t>Max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X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10929" y="3733800"/>
            <a:ext cx="998219" cy="309880"/>
          </a:xfrm>
          <a:prstGeom prst="rect">
            <a:avLst/>
          </a:prstGeom>
          <a:solidFill>
            <a:srgbClr val="FFFFCC"/>
          </a:solidFill>
          <a:ln w="2857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Arial MT"/>
                <a:cs typeface="Arial MT"/>
              </a:rPr>
              <a:t>Max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912" y="2185987"/>
            <a:ext cx="4371975" cy="3543300"/>
            <a:chOff x="61912" y="2185987"/>
            <a:chExt cx="4371975" cy="3543300"/>
          </a:xfrm>
        </p:grpSpPr>
        <p:sp>
          <p:nvSpPr>
            <p:cNvPr id="29" name="object 29"/>
            <p:cNvSpPr/>
            <p:nvPr/>
          </p:nvSpPr>
          <p:spPr>
            <a:xfrm>
              <a:off x="76200" y="4910137"/>
              <a:ext cx="1526540" cy="309880"/>
            </a:xfrm>
            <a:custGeom>
              <a:avLst/>
              <a:gdLst/>
              <a:ahLst/>
              <a:cxnLst/>
              <a:rect l="l" t="t" r="r" b="b"/>
              <a:pathLst>
                <a:path w="1526540" h="309879">
                  <a:moveTo>
                    <a:pt x="1220847" y="309562"/>
                  </a:moveTo>
                  <a:lnTo>
                    <a:pt x="0" y="309562"/>
                  </a:lnTo>
                  <a:lnTo>
                    <a:pt x="305211" y="0"/>
                  </a:lnTo>
                  <a:lnTo>
                    <a:pt x="1526059" y="0"/>
                  </a:lnTo>
                  <a:lnTo>
                    <a:pt x="1220847" y="30956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" y="4910137"/>
              <a:ext cx="1526540" cy="309880"/>
            </a:xfrm>
            <a:custGeom>
              <a:avLst/>
              <a:gdLst/>
              <a:ahLst/>
              <a:cxnLst/>
              <a:rect l="l" t="t" r="r" b="b"/>
              <a:pathLst>
                <a:path w="1526540" h="309879">
                  <a:moveTo>
                    <a:pt x="0" y="309562"/>
                  </a:moveTo>
                  <a:lnTo>
                    <a:pt x="305211" y="0"/>
                  </a:lnTo>
                  <a:lnTo>
                    <a:pt x="1526059" y="0"/>
                  </a:lnTo>
                  <a:lnTo>
                    <a:pt x="1220847" y="309562"/>
                  </a:lnTo>
                  <a:lnTo>
                    <a:pt x="0" y="30956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93540" y="4910137"/>
              <a:ext cx="1526540" cy="309880"/>
            </a:xfrm>
            <a:custGeom>
              <a:avLst/>
              <a:gdLst/>
              <a:ahLst/>
              <a:cxnLst/>
              <a:rect l="l" t="t" r="r" b="b"/>
              <a:pathLst>
                <a:path w="1526539" h="309879">
                  <a:moveTo>
                    <a:pt x="1220847" y="309562"/>
                  </a:moveTo>
                  <a:lnTo>
                    <a:pt x="0" y="309562"/>
                  </a:lnTo>
                  <a:lnTo>
                    <a:pt x="305211" y="0"/>
                  </a:lnTo>
                  <a:lnTo>
                    <a:pt x="1526059" y="0"/>
                  </a:lnTo>
                  <a:lnTo>
                    <a:pt x="1220847" y="30956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93540" y="4910137"/>
              <a:ext cx="1526540" cy="309880"/>
            </a:xfrm>
            <a:custGeom>
              <a:avLst/>
              <a:gdLst/>
              <a:ahLst/>
              <a:cxnLst/>
              <a:rect l="l" t="t" r="r" b="b"/>
              <a:pathLst>
                <a:path w="1526539" h="309879">
                  <a:moveTo>
                    <a:pt x="0" y="309562"/>
                  </a:moveTo>
                  <a:lnTo>
                    <a:pt x="305211" y="0"/>
                  </a:lnTo>
                  <a:lnTo>
                    <a:pt x="1526059" y="0"/>
                  </a:lnTo>
                  <a:lnTo>
                    <a:pt x="1220847" y="309562"/>
                  </a:lnTo>
                  <a:lnTo>
                    <a:pt x="0" y="30956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9672" y="5343525"/>
              <a:ext cx="1056640" cy="371475"/>
            </a:xfrm>
            <a:custGeom>
              <a:avLst/>
              <a:gdLst/>
              <a:ahLst/>
              <a:cxnLst/>
              <a:rect l="l" t="t" r="r" b="b"/>
              <a:pathLst>
                <a:path w="1056640" h="371475">
                  <a:moveTo>
                    <a:pt x="528251" y="371474"/>
                  </a:moveTo>
                  <a:lnTo>
                    <a:pt x="461988" y="370027"/>
                  </a:lnTo>
                  <a:lnTo>
                    <a:pt x="398182" y="365802"/>
                  </a:lnTo>
                  <a:lnTo>
                    <a:pt x="337326" y="358972"/>
                  </a:lnTo>
                  <a:lnTo>
                    <a:pt x="279917" y="349712"/>
                  </a:lnTo>
                  <a:lnTo>
                    <a:pt x="226449" y="338197"/>
                  </a:lnTo>
                  <a:lnTo>
                    <a:pt x="177418" y="324599"/>
                  </a:lnTo>
                  <a:lnTo>
                    <a:pt x="133318" y="309093"/>
                  </a:lnTo>
                  <a:lnTo>
                    <a:pt x="94645" y="291853"/>
                  </a:lnTo>
                  <a:lnTo>
                    <a:pt x="35557" y="252868"/>
                  </a:lnTo>
                  <a:lnTo>
                    <a:pt x="4115" y="209036"/>
                  </a:lnTo>
                  <a:lnTo>
                    <a:pt x="0" y="185737"/>
                  </a:lnTo>
                  <a:lnTo>
                    <a:pt x="4115" y="162438"/>
                  </a:lnTo>
                  <a:lnTo>
                    <a:pt x="35557" y="118606"/>
                  </a:lnTo>
                  <a:lnTo>
                    <a:pt x="94645" y="79621"/>
                  </a:lnTo>
                  <a:lnTo>
                    <a:pt x="133318" y="62381"/>
                  </a:lnTo>
                  <a:lnTo>
                    <a:pt x="177418" y="46875"/>
                  </a:lnTo>
                  <a:lnTo>
                    <a:pt x="226449" y="33277"/>
                  </a:lnTo>
                  <a:lnTo>
                    <a:pt x="279917" y="21762"/>
                  </a:lnTo>
                  <a:lnTo>
                    <a:pt x="337326" y="12502"/>
                  </a:lnTo>
                  <a:lnTo>
                    <a:pt x="398182" y="5672"/>
                  </a:lnTo>
                  <a:lnTo>
                    <a:pt x="461988" y="1447"/>
                  </a:lnTo>
                  <a:lnTo>
                    <a:pt x="528251" y="0"/>
                  </a:lnTo>
                  <a:lnTo>
                    <a:pt x="594514" y="1447"/>
                  </a:lnTo>
                  <a:lnTo>
                    <a:pt x="658320" y="5672"/>
                  </a:lnTo>
                  <a:lnTo>
                    <a:pt x="719175" y="12502"/>
                  </a:lnTo>
                  <a:lnTo>
                    <a:pt x="776584" y="21762"/>
                  </a:lnTo>
                  <a:lnTo>
                    <a:pt x="830052" y="33277"/>
                  </a:lnTo>
                  <a:lnTo>
                    <a:pt x="879084" y="46875"/>
                  </a:lnTo>
                  <a:lnTo>
                    <a:pt x="923184" y="62381"/>
                  </a:lnTo>
                  <a:lnTo>
                    <a:pt x="961857" y="79621"/>
                  </a:lnTo>
                  <a:lnTo>
                    <a:pt x="1020945" y="118606"/>
                  </a:lnTo>
                  <a:lnTo>
                    <a:pt x="1052386" y="162438"/>
                  </a:lnTo>
                  <a:lnTo>
                    <a:pt x="1056502" y="185737"/>
                  </a:lnTo>
                  <a:lnTo>
                    <a:pt x="1052386" y="209036"/>
                  </a:lnTo>
                  <a:lnTo>
                    <a:pt x="1020945" y="252868"/>
                  </a:lnTo>
                  <a:lnTo>
                    <a:pt x="961857" y="291853"/>
                  </a:lnTo>
                  <a:lnTo>
                    <a:pt x="923184" y="309093"/>
                  </a:lnTo>
                  <a:lnTo>
                    <a:pt x="879084" y="324599"/>
                  </a:lnTo>
                  <a:lnTo>
                    <a:pt x="830052" y="338197"/>
                  </a:lnTo>
                  <a:lnTo>
                    <a:pt x="776584" y="349712"/>
                  </a:lnTo>
                  <a:lnTo>
                    <a:pt x="719175" y="358972"/>
                  </a:lnTo>
                  <a:lnTo>
                    <a:pt x="658320" y="365802"/>
                  </a:lnTo>
                  <a:lnTo>
                    <a:pt x="594514" y="370027"/>
                  </a:lnTo>
                  <a:lnTo>
                    <a:pt x="528251" y="37147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9672" y="5343525"/>
              <a:ext cx="1056640" cy="371475"/>
            </a:xfrm>
            <a:custGeom>
              <a:avLst/>
              <a:gdLst/>
              <a:ahLst/>
              <a:cxnLst/>
              <a:rect l="l" t="t" r="r" b="b"/>
              <a:pathLst>
                <a:path w="1056640" h="371475">
                  <a:moveTo>
                    <a:pt x="0" y="185737"/>
                  </a:moveTo>
                  <a:lnTo>
                    <a:pt x="16133" y="140004"/>
                  </a:lnTo>
                  <a:lnTo>
                    <a:pt x="61892" y="98421"/>
                  </a:lnTo>
                  <a:lnTo>
                    <a:pt x="133318" y="62381"/>
                  </a:lnTo>
                  <a:lnTo>
                    <a:pt x="177418" y="46875"/>
                  </a:lnTo>
                  <a:lnTo>
                    <a:pt x="226449" y="33277"/>
                  </a:lnTo>
                  <a:lnTo>
                    <a:pt x="279917" y="21762"/>
                  </a:lnTo>
                  <a:lnTo>
                    <a:pt x="337326" y="12502"/>
                  </a:lnTo>
                  <a:lnTo>
                    <a:pt x="398182" y="5672"/>
                  </a:lnTo>
                  <a:lnTo>
                    <a:pt x="461988" y="1447"/>
                  </a:lnTo>
                  <a:lnTo>
                    <a:pt x="528251" y="0"/>
                  </a:lnTo>
                  <a:lnTo>
                    <a:pt x="594514" y="1447"/>
                  </a:lnTo>
                  <a:lnTo>
                    <a:pt x="658320" y="5672"/>
                  </a:lnTo>
                  <a:lnTo>
                    <a:pt x="719175" y="12502"/>
                  </a:lnTo>
                  <a:lnTo>
                    <a:pt x="776584" y="21762"/>
                  </a:lnTo>
                  <a:lnTo>
                    <a:pt x="830052" y="33277"/>
                  </a:lnTo>
                  <a:lnTo>
                    <a:pt x="879084" y="46875"/>
                  </a:lnTo>
                  <a:lnTo>
                    <a:pt x="923184" y="62381"/>
                  </a:lnTo>
                  <a:lnTo>
                    <a:pt x="961857" y="79621"/>
                  </a:lnTo>
                  <a:lnTo>
                    <a:pt x="1020945" y="118606"/>
                  </a:lnTo>
                  <a:lnTo>
                    <a:pt x="1052386" y="162438"/>
                  </a:lnTo>
                  <a:lnTo>
                    <a:pt x="1056502" y="185737"/>
                  </a:lnTo>
                  <a:lnTo>
                    <a:pt x="1040369" y="231470"/>
                  </a:lnTo>
                  <a:lnTo>
                    <a:pt x="994609" y="273053"/>
                  </a:lnTo>
                  <a:lnTo>
                    <a:pt x="923184" y="309093"/>
                  </a:lnTo>
                  <a:lnTo>
                    <a:pt x="879084" y="324599"/>
                  </a:lnTo>
                  <a:lnTo>
                    <a:pt x="830052" y="338197"/>
                  </a:lnTo>
                  <a:lnTo>
                    <a:pt x="776584" y="349712"/>
                  </a:lnTo>
                  <a:lnTo>
                    <a:pt x="719175" y="358972"/>
                  </a:lnTo>
                  <a:lnTo>
                    <a:pt x="658320" y="365802"/>
                  </a:lnTo>
                  <a:lnTo>
                    <a:pt x="594514" y="370027"/>
                  </a:lnTo>
                  <a:lnTo>
                    <a:pt x="528251" y="371474"/>
                  </a:lnTo>
                  <a:lnTo>
                    <a:pt x="461988" y="370027"/>
                  </a:lnTo>
                  <a:lnTo>
                    <a:pt x="398182" y="365802"/>
                  </a:lnTo>
                  <a:lnTo>
                    <a:pt x="337326" y="358972"/>
                  </a:lnTo>
                  <a:lnTo>
                    <a:pt x="279917" y="349712"/>
                  </a:lnTo>
                  <a:lnTo>
                    <a:pt x="226449" y="338197"/>
                  </a:lnTo>
                  <a:lnTo>
                    <a:pt x="177418" y="324599"/>
                  </a:lnTo>
                  <a:lnTo>
                    <a:pt x="133318" y="309093"/>
                  </a:lnTo>
                  <a:lnTo>
                    <a:pt x="94645" y="291853"/>
                  </a:lnTo>
                  <a:lnTo>
                    <a:pt x="35557" y="252868"/>
                  </a:lnTo>
                  <a:lnTo>
                    <a:pt x="4115" y="209036"/>
                  </a:lnTo>
                  <a:lnTo>
                    <a:pt x="0" y="18573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69624" y="5343525"/>
              <a:ext cx="1056640" cy="371475"/>
            </a:xfrm>
            <a:custGeom>
              <a:avLst/>
              <a:gdLst/>
              <a:ahLst/>
              <a:cxnLst/>
              <a:rect l="l" t="t" r="r" b="b"/>
              <a:pathLst>
                <a:path w="1056639" h="371475">
                  <a:moveTo>
                    <a:pt x="528251" y="371474"/>
                  </a:moveTo>
                  <a:lnTo>
                    <a:pt x="461988" y="370027"/>
                  </a:lnTo>
                  <a:lnTo>
                    <a:pt x="398181" y="365802"/>
                  </a:lnTo>
                  <a:lnTo>
                    <a:pt x="337326" y="358972"/>
                  </a:lnTo>
                  <a:lnTo>
                    <a:pt x="279917" y="349712"/>
                  </a:lnTo>
                  <a:lnTo>
                    <a:pt x="226449" y="338197"/>
                  </a:lnTo>
                  <a:lnTo>
                    <a:pt x="177418" y="324599"/>
                  </a:lnTo>
                  <a:lnTo>
                    <a:pt x="133318" y="309093"/>
                  </a:lnTo>
                  <a:lnTo>
                    <a:pt x="94644" y="291853"/>
                  </a:lnTo>
                  <a:lnTo>
                    <a:pt x="35557" y="252868"/>
                  </a:lnTo>
                  <a:lnTo>
                    <a:pt x="4115" y="209036"/>
                  </a:lnTo>
                  <a:lnTo>
                    <a:pt x="0" y="185737"/>
                  </a:lnTo>
                  <a:lnTo>
                    <a:pt x="4115" y="162438"/>
                  </a:lnTo>
                  <a:lnTo>
                    <a:pt x="35557" y="118606"/>
                  </a:lnTo>
                  <a:lnTo>
                    <a:pt x="94644" y="79621"/>
                  </a:lnTo>
                  <a:lnTo>
                    <a:pt x="133318" y="62381"/>
                  </a:lnTo>
                  <a:lnTo>
                    <a:pt x="177418" y="46875"/>
                  </a:lnTo>
                  <a:lnTo>
                    <a:pt x="226449" y="33277"/>
                  </a:lnTo>
                  <a:lnTo>
                    <a:pt x="279917" y="21762"/>
                  </a:lnTo>
                  <a:lnTo>
                    <a:pt x="337326" y="12502"/>
                  </a:lnTo>
                  <a:lnTo>
                    <a:pt x="398181" y="5672"/>
                  </a:lnTo>
                  <a:lnTo>
                    <a:pt x="461988" y="1447"/>
                  </a:lnTo>
                  <a:lnTo>
                    <a:pt x="528251" y="0"/>
                  </a:lnTo>
                  <a:lnTo>
                    <a:pt x="594513" y="1447"/>
                  </a:lnTo>
                  <a:lnTo>
                    <a:pt x="658320" y="5672"/>
                  </a:lnTo>
                  <a:lnTo>
                    <a:pt x="719175" y="12502"/>
                  </a:lnTo>
                  <a:lnTo>
                    <a:pt x="776584" y="21762"/>
                  </a:lnTo>
                  <a:lnTo>
                    <a:pt x="830052" y="33277"/>
                  </a:lnTo>
                  <a:lnTo>
                    <a:pt x="879083" y="46875"/>
                  </a:lnTo>
                  <a:lnTo>
                    <a:pt x="923183" y="62381"/>
                  </a:lnTo>
                  <a:lnTo>
                    <a:pt x="961857" y="79621"/>
                  </a:lnTo>
                  <a:lnTo>
                    <a:pt x="1020945" y="118606"/>
                  </a:lnTo>
                  <a:lnTo>
                    <a:pt x="1052386" y="162438"/>
                  </a:lnTo>
                  <a:lnTo>
                    <a:pt x="1056502" y="185737"/>
                  </a:lnTo>
                  <a:lnTo>
                    <a:pt x="1052386" y="209036"/>
                  </a:lnTo>
                  <a:lnTo>
                    <a:pt x="1020945" y="252868"/>
                  </a:lnTo>
                  <a:lnTo>
                    <a:pt x="961857" y="291853"/>
                  </a:lnTo>
                  <a:lnTo>
                    <a:pt x="923183" y="309093"/>
                  </a:lnTo>
                  <a:lnTo>
                    <a:pt x="879083" y="324599"/>
                  </a:lnTo>
                  <a:lnTo>
                    <a:pt x="830052" y="338197"/>
                  </a:lnTo>
                  <a:lnTo>
                    <a:pt x="776584" y="349712"/>
                  </a:lnTo>
                  <a:lnTo>
                    <a:pt x="719175" y="358972"/>
                  </a:lnTo>
                  <a:lnTo>
                    <a:pt x="658320" y="365802"/>
                  </a:lnTo>
                  <a:lnTo>
                    <a:pt x="594513" y="370027"/>
                  </a:lnTo>
                  <a:lnTo>
                    <a:pt x="528251" y="37147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69624" y="5343525"/>
              <a:ext cx="1056640" cy="371475"/>
            </a:xfrm>
            <a:custGeom>
              <a:avLst/>
              <a:gdLst/>
              <a:ahLst/>
              <a:cxnLst/>
              <a:rect l="l" t="t" r="r" b="b"/>
              <a:pathLst>
                <a:path w="1056639" h="371475">
                  <a:moveTo>
                    <a:pt x="0" y="185737"/>
                  </a:moveTo>
                  <a:lnTo>
                    <a:pt x="16133" y="140004"/>
                  </a:lnTo>
                  <a:lnTo>
                    <a:pt x="61892" y="98421"/>
                  </a:lnTo>
                  <a:lnTo>
                    <a:pt x="133318" y="62381"/>
                  </a:lnTo>
                  <a:lnTo>
                    <a:pt x="177418" y="46875"/>
                  </a:lnTo>
                  <a:lnTo>
                    <a:pt x="226449" y="33277"/>
                  </a:lnTo>
                  <a:lnTo>
                    <a:pt x="279917" y="21762"/>
                  </a:lnTo>
                  <a:lnTo>
                    <a:pt x="337326" y="12502"/>
                  </a:lnTo>
                  <a:lnTo>
                    <a:pt x="398181" y="5672"/>
                  </a:lnTo>
                  <a:lnTo>
                    <a:pt x="461988" y="1447"/>
                  </a:lnTo>
                  <a:lnTo>
                    <a:pt x="528251" y="0"/>
                  </a:lnTo>
                  <a:lnTo>
                    <a:pt x="594513" y="1447"/>
                  </a:lnTo>
                  <a:lnTo>
                    <a:pt x="658320" y="5672"/>
                  </a:lnTo>
                  <a:lnTo>
                    <a:pt x="719175" y="12502"/>
                  </a:lnTo>
                  <a:lnTo>
                    <a:pt x="776584" y="21762"/>
                  </a:lnTo>
                  <a:lnTo>
                    <a:pt x="830052" y="33277"/>
                  </a:lnTo>
                  <a:lnTo>
                    <a:pt x="879083" y="46875"/>
                  </a:lnTo>
                  <a:lnTo>
                    <a:pt x="923183" y="62381"/>
                  </a:lnTo>
                  <a:lnTo>
                    <a:pt x="961857" y="79621"/>
                  </a:lnTo>
                  <a:lnTo>
                    <a:pt x="1020945" y="118606"/>
                  </a:lnTo>
                  <a:lnTo>
                    <a:pt x="1052386" y="162438"/>
                  </a:lnTo>
                  <a:lnTo>
                    <a:pt x="1056502" y="185737"/>
                  </a:lnTo>
                  <a:lnTo>
                    <a:pt x="1040369" y="231470"/>
                  </a:lnTo>
                  <a:lnTo>
                    <a:pt x="994609" y="273053"/>
                  </a:lnTo>
                  <a:lnTo>
                    <a:pt x="923183" y="309093"/>
                  </a:lnTo>
                  <a:lnTo>
                    <a:pt x="879083" y="324599"/>
                  </a:lnTo>
                  <a:lnTo>
                    <a:pt x="830052" y="338197"/>
                  </a:lnTo>
                  <a:lnTo>
                    <a:pt x="776584" y="349712"/>
                  </a:lnTo>
                  <a:lnTo>
                    <a:pt x="719175" y="358972"/>
                  </a:lnTo>
                  <a:lnTo>
                    <a:pt x="658320" y="365802"/>
                  </a:lnTo>
                  <a:lnTo>
                    <a:pt x="594513" y="370027"/>
                  </a:lnTo>
                  <a:lnTo>
                    <a:pt x="528251" y="371474"/>
                  </a:lnTo>
                  <a:lnTo>
                    <a:pt x="461988" y="370027"/>
                  </a:lnTo>
                  <a:lnTo>
                    <a:pt x="398181" y="365802"/>
                  </a:lnTo>
                  <a:lnTo>
                    <a:pt x="337326" y="358972"/>
                  </a:lnTo>
                  <a:lnTo>
                    <a:pt x="279917" y="349712"/>
                  </a:lnTo>
                  <a:lnTo>
                    <a:pt x="226449" y="338197"/>
                  </a:lnTo>
                  <a:lnTo>
                    <a:pt x="177418" y="324599"/>
                  </a:lnTo>
                  <a:lnTo>
                    <a:pt x="133318" y="309093"/>
                  </a:lnTo>
                  <a:lnTo>
                    <a:pt x="94644" y="291853"/>
                  </a:lnTo>
                  <a:lnTo>
                    <a:pt x="35557" y="252868"/>
                  </a:lnTo>
                  <a:lnTo>
                    <a:pt x="4115" y="209036"/>
                  </a:lnTo>
                  <a:lnTo>
                    <a:pt x="0" y="18573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6414" y="2185987"/>
              <a:ext cx="122971" cy="15825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6414" y="2805112"/>
              <a:ext cx="122971" cy="15825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9000" y="3362325"/>
              <a:ext cx="122971" cy="34398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827" y="3362325"/>
              <a:ext cx="122971" cy="34398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15313" y="4043362"/>
              <a:ext cx="2524125" cy="123825"/>
            </a:xfrm>
            <a:custGeom>
              <a:avLst/>
              <a:gdLst/>
              <a:ahLst/>
              <a:cxnLst/>
              <a:rect l="l" t="t" r="r" b="b"/>
              <a:pathLst>
                <a:path w="2524125" h="123825">
                  <a:moveTo>
                    <a:pt x="0" y="123824"/>
                  </a:moveTo>
                  <a:lnTo>
                    <a:pt x="2523867" y="123824"/>
                  </a:lnTo>
                </a:path>
                <a:path w="2524125" h="123825">
                  <a:moveTo>
                    <a:pt x="0" y="123824"/>
                  </a:moveTo>
                  <a:lnTo>
                    <a:pt x="0" y="0"/>
                  </a:lnTo>
                </a:path>
                <a:path w="2524125" h="123825">
                  <a:moveTo>
                    <a:pt x="2523867" y="123824"/>
                  </a:moveTo>
                  <a:lnTo>
                    <a:pt x="2523867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5108" y="4167187"/>
              <a:ext cx="122971" cy="15825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7695" y="4662487"/>
              <a:ext cx="122971" cy="2201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3588" y="5219700"/>
              <a:ext cx="158251" cy="18531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743" y="4662487"/>
              <a:ext cx="122971" cy="22016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942" y="5219700"/>
              <a:ext cx="158251" cy="18531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002613" y="3069018"/>
            <a:ext cx="56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220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heavy" spc="-5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39535" y="3069018"/>
            <a:ext cx="51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800" u="heavy" spc="-215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heavy" spc="-5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1280" y="4431093"/>
            <a:ext cx="1153795" cy="121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  <a:tabLst>
                <a:tab pos="1140460" algn="l"/>
              </a:tabLst>
            </a:pPr>
            <a:r>
              <a:rPr sz="1800" i="1" spc="-5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1800" i="1" u="heavy" spc="-5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	</a:t>
            </a:r>
            <a:endParaRPr sz="1800">
              <a:latin typeface="Arial"/>
              <a:cs typeface="Arial"/>
            </a:endParaRPr>
          </a:p>
          <a:p>
            <a:pPr marR="391160" algn="ctr">
              <a:lnSpc>
                <a:spcPct val="100000"/>
              </a:lnSpc>
              <a:spcBef>
                <a:spcPts val="995"/>
              </a:spcBef>
            </a:pPr>
            <a:r>
              <a:rPr sz="1400" spc="-5" dirty="0">
                <a:latin typeface="Arial MT"/>
                <a:cs typeface="Arial MT"/>
              </a:rPr>
              <a:t>OUTPUT</a:t>
            </a:r>
            <a:endParaRPr sz="1400">
              <a:latin typeface="Arial MT"/>
              <a:cs typeface="Arial MT"/>
            </a:endParaRPr>
          </a:p>
          <a:p>
            <a:pPr marR="389890" algn="ctr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Max</a:t>
            </a:r>
            <a:endParaRPr sz="1400">
              <a:latin typeface="Arial MT"/>
              <a:cs typeface="Arial MT"/>
            </a:endParaRPr>
          </a:p>
          <a:p>
            <a:pPr marL="194310">
              <a:lnSpc>
                <a:spcPct val="100000"/>
              </a:lnSpc>
              <a:spcBef>
                <a:spcPts val="1135"/>
              </a:spcBef>
            </a:pPr>
            <a:r>
              <a:rPr sz="1400" spc="-5" dirty="0">
                <a:latin typeface="Arial MT"/>
                <a:cs typeface="Arial MT"/>
              </a:rPr>
              <a:t>STOP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98229" y="4431093"/>
            <a:ext cx="1035050" cy="121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" algn="l"/>
              </a:tabLst>
            </a:pPr>
            <a:r>
              <a:rPr sz="1800" u="heavy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i="1" u="heavy" spc="-5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  <a:p>
            <a:pPr marL="603885" marR="5080" indent="-311150">
              <a:lnSpc>
                <a:spcPct val="100000"/>
              </a:lnSpc>
              <a:spcBef>
                <a:spcPts val="995"/>
              </a:spcBef>
            </a:pPr>
            <a:r>
              <a:rPr sz="1400" spc="-5" dirty="0">
                <a:latin typeface="Arial MT"/>
                <a:cs typeface="Arial MT"/>
              </a:rPr>
              <a:t>OUTPUT  </a:t>
            </a:r>
            <a:r>
              <a:rPr sz="1400" dirty="0">
                <a:latin typeface="Arial MT"/>
                <a:cs typeface="Arial MT"/>
              </a:rPr>
              <a:t>Z</a:t>
            </a:r>
            <a:endParaRPr sz="1400">
              <a:latin typeface="Arial MT"/>
              <a:cs typeface="Arial MT"/>
            </a:endParaRPr>
          </a:p>
          <a:p>
            <a:pPr marL="357505">
              <a:lnSpc>
                <a:spcPct val="100000"/>
              </a:lnSpc>
              <a:spcBef>
                <a:spcPts val="1135"/>
              </a:spcBef>
            </a:pPr>
            <a:r>
              <a:rPr sz="1400" spc="-5" dirty="0">
                <a:latin typeface="Arial MT"/>
                <a:cs typeface="Arial MT"/>
              </a:rPr>
              <a:t>STOP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186112" y="2500312"/>
            <a:ext cx="1666239" cy="624205"/>
            <a:chOff x="3186112" y="2500312"/>
            <a:chExt cx="1666239" cy="624205"/>
          </a:xfrm>
        </p:grpSpPr>
        <p:sp>
          <p:nvSpPr>
            <p:cNvPr id="52" name="object 52"/>
            <p:cNvSpPr/>
            <p:nvPr/>
          </p:nvSpPr>
          <p:spPr>
            <a:xfrm>
              <a:off x="3200400" y="2514600"/>
              <a:ext cx="1515745" cy="551180"/>
            </a:xfrm>
            <a:custGeom>
              <a:avLst/>
              <a:gdLst/>
              <a:ahLst/>
              <a:cxnLst/>
              <a:rect l="l" t="t" r="r" b="b"/>
              <a:pathLst>
                <a:path w="1515745" h="551180">
                  <a:moveTo>
                    <a:pt x="0" y="0"/>
                  </a:moveTo>
                  <a:lnTo>
                    <a:pt x="1515272" y="551008"/>
                  </a:lnTo>
                </a:path>
              </a:pathLst>
            </a:custGeom>
            <a:ln w="28574">
              <a:solidFill>
                <a:srgbClr val="5900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5255" y="3006963"/>
              <a:ext cx="166573" cy="117288"/>
            </a:xfrm>
            <a:prstGeom prst="rect">
              <a:avLst/>
            </a:prstGeom>
          </p:spPr>
        </p:pic>
      </p:grp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34" y="521975"/>
            <a:ext cx="6239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Our</a:t>
            </a:r>
            <a:r>
              <a:rPr spc="-20" dirty="0"/>
              <a:t> </a:t>
            </a:r>
            <a:r>
              <a:rPr spc="-10" dirty="0"/>
              <a:t>First</a:t>
            </a:r>
            <a:r>
              <a:rPr spc="-25" dirty="0"/>
              <a:t> </a:t>
            </a:r>
            <a:r>
              <a:rPr dirty="0"/>
              <a:t>C</a:t>
            </a:r>
            <a:r>
              <a:rPr spc="-20" dirty="0"/>
              <a:t> </a:t>
            </a:r>
            <a:r>
              <a:rPr spc="-5" dirty="0"/>
              <a:t>Program:</a:t>
            </a:r>
            <a:r>
              <a:rPr spc="-15" dirty="0"/>
              <a:t> </a:t>
            </a:r>
            <a:r>
              <a:rPr spc="-10" dirty="0"/>
              <a:t>Hello</a:t>
            </a:r>
            <a:r>
              <a:rPr spc="-25" dirty="0"/>
              <a:t> </a:t>
            </a:r>
            <a:r>
              <a:rPr spc="-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6813" y="1095662"/>
            <a:ext cx="4764405" cy="4170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11325">
              <a:lnSpc>
                <a:spcPct val="141700"/>
              </a:lnSpc>
              <a:spcBef>
                <a:spcPts val="95"/>
              </a:spcBef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3200" spc="-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&lt;stdio.h&gt;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485775" marR="5080">
              <a:lnSpc>
                <a:spcPts val="5440"/>
              </a:lnSpc>
              <a:spcBef>
                <a:spcPts val="450"/>
              </a:spcBef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printf</a:t>
            </a:r>
            <a:r>
              <a:rPr sz="32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("Hello,</a:t>
            </a:r>
            <a:r>
              <a:rPr sz="3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World!\n");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0;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34" y="380491"/>
            <a:ext cx="6239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Our</a:t>
            </a:r>
            <a:r>
              <a:rPr spc="-20" dirty="0"/>
              <a:t> </a:t>
            </a:r>
            <a:r>
              <a:rPr spc="-10" dirty="0"/>
              <a:t>First</a:t>
            </a:r>
            <a:r>
              <a:rPr spc="-25" dirty="0"/>
              <a:t> </a:t>
            </a:r>
            <a:r>
              <a:rPr dirty="0"/>
              <a:t>C</a:t>
            </a:r>
            <a:r>
              <a:rPr spc="-20" dirty="0"/>
              <a:t> </a:t>
            </a:r>
            <a:r>
              <a:rPr spc="-5" dirty="0"/>
              <a:t>Program:</a:t>
            </a:r>
            <a:r>
              <a:rPr spc="-15" dirty="0"/>
              <a:t> </a:t>
            </a:r>
            <a:r>
              <a:rPr spc="-10" dirty="0"/>
              <a:t>Hello</a:t>
            </a:r>
            <a:r>
              <a:rPr spc="-25" dirty="0"/>
              <a:t> </a:t>
            </a:r>
            <a:r>
              <a:rPr spc="-5" dirty="0"/>
              <a:t>World</a:t>
            </a:r>
          </a:p>
        </p:txBody>
      </p:sp>
      <p:sp>
        <p:nvSpPr>
          <p:cNvPr id="3" name="object 3"/>
          <p:cNvSpPr/>
          <p:nvPr/>
        </p:nvSpPr>
        <p:spPr>
          <a:xfrm>
            <a:off x="1048448" y="1828812"/>
            <a:ext cx="5918200" cy="3113405"/>
          </a:xfrm>
          <a:custGeom>
            <a:avLst/>
            <a:gdLst/>
            <a:ahLst/>
            <a:cxnLst/>
            <a:rect l="l" t="t" r="r" b="b"/>
            <a:pathLst>
              <a:path w="5918200" h="3113404">
                <a:moveTo>
                  <a:pt x="5918200" y="0"/>
                </a:moveTo>
                <a:lnTo>
                  <a:pt x="0" y="0"/>
                </a:lnTo>
                <a:lnTo>
                  <a:pt x="0" y="147637"/>
                </a:lnTo>
                <a:lnTo>
                  <a:pt x="0" y="2895600"/>
                </a:lnTo>
                <a:lnTo>
                  <a:pt x="0" y="3048000"/>
                </a:lnTo>
                <a:lnTo>
                  <a:pt x="0" y="3113087"/>
                </a:lnTo>
                <a:lnTo>
                  <a:pt x="3673475" y="3113087"/>
                </a:lnTo>
                <a:lnTo>
                  <a:pt x="3673475" y="3048000"/>
                </a:lnTo>
                <a:lnTo>
                  <a:pt x="5784850" y="3048000"/>
                </a:lnTo>
                <a:lnTo>
                  <a:pt x="5784850" y="3113087"/>
                </a:lnTo>
                <a:lnTo>
                  <a:pt x="5918200" y="3113087"/>
                </a:lnTo>
                <a:lnTo>
                  <a:pt x="5918200" y="3048000"/>
                </a:lnTo>
                <a:lnTo>
                  <a:pt x="5918200" y="2895600"/>
                </a:lnTo>
                <a:lnTo>
                  <a:pt x="5918200" y="147637"/>
                </a:lnTo>
                <a:lnTo>
                  <a:pt x="5918200" y="0"/>
                </a:lnTo>
                <a:close/>
              </a:path>
            </a:pathLst>
          </a:custGeom>
          <a:solidFill>
            <a:srgbClr val="E4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5798" y="2119388"/>
            <a:ext cx="2494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&lt;stdio.h&gt;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5798" y="2668028"/>
            <a:ext cx="537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/*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This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program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prints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“Hello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World” </a:t>
            </a:r>
            <a:r>
              <a:rPr sz="1800" spc="-5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798" y="3490988"/>
            <a:ext cx="36372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printf(“Hello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World!\n”);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2927" y="4876812"/>
            <a:ext cx="3279775" cy="376555"/>
          </a:xfrm>
          <a:custGeom>
            <a:avLst/>
            <a:gdLst/>
            <a:ahLst/>
            <a:cxnLst/>
            <a:rect l="l" t="t" r="r" b="b"/>
            <a:pathLst>
              <a:path w="3279775" h="376554">
                <a:moveTo>
                  <a:pt x="3279774" y="376237"/>
                </a:moveTo>
                <a:lnTo>
                  <a:pt x="0" y="376237"/>
                </a:lnTo>
                <a:lnTo>
                  <a:pt x="0" y="0"/>
                </a:lnTo>
                <a:lnTo>
                  <a:pt x="3279774" y="0"/>
                </a:lnTo>
                <a:lnTo>
                  <a:pt x="3279774" y="3762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2927" y="4876812"/>
            <a:ext cx="3279775" cy="3765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C0504D"/>
                </a:solidFill>
                <a:latin typeface="Arial MT"/>
                <a:cs typeface="Arial MT"/>
              </a:rPr>
              <a:t>Brackets</a:t>
            </a:r>
            <a:r>
              <a:rPr sz="1800" spc="-3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MT"/>
                <a:cs typeface="Arial MT"/>
              </a:rPr>
              <a:t>define</a:t>
            </a:r>
            <a:r>
              <a:rPr sz="1800" spc="-2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504D"/>
                </a:solidFill>
                <a:latin typeface="Arial MT"/>
                <a:cs typeface="Arial MT"/>
              </a:rPr>
              <a:t>code</a:t>
            </a:r>
            <a:r>
              <a:rPr sz="1800" spc="-2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MT"/>
                <a:cs typeface="Arial MT"/>
              </a:rPr>
              <a:t>blocks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7243" y="4060997"/>
            <a:ext cx="5306060" cy="1040130"/>
            <a:chOff x="1527243" y="4060997"/>
            <a:chExt cx="5306060" cy="1040130"/>
          </a:xfrm>
        </p:grpSpPr>
        <p:sp>
          <p:nvSpPr>
            <p:cNvPr id="10" name="object 10"/>
            <p:cNvSpPr/>
            <p:nvPr/>
          </p:nvSpPr>
          <p:spPr>
            <a:xfrm>
              <a:off x="1603627" y="4189127"/>
              <a:ext cx="375285" cy="687705"/>
            </a:xfrm>
            <a:custGeom>
              <a:avLst/>
              <a:gdLst/>
              <a:ahLst/>
              <a:cxnLst/>
              <a:rect l="l" t="t" r="r" b="b"/>
              <a:pathLst>
                <a:path w="375285" h="687704">
                  <a:moveTo>
                    <a:pt x="375100" y="68768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243" y="4060997"/>
              <a:ext cx="132105" cy="1650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53239" y="4605571"/>
              <a:ext cx="325755" cy="271780"/>
            </a:xfrm>
            <a:custGeom>
              <a:avLst/>
              <a:gdLst/>
              <a:ahLst/>
              <a:cxnLst/>
              <a:rect l="l" t="t" r="r" b="b"/>
              <a:pathLst>
                <a:path w="325755" h="271779">
                  <a:moveTo>
                    <a:pt x="325488" y="27124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331" y="4508267"/>
              <a:ext cx="158410" cy="1478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21928" y="4724411"/>
              <a:ext cx="2111375" cy="376555"/>
            </a:xfrm>
            <a:custGeom>
              <a:avLst/>
              <a:gdLst/>
              <a:ahLst/>
              <a:cxnLst/>
              <a:rect l="l" t="t" r="r" b="b"/>
              <a:pathLst>
                <a:path w="2111375" h="376554">
                  <a:moveTo>
                    <a:pt x="2111374" y="376237"/>
                  </a:moveTo>
                  <a:lnTo>
                    <a:pt x="0" y="376237"/>
                  </a:lnTo>
                  <a:lnTo>
                    <a:pt x="0" y="0"/>
                  </a:lnTo>
                  <a:lnTo>
                    <a:pt x="2111374" y="0"/>
                  </a:lnTo>
                  <a:lnTo>
                    <a:pt x="2111374" y="3762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21928" y="4724412"/>
            <a:ext cx="2111375" cy="3765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C0504D"/>
                </a:solidFill>
                <a:latin typeface="Arial MT"/>
                <a:cs typeface="Arial MT"/>
              </a:rPr>
              <a:t>Library</a:t>
            </a:r>
            <a:r>
              <a:rPr sz="1800" spc="-5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504D"/>
                </a:solidFill>
                <a:latin typeface="Arial MT"/>
                <a:cs typeface="Arial MT"/>
              </a:rPr>
              <a:t>command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67462" y="3200412"/>
            <a:ext cx="4624705" cy="1538605"/>
            <a:chOff x="2767462" y="3200412"/>
            <a:chExt cx="4624705" cy="1538605"/>
          </a:xfrm>
        </p:grpSpPr>
        <p:sp>
          <p:nvSpPr>
            <p:cNvPr id="17" name="object 17"/>
            <p:cNvSpPr/>
            <p:nvPr/>
          </p:nvSpPr>
          <p:spPr>
            <a:xfrm>
              <a:off x="2909092" y="4375789"/>
              <a:ext cx="1812925" cy="349250"/>
            </a:xfrm>
            <a:custGeom>
              <a:avLst/>
              <a:gdLst/>
              <a:ahLst/>
              <a:cxnLst/>
              <a:rect l="l" t="t" r="r" b="b"/>
              <a:pathLst>
                <a:path w="1812925" h="349250">
                  <a:moveTo>
                    <a:pt x="1812834" y="348621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7462" y="4315153"/>
              <a:ext cx="164830" cy="1212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64727" y="3200412"/>
              <a:ext cx="3127375" cy="376555"/>
            </a:xfrm>
            <a:custGeom>
              <a:avLst/>
              <a:gdLst/>
              <a:ahLst/>
              <a:cxnLst/>
              <a:rect l="l" t="t" r="r" b="b"/>
              <a:pathLst>
                <a:path w="3127375" h="376554">
                  <a:moveTo>
                    <a:pt x="3127374" y="376237"/>
                  </a:moveTo>
                  <a:lnTo>
                    <a:pt x="0" y="376237"/>
                  </a:lnTo>
                  <a:lnTo>
                    <a:pt x="0" y="0"/>
                  </a:lnTo>
                  <a:lnTo>
                    <a:pt x="3127374" y="0"/>
                  </a:lnTo>
                  <a:lnTo>
                    <a:pt x="3127374" y="3762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64728" y="3200412"/>
            <a:ext cx="3127375" cy="3765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solidFill>
                  <a:srgbClr val="C0504D"/>
                </a:solidFill>
                <a:latin typeface="Arial MT"/>
                <a:cs typeface="Arial MT"/>
              </a:rPr>
              <a:t>main(</a:t>
            </a:r>
            <a:r>
              <a:rPr sz="1800" spc="-2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504D"/>
                </a:solidFill>
                <a:latin typeface="Arial MT"/>
                <a:cs typeface="Arial MT"/>
              </a:rPr>
              <a:t>)</a:t>
            </a:r>
            <a:r>
              <a:rPr sz="1800" spc="-2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504D"/>
                </a:solidFill>
                <a:latin typeface="Arial MT"/>
                <a:cs typeface="Arial MT"/>
              </a:rPr>
              <a:t>means</a:t>
            </a:r>
            <a:r>
              <a:rPr sz="1800" spc="-2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504D"/>
                </a:solidFill>
                <a:latin typeface="Arial MT"/>
                <a:cs typeface="Arial MT"/>
              </a:rPr>
              <a:t>“</a:t>
            </a:r>
            <a:r>
              <a:rPr sz="1800" i="1" dirty="0">
                <a:solidFill>
                  <a:srgbClr val="C0504D"/>
                </a:solidFill>
                <a:latin typeface="Arial"/>
                <a:cs typeface="Arial"/>
              </a:rPr>
              <a:t>start</a:t>
            </a:r>
            <a:r>
              <a:rPr sz="1800" i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C0504D"/>
                </a:solidFill>
                <a:latin typeface="Arial"/>
                <a:cs typeface="Arial"/>
              </a:rPr>
              <a:t>here”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234363" y="1600212"/>
            <a:ext cx="3402329" cy="2093595"/>
            <a:chOff x="2234363" y="1600212"/>
            <a:chExt cx="3402329" cy="2093595"/>
          </a:xfrm>
        </p:grpSpPr>
        <p:sp>
          <p:nvSpPr>
            <p:cNvPr id="22" name="object 22"/>
            <p:cNvSpPr/>
            <p:nvPr/>
          </p:nvSpPr>
          <p:spPr>
            <a:xfrm>
              <a:off x="2376926" y="3352812"/>
              <a:ext cx="1887855" cy="280035"/>
            </a:xfrm>
            <a:custGeom>
              <a:avLst/>
              <a:gdLst/>
              <a:ahLst/>
              <a:cxnLst/>
              <a:rect l="l" t="t" r="r" b="b"/>
              <a:pathLst>
                <a:path w="1887854" h="280035">
                  <a:moveTo>
                    <a:pt x="1887800" y="0"/>
                  </a:moveTo>
                  <a:lnTo>
                    <a:pt x="0" y="2796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4363" y="3571510"/>
              <a:ext cx="163767" cy="12195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69453" y="1600212"/>
              <a:ext cx="1666875" cy="376555"/>
            </a:xfrm>
            <a:custGeom>
              <a:avLst/>
              <a:gdLst/>
              <a:ahLst/>
              <a:cxnLst/>
              <a:rect l="l" t="t" r="r" b="b"/>
              <a:pathLst>
                <a:path w="1666875" h="376555">
                  <a:moveTo>
                    <a:pt x="1666874" y="376237"/>
                  </a:moveTo>
                  <a:lnTo>
                    <a:pt x="0" y="376237"/>
                  </a:lnTo>
                  <a:lnTo>
                    <a:pt x="0" y="0"/>
                  </a:lnTo>
                  <a:lnTo>
                    <a:pt x="1666874" y="0"/>
                  </a:lnTo>
                  <a:lnTo>
                    <a:pt x="1666874" y="3762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69453" y="1600212"/>
            <a:ext cx="1666875" cy="3765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C0504D"/>
                </a:solidFill>
                <a:latin typeface="Arial MT"/>
                <a:cs typeface="Arial MT"/>
              </a:rPr>
              <a:t>Preprocessor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62603" y="1814524"/>
            <a:ext cx="6110605" cy="771525"/>
            <a:chOff x="2462603" y="1814524"/>
            <a:chExt cx="6110605" cy="771525"/>
          </a:xfrm>
        </p:grpSpPr>
        <p:sp>
          <p:nvSpPr>
            <p:cNvPr id="27" name="object 27"/>
            <p:cNvSpPr/>
            <p:nvPr/>
          </p:nvSpPr>
          <p:spPr>
            <a:xfrm>
              <a:off x="2604048" y="1828812"/>
              <a:ext cx="1356360" cy="271780"/>
            </a:xfrm>
            <a:custGeom>
              <a:avLst/>
              <a:gdLst/>
              <a:ahLst/>
              <a:cxnLst/>
              <a:rect l="l" t="t" r="r" b="b"/>
              <a:pathLst>
                <a:path w="1356360" h="271780">
                  <a:moveTo>
                    <a:pt x="1355879" y="0"/>
                  </a:moveTo>
                  <a:lnTo>
                    <a:pt x="0" y="27117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2603" y="2039418"/>
              <a:ext cx="164989" cy="12113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69728" y="2209812"/>
              <a:ext cx="2403475" cy="376555"/>
            </a:xfrm>
            <a:custGeom>
              <a:avLst/>
              <a:gdLst/>
              <a:ahLst/>
              <a:cxnLst/>
              <a:rect l="l" t="t" r="r" b="b"/>
              <a:pathLst>
                <a:path w="2403475" h="376555">
                  <a:moveTo>
                    <a:pt x="2403474" y="376237"/>
                  </a:moveTo>
                  <a:lnTo>
                    <a:pt x="0" y="376237"/>
                  </a:lnTo>
                  <a:lnTo>
                    <a:pt x="0" y="0"/>
                  </a:lnTo>
                  <a:lnTo>
                    <a:pt x="2403474" y="0"/>
                  </a:lnTo>
                  <a:lnTo>
                    <a:pt x="2403474" y="3762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69728" y="2209812"/>
            <a:ext cx="2403475" cy="3765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C0504D"/>
                </a:solidFill>
                <a:latin typeface="Arial MT"/>
                <a:cs typeface="Arial MT"/>
              </a:rPr>
              <a:t>Comments</a:t>
            </a:r>
            <a:r>
              <a:rPr sz="1800" spc="-3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MT"/>
                <a:cs typeface="Arial MT"/>
              </a:rPr>
              <a:t>are</a:t>
            </a:r>
            <a:r>
              <a:rPr sz="1800" spc="-3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MT"/>
                <a:cs typeface="Arial MT"/>
              </a:rPr>
              <a:t>good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824619" y="2347924"/>
            <a:ext cx="1359535" cy="342265"/>
            <a:chOff x="4824619" y="2347924"/>
            <a:chExt cx="1359535" cy="342265"/>
          </a:xfrm>
        </p:grpSpPr>
        <p:sp>
          <p:nvSpPr>
            <p:cNvPr id="32" name="object 32"/>
            <p:cNvSpPr/>
            <p:nvPr/>
          </p:nvSpPr>
          <p:spPr>
            <a:xfrm>
              <a:off x="4965495" y="2362212"/>
              <a:ext cx="1204595" cy="267970"/>
            </a:xfrm>
            <a:custGeom>
              <a:avLst/>
              <a:gdLst/>
              <a:ahLst/>
              <a:cxnLst/>
              <a:rect l="l" t="t" r="r" b="b"/>
              <a:pathLst>
                <a:path w="1204595" h="267969">
                  <a:moveTo>
                    <a:pt x="1204232" y="0"/>
                  </a:moveTo>
                  <a:lnTo>
                    <a:pt x="0" y="26760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4619" y="2569457"/>
              <a:ext cx="165401" cy="120723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115" y="954680"/>
            <a:ext cx="742505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4335" algn="l"/>
                <a:tab pos="394970" algn="l"/>
              </a:tabLst>
            </a:pPr>
            <a:r>
              <a:rPr sz="2400" spc="-5" dirty="0">
                <a:latin typeface="Calibri"/>
                <a:cs typeface="Calibri"/>
              </a:rPr>
              <a:t>Comments</a:t>
            </a:r>
            <a:endParaRPr sz="2400">
              <a:latin typeface="Calibri"/>
              <a:cs typeface="Calibri"/>
            </a:endParaRPr>
          </a:p>
          <a:p>
            <a:pPr marL="576580" marR="9969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Tex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surrounde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/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ourier New"/>
                <a:cs typeface="Courier New"/>
              </a:rPr>
              <a:t>*</a:t>
            </a:r>
            <a:r>
              <a:rPr sz="2400" b="1" dirty="0">
                <a:latin typeface="Courier New"/>
                <a:cs typeface="Courier New"/>
              </a:rPr>
              <a:t>/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ignore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computer  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 describe program</a:t>
            </a:r>
            <a:endParaRPr sz="2400">
              <a:latin typeface="Calibri"/>
              <a:cs typeface="Calibri"/>
            </a:endParaRPr>
          </a:p>
          <a:p>
            <a:pPr marL="302260" indent="-290195">
              <a:lnSpc>
                <a:spcPct val="100000"/>
              </a:lnSpc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400" b="1" spc="-5" dirty="0">
                <a:latin typeface="Courier New"/>
                <a:cs typeface="Courier New"/>
              </a:rPr>
              <a:t>#include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&lt;stdio.h&gt;</a:t>
            </a:r>
            <a:endParaRPr sz="2400">
              <a:latin typeface="Courier New"/>
              <a:cs typeface="Courier New"/>
            </a:endParaRPr>
          </a:p>
          <a:p>
            <a:pPr marR="3493770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Preprocessor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 marL="483870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Tells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load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480695" algn="ctr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&lt;stdio.h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5" dirty="0">
                <a:latin typeface="Calibri"/>
                <a:cs typeface="Calibri"/>
              </a:rPr>
              <a:t> standar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input/outpu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operations</a:t>
            </a:r>
            <a:endParaRPr sz="2400">
              <a:latin typeface="Calibri"/>
              <a:cs typeface="Calibri"/>
            </a:endParaRPr>
          </a:p>
          <a:p>
            <a:pPr marL="462280" lvl="1" indent="-29781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1645" algn="l"/>
                <a:tab pos="462915" algn="l"/>
              </a:tabLst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main()</a:t>
            </a:r>
            <a:endParaRPr sz="2400">
              <a:latin typeface="Courier New"/>
              <a:cs typeface="Courier New"/>
            </a:endParaRPr>
          </a:p>
          <a:p>
            <a:pPr marL="862330" marR="5080" lvl="2" indent="-30289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861694" algn="l"/>
                <a:tab pos="862965" algn="l"/>
              </a:tabLst>
            </a:pPr>
            <a:r>
              <a:rPr sz="2400" spc="-5" dirty="0">
                <a:latin typeface="Calibri"/>
                <a:cs typeface="Calibri"/>
              </a:rPr>
              <a:t>C++ programs contain one or more functions, exactly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which must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</a:t>
            </a:r>
            <a:endParaRPr sz="2400">
              <a:latin typeface="Courier New"/>
              <a:cs typeface="Courier New"/>
            </a:endParaRPr>
          </a:p>
          <a:p>
            <a:pPr marL="862330" lvl="2" indent="-30353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861694" algn="l"/>
                <a:tab pos="862965" algn="l"/>
              </a:tabLst>
            </a:pPr>
            <a:r>
              <a:rPr sz="2400" spc="-5" dirty="0">
                <a:latin typeface="Calibri"/>
                <a:cs typeface="Calibri"/>
              </a:rPr>
              <a:t>Parenthesis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indicate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559435">
              <a:lnSpc>
                <a:spcPct val="100000"/>
              </a:lnSpc>
              <a:spcBef>
                <a:spcPts val="480"/>
              </a:spcBef>
              <a:tabLst>
                <a:tab pos="861694" algn="l"/>
              </a:tabLst>
            </a:pPr>
            <a:r>
              <a:rPr sz="2400" b="1" dirty="0">
                <a:latin typeface="Arial"/>
                <a:cs typeface="Arial"/>
              </a:rPr>
              <a:t>–	</a:t>
            </a:r>
            <a:r>
              <a:rPr sz="2400" b="1" spc="-5" dirty="0">
                <a:latin typeface="Courier New"/>
                <a:cs typeface="Courier New"/>
              </a:rPr>
              <a:t>in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mean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tha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</a:t>
            </a: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"returns</a:t>
            </a:r>
            <a:r>
              <a:rPr sz="2400" dirty="0"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intege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value</a:t>
            </a:r>
            <a:endParaRPr sz="2400">
              <a:latin typeface="Calibri"/>
              <a:cs typeface="Calibri"/>
            </a:endParaRPr>
          </a:p>
          <a:p>
            <a:pPr marL="862330" indent="-30353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861694" algn="l"/>
                <a:tab pos="862965" algn="l"/>
              </a:tabLst>
            </a:pPr>
            <a:r>
              <a:rPr sz="2400" spc="-5" dirty="0">
                <a:latin typeface="Calibri"/>
                <a:cs typeface="Calibri"/>
              </a:rPr>
              <a:t>Brace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(</a:t>
            </a:r>
            <a:r>
              <a:rPr sz="2400" b="1" dirty="0">
                <a:latin typeface="Courier New"/>
                <a:cs typeface="Courier New"/>
              </a:rPr>
              <a:t>{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dirty="0">
                <a:latin typeface="Courier New"/>
                <a:cs typeface="Courier New"/>
              </a:rPr>
              <a:t>}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indicat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block</a:t>
            </a:r>
            <a:endParaRPr sz="2400">
              <a:latin typeface="Calibri"/>
              <a:cs typeface="Calibri"/>
            </a:endParaRPr>
          </a:p>
          <a:p>
            <a:pPr marL="1262380" lvl="1" indent="-1835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26301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bodies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contained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1825" y="6441078"/>
            <a:ext cx="836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braces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96" y="218264"/>
            <a:ext cx="776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Our</a:t>
            </a:r>
            <a:r>
              <a:rPr spc="-20" dirty="0"/>
              <a:t> </a:t>
            </a:r>
            <a:r>
              <a:rPr spc="-10" dirty="0"/>
              <a:t>First</a:t>
            </a:r>
            <a:r>
              <a:rPr spc="-20" dirty="0"/>
              <a:t> </a:t>
            </a:r>
            <a:r>
              <a:rPr dirty="0"/>
              <a:t>C</a:t>
            </a:r>
            <a:r>
              <a:rPr spc="-15" dirty="0"/>
              <a:t> </a:t>
            </a:r>
            <a:r>
              <a:rPr spc="-5" dirty="0"/>
              <a:t>Program:</a:t>
            </a:r>
            <a:r>
              <a:rPr spc="-15" dirty="0"/>
              <a:t> </a:t>
            </a:r>
            <a:r>
              <a:rPr spc="-10" dirty="0"/>
              <a:t>Hello</a:t>
            </a:r>
            <a:r>
              <a:rPr spc="-20" dirty="0"/>
              <a:t> </a:t>
            </a:r>
            <a:r>
              <a:rPr spc="-5" dirty="0"/>
              <a:t>World</a:t>
            </a:r>
            <a:r>
              <a:rPr spc="-15" dirty="0"/>
              <a:t> </a:t>
            </a:r>
            <a:r>
              <a:rPr spc="-5" dirty="0"/>
              <a:t>(Cont..)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225" y="6428676"/>
            <a:ext cx="605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3/2/2023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04515" y="989551"/>
            <a:ext cx="7539355" cy="41706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Courier New"/>
                <a:cs typeface="Courier New"/>
              </a:rPr>
              <a:t>printf</a:t>
            </a:r>
            <a:r>
              <a:rPr sz="2400" b="1" dirty="0">
                <a:latin typeface="Courier New"/>
                <a:cs typeface="Courier New"/>
              </a:rPr>
              <a:t>(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"Welcom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spc="-5" dirty="0">
                <a:latin typeface="Courier New"/>
                <a:cs typeface="Courier New"/>
              </a:rPr>
              <a:t> t</a:t>
            </a:r>
            <a:r>
              <a:rPr sz="2400" b="1" dirty="0">
                <a:latin typeface="Courier New"/>
                <a:cs typeface="Courier New"/>
              </a:rPr>
              <a:t>o</a:t>
            </a:r>
            <a:r>
              <a:rPr sz="2400" b="1" spc="-5" dirty="0">
                <a:latin typeface="Courier New"/>
                <a:cs typeface="Courier New"/>
              </a:rPr>
              <a:t> C!\n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894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09930" lvl="1" indent="-30353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spc="-5" dirty="0">
                <a:latin typeface="Calibri"/>
                <a:cs typeface="Calibri"/>
              </a:rPr>
              <a:t>Instructs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endParaRPr sz="2400">
              <a:latin typeface="Calibri"/>
              <a:cs typeface="Calibri"/>
            </a:endParaRPr>
          </a:p>
          <a:p>
            <a:pPr marL="1109980" marR="419100" lvl="2" indent="-1835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10615" algn="l"/>
              </a:tabLst>
            </a:pPr>
            <a:r>
              <a:rPr sz="2400" spc="-5" dirty="0">
                <a:latin typeface="Calibri"/>
                <a:cs typeface="Calibri"/>
              </a:rPr>
              <a:t>Specifically, prints the string of characters within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quote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</a:t>
            </a:r>
            <a:r>
              <a:rPr sz="2400" b="1" dirty="0">
                <a:latin typeface="Courier New"/>
                <a:cs typeface="Courier New"/>
              </a:rPr>
              <a:t>“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”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09930" lvl="1" indent="-30353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spc="-5" dirty="0">
                <a:latin typeface="Calibri"/>
                <a:cs typeface="Calibri"/>
              </a:rPr>
              <a:t>Entire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109980" lvl="2" indent="-1835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10615" algn="l"/>
              </a:tabLst>
            </a:pP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statements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semicolon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(</a:t>
            </a:r>
            <a:r>
              <a:rPr sz="2400" b="1" spc="20" dirty="0">
                <a:latin typeface="Courier New"/>
                <a:cs typeface="Courier New"/>
              </a:rPr>
              <a:t>;</a:t>
            </a:r>
            <a:r>
              <a:rPr sz="2400" spc="2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09930" lvl="1" indent="-30353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spc="-5" dirty="0">
                <a:latin typeface="Calibri"/>
                <a:cs typeface="Calibri"/>
              </a:rPr>
              <a:t>Escape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character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(</a:t>
            </a:r>
            <a:r>
              <a:rPr sz="2400" b="1" spc="15" dirty="0">
                <a:latin typeface="Courier New"/>
                <a:cs typeface="Courier New"/>
              </a:rPr>
              <a:t>\</a:t>
            </a:r>
            <a:r>
              <a:rPr sz="2400" spc="1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109980" marR="5080" lvl="2" indent="-1835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10615" algn="l"/>
              </a:tabLst>
            </a:pPr>
            <a:r>
              <a:rPr sz="2400" spc="-5" dirty="0">
                <a:latin typeface="Calibri"/>
                <a:cs typeface="Calibri"/>
              </a:rPr>
              <a:t>Indicates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Calibri"/>
                <a:cs typeface="Calibri"/>
              </a:rPr>
              <a:t>printf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something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ordinary</a:t>
            </a:r>
            <a:endParaRPr sz="2400">
              <a:latin typeface="Calibri"/>
              <a:cs typeface="Calibri"/>
            </a:endParaRPr>
          </a:p>
          <a:p>
            <a:pPr marL="1109980" indent="-18351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10615" algn="l"/>
              </a:tabLst>
            </a:pPr>
            <a:r>
              <a:rPr sz="2400" b="1" spc="-5" dirty="0">
                <a:solidFill>
                  <a:srgbClr val="0000CC"/>
                </a:solidFill>
                <a:latin typeface="Courier New"/>
                <a:cs typeface="Courier New"/>
              </a:rPr>
              <a:t>\</a:t>
            </a:r>
            <a:r>
              <a:rPr sz="2400" b="1" dirty="0">
                <a:solidFill>
                  <a:srgbClr val="0000CC"/>
                </a:solidFill>
                <a:latin typeface="Courier New"/>
                <a:cs typeface="Courier New"/>
              </a:rPr>
              <a:t>n</a:t>
            </a:r>
            <a:r>
              <a:rPr sz="2400" b="1" spc="-90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newlin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character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96" y="218264"/>
            <a:ext cx="776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Our</a:t>
            </a:r>
            <a:r>
              <a:rPr spc="-20" dirty="0"/>
              <a:t> </a:t>
            </a:r>
            <a:r>
              <a:rPr spc="-10" dirty="0"/>
              <a:t>First</a:t>
            </a:r>
            <a:r>
              <a:rPr spc="-20" dirty="0"/>
              <a:t> </a:t>
            </a:r>
            <a:r>
              <a:rPr dirty="0"/>
              <a:t>C</a:t>
            </a:r>
            <a:r>
              <a:rPr spc="-15" dirty="0"/>
              <a:t> </a:t>
            </a:r>
            <a:r>
              <a:rPr spc="-5" dirty="0"/>
              <a:t>Program:</a:t>
            </a:r>
            <a:r>
              <a:rPr spc="-15" dirty="0"/>
              <a:t> </a:t>
            </a:r>
            <a:r>
              <a:rPr spc="-10" dirty="0"/>
              <a:t>Hello</a:t>
            </a:r>
            <a:r>
              <a:rPr spc="-20" dirty="0"/>
              <a:t> </a:t>
            </a:r>
            <a:r>
              <a:rPr spc="-5" dirty="0"/>
              <a:t>World</a:t>
            </a:r>
            <a:r>
              <a:rPr spc="-15" dirty="0"/>
              <a:t> </a:t>
            </a:r>
            <a:r>
              <a:rPr spc="-5" dirty="0"/>
              <a:t>(Cont..)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15221" y="1004986"/>
            <a:ext cx="7557134" cy="4900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ts val="3485"/>
              </a:lnSpc>
              <a:spcBef>
                <a:spcPts val="110"/>
              </a:spcBef>
              <a:buFont typeface="Arial"/>
              <a:buChar char="•"/>
              <a:tabLst>
                <a:tab pos="299720" algn="l"/>
              </a:tabLst>
            </a:pPr>
            <a:r>
              <a:rPr sz="2950" b="1" dirty="0">
                <a:latin typeface="Courier New"/>
                <a:cs typeface="Courier New"/>
              </a:rPr>
              <a:t>retur</a:t>
            </a:r>
            <a:r>
              <a:rPr sz="2950" b="1" spc="5" dirty="0">
                <a:latin typeface="Courier New"/>
                <a:cs typeface="Courier New"/>
              </a:rPr>
              <a:t>n</a:t>
            </a:r>
            <a:r>
              <a:rPr sz="2950" b="1" spc="-1105" dirty="0">
                <a:latin typeface="Courier New"/>
                <a:cs typeface="Courier New"/>
              </a:rPr>
              <a:t> </a:t>
            </a:r>
            <a:r>
              <a:rPr sz="2950" b="1" dirty="0">
                <a:latin typeface="Courier New"/>
                <a:cs typeface="Courier New"/>
              </a:rPr>
              <a:t>0;</a:t>
            </a:r>
            <a:endParaRPr sz="2950">
              <a:latin typeface="Courier New"/>
              <a:cs typeface="Courier New"/>
            </a:endParaRPr>
          </a:p>
          <a:p>
            <a:pPr marL="394970">
              <a:lnSpc>
                <a:spcPts val="3005"/>
              </a:lnSpc>
            </a:pPr>
            <a:r>
              <a:rPr sz="2600" spc="-10" dirty="0">
                <a:latin typeface="Arial MT"/>
                <a:cs typeface="Arial MT"/>
              </a:rPr>
              <a:t>–</a:t>
            </a:r>
            <a:r>
              <a:rPr sz="2600" spc="215" dirty="0">
                <a:latin typeface="Arial MT"/>
                <a:cs typeface="Arial MT"/>
              </a:rPr>
              <a:t> 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way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exit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function</a:t>
            </a:r>
            <a:endParaRPr sz="2600">
              <a:latin typeface="Calibri"/>
              <a:cs typeface="Calibri"/>
            </a:endParaRPr>
          </a:p>
          <a:p>
            <a:pPr marL="699135" marR="29209" indent="-304800" algn="just">
              <a:lnSpc>
                <a:spcPct val="79700"/>
              </a:lnSpc>
              <a:spcBef>
                <a:spcPts val="575"/>
              </a:spcBef>
            </a:pPr>
            <a:r>
              <a:rPr sz="2600" b="1" spc="-10" dirty="0">
                <a:latin typeface="Arial"/>
                <a:cs typeface="Arial"/>
              </a:rPr>
              <a:t>–</a:t>
            </a:r>
            <a:r>
              <a:rPr sz="2600" b="1" spc="229" dirty="0">
                <a:latin typeface="Arial"/>
                <a:cs typeface="Arial"/>
              </a:rPr>
              <a:t> </a:t>
            </a:r>
            <a:r>
              <a:rPr sz="2600" b="1" spc="-15" dirty="0">
                <a:latin typeface="Courier New"/>
                <a:cs typeface="Courier New"/>
              </a:rPr>
              <a:t>retur</a:t>
            </a:r>
            <a:r>
              <a:rPr sz="2600" b="1" spc="-10" dirty="0">
                <a:latin typeface="Courier New"/>
                <a:cs typeface="Courier New"/>
              </a:rPr>
              <a:t>n</a:t>
            </a:r>
            <a:r>
              <a:rPr sz="2600" b="1" spc="-645" dirty="0">
                <a:latin typeface="Courier New"/>
                <a:cs typeface="Courier New"/>
              </a:rPr>
              <a:t> </a:t>
            </a:r>
            <a:r>
              <a:rPr sz="2600" b="1" spc="-15" dirty="0">
                <a:latin typeface="Courier New"/>
                <a:cs typeface="Courier New"/>
              </a:rPr>
              <a:t>0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thi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case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6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mean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  terminated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normally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ts val="3375"/>
              </a:lnSpc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Right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brace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ourier New"/>
                <a:cs typeface="Courier New"/>
              </a:rPr>
              <a:t>}</a:t>
            </a:r>
            <a:endParaRPr sz="2950">
              <a:latin typeface="Courier New"/>
              <a:cs typeface="Courier New"/>
            </a:endParaRPr>
          </a:p>
          <a:p>
            <a:pPr marL="699135" lvl="1" indent="-304800">
              <a:lnSpc>
                <a:spcPts val="3010"/>
              </a:lnSpc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Indicate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en</a:t>
            </a:r>
            <a:r>
              <a:rPr sz="2600" spc="-10" dirty="0">
                <a:latin typeface="Calibri"/>
                <a:cs typeface="Calibri"/>
              </a:rPr>
              <a:t>d 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ourier New"/>
                <a:cs typeface="Courier New"/>
              </a:rPr>
              <a:t>mai</a:t>
            </a:r>
            <a:r>
              <a:rPr sz="2600" b="1" spc="-10" dirty="0">
                <a:latin typeface="Courier New"/>
                <a:cs typeface="Courier New"/>
              </a:rPr>
              <a:t>n</a:t>
            </a:r>
            <a:r>
              <a:rPr sz="2600" b="1" spc="-97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libri"/>
                <a:cs typeface="Calibri"/>
              </a:rPr>
              <a:t>ha</a:t>
            </a:r>
            <a:r>
              <a:rPr sz="2600" spc="-5" dirty="0">
                <a:latin typeface="Calibri"/>
                <a:cs typeface="Calibri"/>
              </a:rPr>
              <a:t>s </a:t>
            </a:r>
            <a:r>
              <a:rPr sz="2600" spc="-15" dirty="0">
                <a:latin typeface="Calibri"/>
                <a:cs typeface="Calibri"/>
              </a:rPr>
              <a:t>bee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reached</a:t>
            </a:r>
            <a:endParaRPr sz="2600">
              <a:latin typeface="Calibri"/>
              <a:cs typeface="Calibri"/>
            </a:endParaRPr>
          </a:p>
          <a:p>
            <a:pPr marL="299085" indent="-287020">
              <a:lnSpc>
                <a:spcPts val="3429"/>
              </a:lnSpc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Linker</a:t>
            </a:r>
            <a:endParaRPr sz="2950">
              <a:latin typeface="Calibri"/>
              <a:cs typeface="Calibri"/>
            </a:endParaRPr>
          </a:p>
          <a:p>
            <a:pPr marL="699135" marR="6350" lvl="1" indent="-304800" algn="just">
              <a:lnSpc>
                <a:spcPct val="79700"/>
              </a:lnSpc>
              <a:spcBef>
                <a:spcPts val="575"/>
              </a:spcBef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When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function is called, linker locates it in the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library</a:t>
            </a:r>
            <a:endParaRPr sz="2600">
              <a:latin typeface="Calibri"/>
              <a:cs typeface="Calibri"/>
            </a:endParaRPr>
          </a:p>
          <a:p>
            <a:pPr marL="699135" lvl="1" indent="-304800" algn="just">
              <a:lnSpc>
                <a:spcPts val="2945"/>
              </a:lnSpc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Inserts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object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</a:t>
            </a:r>
            <a:endParaRPr sz="2600">
              <a:latin typeface="Calibri"/>
              <a:cs typeface="Calibri"/>
            </a:endParaRPr>
          </a:p>
          <a:p>
            <a:pPr marL="699135" marR="5080" lvl="1" indent="-304800" algn="just">
              <a:lnSpc>
                <a:spcPct val="79700"/>
              </a:lnSpc>
              <a:spcBef>
                <a:spcPts val="575"/>
              </a:spcBef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name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misspelled,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linker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produce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error because it will not be </a:t>
            </a:r>
            <a:r>
              <a:rPr sz="2600" spc="-5" dirty="0">
                <a:latin typeface="Calibri"/>
                <a:cs typeface="Calibri"/>
              </a:rPr>
              <a:t>able </a:t>
            </a:r>
            <a:r>
              <a:rPr sz="2600" spc="-10" dirty="0">
                <a:latin typeface="Calibri"/>
                <a:cs typeface="Calibri"/>
              </a:rPr>
              <a:t>to find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 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 library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96" y="218264"/>
            <a:ext cx="776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Our</a:t>
            </a:r>
            <a:r>
              <a:rPr spc="-20" dirty="0"/>
              <a:t> </a:t>
            </a:r>
            <a:r>
              <a:rPr spc="-10" dirty="0"/>
              <a:t>First</a:t>
            </a:r>
            <a:r>
              <a:rPr spc="-20" dirty="0"/>
              <a:t> </a:t>
            </a:r>
            <a:r>
              <a:rPr dirty="0"/>
              <a:t>C</a:t>
            </a:r>
            <a:r>
              <a:rPr spc="-15" dirty="0"/>
              <a:t> </a:t>
            </a:r>
            <a:r>
              <a:rPr spc="-5" dirty="0"/>
              <a:t>Program:</a:t>
            </a:r>
            <a:r>
              <a:rPr spc="-15" dirty="0"/>
              <a:t> </a:t>
            </a:r>
            <a:r>
              <a:rPr spc="-10" dirty="0"/>
              <a:t>Hello</a:t>
            </a:r>
            <a:r>
              <a:rPr spc="-20" dirty="0"/>
              <a:t> </a:t>
            </a:r>
            <a:r>
              <a:rPr spc="-5" dirty="0"/>
              <a:t>World</a:t>
            </a:r>
            <a:r>
              <a:rPr spc="-15" dirty="0"/>
              <a:t> </a:t>
            </a:r>
            <a:r>
              <a:rPr spc="-5" dirty="0"/>
              <a:t>(Cont..)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815" y="380491"/>
            <a:ext cx="6158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-30" dirty="0"/>
              <a:t> </a:t>
            </a:r>
            <a:r>
              <a:rPr spc="-5" dirty="0"/>
              <a:t>1:</a:t>
            </a:r>
            <a:r>
              <a:rPr spc="25" dirty="0"/>
              <a:t> </a:t>
            </a:r>
            <a:r>
              <a:rPr i="1" spc="-10" dirty="0">
                <a:solidFill>
                  <a:srgbClr val="333399"/>
                </a:solidFill>
                <a:latin typeface="Calibri"/>
                <a:cs typeface="Calibri"/>
              </a:rPr>
              <a:t>Adding</a:t>
            </a:r>
            <a:r>
              <a:rPr i="1" spc="-2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two</a:t>
            </a:r>
            <a:r>
              <a:rPr i="1" spc="-30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333399"/>
                </a:solidFill>
                <a:latin typeface="Calibri"/>
                <a:cs typeface="Calibri"/>
              </a:rPr>
              <a:t>numbers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2912" y="2347912"/>
            <a:ext cx="2162175" cy="638175"/>
            <a:chOff x="442912" y="2347912"/>
            <a:chExt cx="2162175" cy="638175"/>
          </a:xfrm>
        </p:grpSpPr>
        <p:sp>
          <p:nvSpPr>
            <p:cNvPr id="4" name="object 4"/>
            <p:cNvSpPr/>
            <p:nvPr/>
          </p:nvSpPr>
          <p:spPr>
            <a:xfrm>
              <a:off x="457200" y="23622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1706879" y="609599"/>
                  </a:moveTo>
                  <a:lnTo>
                    <a:pt x="0" y="609599"/>
                  </a:lnTo>
                  <a:lnTo>
                    <a:pt x="426719" y="0"/>
                  </a:lnTo>
                  <a:lnTo>
                    <a:pt x="2133599" y="0"/>
                  </a:lnTo>
                  <a:lnTo>
                    <a:pt x="1706879" y="6095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23622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0" y="609599"/>
                  </a:moveTo>
                  <a:lnTo>
                    <a:pt x="426719" y="0"/>
                  </a:lnTo>
                  <a:lnTo>
                    <a:pt x="2133599" y="0"/>
                  </a:lnTo>
                  <a:lnTo>
                    <a:pt x="1706879" y="609599"/>
                  </a:lnTo>
                  <a:lnTo>
                    <a:pt x="0" y="6095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22232" y="2370835"/>
            <a:ext cx="1002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 indent="-41338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READ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3352800"/>
            <a:ext cx="1981200" cy="609600"/>
          </a:xfrm>
          <a:prstGeom prst="rect">
            <a:avLst/>
          </a:prstGeom>
          <a:solidFill>
            <a:srgbClr val="FFFFCC"/>
          </a:solidFill>
          <a:ln w="28574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245"/>
              </a:spcBef>
            </a:pPr>
            <a:r>
              <a:rPr sz="1800" dirty="0">
                <a:latin typeface="Arial MT"/>
                <a:cs typeface="Arial MT"/>
              </a:rPr>
              <a:t>C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6712" y="4405312"/>
            <a:ext cx="2085975" cy="638175"/>
            <a:chOff x="366712" y="4405312"/>
            <a:chExt cx="2085975" cy="638175"/>
          </a:xfrm>
        </p:grpSpPr>
        <p:sp>
          <p:nvSpPr>
            <p:cNvPr id="9" name="object 9"/>
            <p:cNvSpPr/>
            <p:nvPr/>
          </p:nvSpPr>
          <p:spPr>
            <a:xfrm>
              <a:off x="381000" y="4419600"/>
              <a:ext cx="2057400" cy="609600"/>
            </a:xfrm>
            <a:custGeom>
              <a:avLst/>
              <a:gdLst/>
              <a:ahLst/>
              <a:cxnLst/>
              <a:rect l="l" t="t" r="r" b="b"/>
              <a:pathLst>
                <a:path w="2057400" h="609600">
                  <a:moveTo>
                    <a:pt x="1645919" y="609599"/>
                  </a:moveTo>
                  <a:lnTo>
                    <a:pt x="0" y="609599"/>
                  </a:lnTo>
                  <a:lnTo>
                    <a:pt x="411479" y="0"/>
                  </a:lnTo>
                  <a:lnTo>
                    <a:pt x="2057399" y="0"/>
                  </a:lnTo>
                  <a:lnTo>
                    <a:pt x="1645919" y="6095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00" y="4419600"/>
              <a:ext cx="2057400" cy="609600"/>
            </a:xfrm>
            <a:custGeom>
              <a:avLst/>
              <a:gdLst/>
              <a:ahLst/>
              <a:cxnLst/>
              <a:rect l="l" t="t" r="r" b="b"/>
              <a:pathLst>
                <a:path w="2057400" h="609600">
                  <a:moveTo>
                    <a:pt x="0" y="609599"/>
                  </a:moveTo>
                  <a:lnTo>
                    <a:pt x="411479" y="0"/>
                  </a:lnTo>
                  <a:lnTo>
                    <a:pt x="2057399" y="0"/>
                  </a:lnTo>
                  <a:lnTo>
                    <a:pt x="1645919" y="609599"/>
                  </a:lnTo>
                  <a:lnTo>
                    <a:pt x="0" y="6095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8043" y="4565396"/>
            <a:ext cx="100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PRINT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1512" y="5395912"/>
            <a:ext cx="1628775" cy="714375"/>
            <a:chOff x="671512" y="5395912"/>
            <a:chExt cx="1628775" cy="714375"/>
          </a:xfrm>
        </p:grpSpPr>
        <p:sp>
          <p:nvSpPr>
            <p:cNvPr id="13" name="object 13"/>
            <p:cNvSpPr/>
            <p:nvPr/>
          </p:nvSpPr>
          <p:spPr>
            <a:xfrm>
              <a:off x="685799" y="5410199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800099" y="685799"/>
                  </a:moveTo>
                  <a:lnTo>
                    <a:pt x="734479" y="684663"/>
                  </a:lnTo>
                  <a:lnTo>
                    <a:pt x="670319" y="681312"/>
                  </a:lnTo>
                  <a:lnTo>
                    <a:pt x="607826" y="675834"/>
                  </a:lnTo>
                  <a:lnTo>
                    <a:pt x="547206" y="668318"/>
                  </a:lnTo>
                  <a:lnTo>
                    <a:pt x="488664" y="658853"/>
                  </a:lnTo>
                  <a:lnTo>
                    <a:pt x="432407" y="647526"/>
                  </a:lnTo>
                  <a:lnTo>
                    <a:pt x="378641" y="634425"/>
                  </a:lnTo>
                  <a:lnTo>
                    <a:pt x="327571" y="619640"/>
                  </a:lnTo>
                  <a:lnTo>
                    <a:pt x="279403" y="603257"/>
                  </a:lnTo>
                  <a:lnTo>
                    <a:pt x="234343" y="585366"/>
                  </a:lnTo>
                  <a:lnTo>
                    <a:pt x="192598" y="566055"/>
                  </a:lnTo>
                  <a:lnTo>
                    <a:pt x="154372" y="545412"/>
                  </a:lnTo>
                  <a:lnTo>
                    <a:pt x="119873" y="523525"/>
                  </a:lnTo>
                  <a:lnTo>
                    <a:pt x="89305" y="500482"/>
                  </a:lnTo>
                  <a:lnTo>
                    <a:pt x="40789" y="451282"/>
                  </a:lnTo>
                  <a:lnTo>
                    <a:pt x="10471" y="398520"/>
                  </a:lnTo>
                  <a:lnTo>
                    <a:pt x="0" y="342899"/>
                  </a:lnTo>
                  <a:lnTo>
                    <a:pt x="2652" y="314776"/>
                  </a:lnTo>
                  <a:lnTo>
                    <a:pt x="23253" y="260497"/>
                  </a:lnTo>
                  <a:lnTo>
                    <a:pt x="62875" y="209427"/>
                  </a:lnTo>
                  <a:lnTo>
                    <a:pt x="119873" y="162274"/>
                  </a:lnTo>
                  <a:lnTo>
                    <a:pt x="154372" y="140387"/>
                  </a:lnTo>
                  <a:lnTo>
                    <a:pt x="192598" y="119744"/>
                  </a:lnTo>
                  <a:lnTo>
                    <a:pt x="234343" y="100433"/>
                  </a:lnTo>
                  <a:lnTo>
                    <a:pt x="279403" y="82542"/>
                  </a:lnTo>
                  <a:lnTo>
                    <a:pt x="327571" y="66159"/>
                  </a:lnTo>
                  <a:lnTo>
                    <a:pt x="378641" y="51374"/>
                  </a:lnTo>
                  <a:lnTo>
                    <a:pt x="432407" y="38273"/>
                  </a:lnTo>
                  <a:lnTo>
                    <a:pt x="488664" y="26946"/>
                  </a:lnTo>
                  <a:lnTo>
                    <a:pt x="547206" y="17481"/>
                  </a:lnTo>
                  <a:lnTo>
                    <a:pt x="607826" y="9965"/>
                  </a:lnTo>
                  <a:lnTo>
                    <a:pt x="670319" y="4487"/>
                  </a:lnTo>
                  <a:lnTo>
                    <a:pt x="734479" y="1136"/>
                  </a:lnTo>
                  <a:lnTo>
                    <a:pt x="800099" y="0"/>
                  </a:lnTo>
                  <a:lnTo>
                    <a:pt x="865720" y="1136"/>
                  </a:lnTo>
                  <a:lnTo>
                    <a:pt x="929880" y="4487"/>
                  </a:lnTo>
                  <a:lnTo>
                    <a:pt x="992373" y="9965"/>
                  </a:lnTo>
                  <a:lnTo>
                    <a:pt x="1052993" y="17481"/>
                  </a:lnTo>
                  <a:lnTo>
                    <a:pt x="1111535" y="26946"/>
                  </a:lnTo>
                  <a:lnTo>
                    <a:pt x="1167791" y="38273"/>
                  </a:lnTo>
                  <a:lnTo>
                    <a:pt x="1221558" y="51374"/>
                  </a:lnTo>
                  <a:lnTo>
                    <a:pt x="1272628" y="66159"/>
                  </a:lnTo>
                  <a:lnTo>
                    <a:pt x="1320796" y="82542"/>
                  </a:lnTo>
                  <a:lnTo>
                    <a:pt x="1365856" y="100433"/>
                  </a:lnTo>
                  <a:lnTo>
                    <a:pt x="1407601" y="119744"/>
                  </a:lnTo>
                  <a:lnTo>
                    <a:pt x="1445827" y="140387"/>
                  </a:lnTo>
                  <a:lnTo>
                    <a:pt x="1480326" y="162274"/>
                  </a:lnTo>
                  <a:lnTo>
                    <a:pt x="1510894" y="185317"/>
                  </a:lnTo>
                  <a:lnTo>
                    <a:pt x="1559410" y="234517"/>
                  </a:lnTo>
                  <a:lnTo>
                    <a:pt x="1589728" y="287279"/>
                  </a:lnTo>
                  <a:lnTo>
                    <a:pt x="1600199" y="342899"/>
                  </a:lnTo>
                  <a:lnTo>
                    <a:pt x="1597547" y="371023"/>
                  </a:lnTo>
                  <a:lnTo>
                    <a:pt x="1576946" y="425302"/>
                  </a:lnTo>
                  <a:lnTo>
                    <a:pt x="1537324" y="476372"/>
                  </a:lnTo>
                  <a:lnTo>
                    <a:pt x="1480326" y="523525"/>
                  </a:lnTo>
                  <a:lnTo>
                    <a:pt x="1445827" y="545412"/>
                  </a:lnTo>
                  <a:lnTo>
                    <a:pt x="1407601" y="566055"/>
                  </a:lnTo>
                  <a:lnTo>
                    <a:pt x="1365856" y="585366"/>
                  </a:lnTo>
                  <a:lnTo>
                    <a:pt x="1320796" y="603257"/>
                  </a:lnTo>
                  <a:lnTo>
                    <a:pt x="1272628" y="619640"/>
                  </a:lnTo>
                  <a:lnTo>
                    <a:pt x="1221558" y="634425"/>
                  </a:lnTo>
                  <a:lnTo>
                    <a:pt x="1167791" y="647526"/>
                  </a:lnTo>
                  <a:lnTo>
                    <a:pt x="1111535" y="658853"/>
                  </a:lnTo>
                  <a:lnTo>
                    <a:pt x="1052993" y="668318"/>
                  </a:lnTo>
                  <a:lnTo>
                    <a:pt x="992373" y="675834"/>
                  </a:lnTo>
                  <a:lnTo>
                    <a:pt x="929880" y="681312"/>
                  </a:lnTo>
                  <a:lnTo>
                    <a:pt x="865720" y="684663"/>
                  </a:lnTo>
                  <a:lnTo>
                    <a:pt x="800099" y="685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800" y="5410200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0" y="342899"/>
                  </a:moveTo>
                  <a:lnTo>
                    <a:pt x="2652" y="314776"/>
                  </a:lnTo>
                  <a:lnTo>
                    <a:pt x="10471" y="287279"/>
                  </a:lnTo>
                  <a:lnTo>
                    <a:pt x="40789" y="234517"/>
                  </a:lnTo>
                  <a:lnTo>
                    <a:pt x="89305" y="185317"/>
                  </a:lnTo>
                  <a:lnTo>
                    <a:pt x="119873" y="162274"/>
                  </a:lnTo>
                  <a:lnTo>
                    <a:pt x="154372" y="140387"/>
                  </a:lnTo>
                  <a:lnTo>
                    <a:pt x="192598" y="119744"/>
                  </a:lnTo>
                  <a:lnTo>
                    <a:pt x="234343" y="100433"/>
                  </a:lnTo>
                  <a:lnTo>
                    <a:pt x="279403" y="82542"/>
                  </a:lnTo>
                  <a:lnTo>
                    <a:pt x="327571" y="66159"/>
                  </a:lnTo>
                  <a:lnTo>
                    <a:pt x="378641" y="51374"/>
                  </a:lnTo>
                  <a:lnTo>
                    <a:pt x="432407" y="38273"/>
                  </a:lnTo>
                  <a:lnTo>
                    <a:pt x="488664" y="26946"/>
                  </a:lnTo>
                  <a:lnTo>
                    <a:pt x="547206" y="17481"/>
                  </a:lnTo>
                  <a:lnTo>
                    <a:pt x="607826" y="9965"/>
                  </a:lnTo>
                  <a:lnTo>
                    <a:pt x="670319" y="4487"/>
                  </a:lnTo>
                  <a:lnTo>
                    <a:pt x="734479" y="1136"/>
                  </a:lnTo>
                  <a:lnTo>
                    <a:pt x="800099" y="0"/>
                  </a:lnTo>
                  <a:lnTo>
                    <a:pt x="865720" y="1136"/>
                  </a:lnTo>
                  <a:lnTo>
                    <a:pt x="929880" y="4487"/>
                  </a:lnTo>
                  <a:lnTo>
                    <a:pt x="992373" y="9965"/>
                  </a:lnTo>
                  <a:lnTo>
                    <a:pt x="1052993" y="17481"/>
                  </a:lnTo>
                  <a:lnTo>
                    <a:pt x="1111535" y="26946"/>
                  </a:lnTo>
                  <a:lnTo>
                    <a:pt x="1167791" y="38273"/>
                  </a:lnTo>
                  <a:lnTo>
                    <a:pt x="1221558" y="51374"/>
                  </a:lnTo>
                  <a:lnTo>
                    <a:pt x="1272628" y="66159"/>
                  </a:lnTo>
                  <a:lnTo>
                    <a:pt x="1320796" y="82542"/>
                  </a:lnTo>
                  <a:lnTo>
                    <a:pt x="1365856" y="100433"/>
                  </a:lnTo>
                  <a:lnTo>
                    <a:pt x="1407601" y="119744"/>
                  </a:lnTo>
                  <a:lnTo>
                    <a:pt x="1445827" y="140387"/>
                  </a:lnTo>
                  <a:lnTo>
                    <a:pt x="1480326" y="162274"/>
                  </a:lnTo>
                  <a:lnTo>
                    <a:pt x="1510894" y="185317"/>
                  </a:lnTo>
                  <a:lnTo>
                    <a:pt x="1559410" y="234517"/>
                  </a:lnTo>
                  <a:lnTo>
                    <a:pt x="1589728" y="287279"/>
                  </a:lnTo>
                  <a:lnTo>
                    <a:pt x="1600199" y="342899"/>
                  </a:lnTo>
                  <a:lnTo>
                    <a:pt x="1589728" y="398520"/>
                  </a:lnTo>
                  <a:lnTo>
                    <a:pt x="1559410" y="451282"/>
                  </a:lnTo>
                  <a:lnTo>
                    <a:pt x="1510894" y="500482"/>
                  </a:lnTo>
                  <a:lnTo>
                    <a:pt x="1480326" y="523525"/>
                  </a:lnTo>
                  <a:lnTo>
                    <a:pt x="1445827" y="545412"/>
                  </a:lnTo>
                  <a:lnTo>
                    <a:pt x="1407601" y="566055"/>
                  </a:lnTo>
                  <a:lnTo>
                    <a:pt x="1365856" y="585366"/>
                  </a:lnTo>
                  <a:lnTo>
                    <a:pt x="1320796" y="603257"/>
                  </a:lnTo>
                  <a:lnTo>
                    <a:pt x="1272628" y="619640"/>
                  </a:lnTo>
                  <a:lnTo>
                    <a:pt x="1221558" y="634425"/>
                  </a:lnTo>
                  <a:lnTo>
                    <a:pt x="1167791" y="647526"/>
                  </a:lnTo>
                  <a:lnTo>
                    <a:pt x="1111535" y="658853"/>
                  </a:lnTo>
                  <a:lnTo>
                    <a:pt x="1052993" y="668318"/>
                  </a:lnTo>
                  <a:lnTo>
                    <a:pt x="992373" y="675834"/>
                  </a:lnTo>
                  <a:lnTo>
                    <a:pt x="929880" y="681312"/>
                  </a:lnTo>
                  <a:lnTo>
                    <a:pt x="865720" y="684663"/>
                  </a:lnTo>
                  <a:lnTo>
                    <a:pt x="800099" y="685799"/>
                  </a:lnTo>
                  <a:lnTo>
                    <a:pt x="734479" y="684663"/>
                  </a:lnTo>
                  <a:lnTo>
                    <a:pt x="670319" y="681312"/>
                  </a:lnTo>
                  <a:lnTo>
                    <a:pt x="607826" y="675834"/>
                  </a:lnTo>
                  <a:lnTo>
                    <a:pt x="547206" y="668318"/>
                  </a:lnTo>
                  <a:lnTo>
                    <a:pt x="488664" y="658853"/>
                  </a:lnTo>
                  <a:lnTo>
                    <a:pt x="432407" y="647526"/>
                  </a:lnTo>
                  <a:lnTo>
                    <a:pt x="378641" y="634425"/>
                  </a:lnTo>
                  <a:lnTo>
                    <a:pt x="327571" y="619640"/>
                  </a:lnTo>
                  <a:lnTo>
                    <a:pt x="279403" y="603257"/>
                  </a:lnTo>
                  <a:lnTo>
                    <a:pt x="234343" y="585366"/>
                  </a:lnTo>
                  <a:lnTo>
                    <a:pt x="192598" y="566055"/>
                  </a:lnTo>
                  <a:lnTo>
                    <a:pt x="154372" y="545412"/>
                  </a:lnTo>
                  <a:lnTo>
                    <a:pt x="119873" y="523525"/>
                  </a:lnTo>
                  <a:lnTo>
                    <a:pt x="89305" y="500482"/>
                  </a:lnTo>
                  <a:lnTo>
                    <a:pt x="40789" y="451282"/>
                  </a:lnTo>
                  <a:lnTo>
                    <a:pt x="10471" y="398520"/>
                  </a:lnTo>
                  <a:lnTo>
                    <a:pt x="2652" y="371023"/>
                  </a:lnTo>
                  <a:lnTo>
                    <a:pt x="0" y="3428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62000" y="5594095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STOP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7712" y="1357312"/>
            <a:ext cx="1628775" cy="714375"/>
            <a:chOff x="747712" y="1357312"/>
            <a:chExt cx="1628775" cy="714375"/>
          </a:xfrm>
        </p:grpSpPr>
        <p:sp>
          <p:nvSpPr>
            <p:cNvPr id="17" name="object 17"/>
            <p:cNvSpPr/>
            <p:nvPr/>
          </p:nvSpPr>
          <p:spPr>
            <a:xfrm>
              <a:off x="761999" y="1371599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800099" y="685799"/>
                  </a:moveTo>
                  <a:lnTo>
                    <a:pt x="734479" y="684663"/>
                  </a:lnTo>
                  <a:lnTo>
                    <a:pt x="670319" y="681312"/>
                  </a:lnTo>
                  <a:lnTo>
                    <a:pt x="607826" y="675834"/>
                  </a:lnTo>
                  <a:lnTo>
                    <a:pt x="547206" y="668318"/>
                  </a:lnTo>
                  <a:lnTo>
                    <a:pt x="488664" y="658853"/>
                  </a:lnTo>
                  <a:lnTo>
                    <a:pt x="432407" y="647526"/>
                  </a:lnTo>
                  <a:lnTo>
                    <a:pt x="378641" y="634425"/>
                  </a:lnTo>
                  <a:lnTo>
                    <a:pt x="327571" y="619640"/>
                  </a:lnTo>
                  <a:lnTo>
                    <a:pt x="279403" y="603257"/>
                  </a:lnTo>
                  <a:lnTo>
                    <a:pt x="234343" y="585366"/>
                  </a:lnTo>
                  <a:lnTo>
                    <a:pt x="192598" y="566055"/>
                  </a:lnTo>
                  <a:lnTo>
                    <a:pt x="154372" y="545412"/>
                  </a:lnTo>
                  <a:lnTo>
                    <a:pt x="119873" y="523525"/>
                  </a:lnTo>
                  <a:lnTo>
                    <a:pt x="89305" y="500482"/>
                  </a:lnTo>
                  <a:lnTo>
                    <a:pt x="40789" y="451282"/>
                  </a:lnTo>
                  <a:lnTo>
                    <a:pt x="10471" y="398520"/>
                  </a:lnTo>
                  <a:lnTo>
                    <a:pt x="0" y="342899"/>
                  </a:lnTo>
                  <a:lnTo>
                    <a:pt x="2652" y="314776"/>
                  </a:lnTo>
                  <a:lnTo>
                    <a:pt x="23253" y="260497"/>
                  </a:lnTo>
                  <a:lnTo>
                    <a:pt x="62875" y="209427"/>
                  </a:lnTo>
                  <a:lnTo>
                    <a:pt x="119873" y="162274"/>
                  </a:lnTo>
                  <a:lnTo>
                    <a:pt x="154372" y="140387"/>
                  </a:lnTo>
                  <a:lnTo>
                    <a:pt x="192598" y="119744"/>
                  </a:lnTo>
                  <a:lnTo>
                    <a:pt x="234343" y="100433"/>
                  </a:lnTo>
                  <a:lnTo>
                    <a:pt x="279403" y="82542"/>
                  </a:lnTo>
                  <a:lnTo>
                    <a:pt x="327571" y="66159"/>
                  </a:lnTo>
                  <a:lnTo>
                    <a:pt x="378641" y="51374"/>
                  </a:lnTo>
                  <a:lnTo>
                    <a:pt x="432407" y="38273"/>
                  </a:lnTo>
                  <a:lnTo>
                    <a:pt x="488664" y="26946"/>
                  </a:lnTo>
                  <a:lnTo>
                    <a:pt x="547206" y="17481"/>
                  </a:lnTo>
                  <a:lnTo>
                    <a:pt x="607826" y="9965"/>
                  </a:lnTo>
                  <a:lnTo>
                    <a:pt x="670319" y="4487"/>
                  </a:lnTo>
                  <a:lnTo>
                    <a:pt x="734479" y="1136"/>
                  </a:lnTo>
                  <a:lnTo>
                    <a:pt x="800099" y="0"/>
                  </a:lnTo>
                  <a:lnTo>
                    <a:pt x="865720" y="1136"/>
                  </a:lnTo>
                  <a:lnTo>
                    <a:pt x="929880" y="4487"/>
                  </a:lnTo>
                  <a:lnTo>
                    <a:pt x="992373" y="9965"/>
                  </a:lnTo>
                  <a:lnTo>
                    <a:pt x="1052993" y="17481"/>
                  </a:lnTo>
                  <a:lnTo>
                    <a:pt x="1111535" y="26946"/>
                  </a:lnTo>
                  <a:lnTo>
                    <a:pt x="1167791" y="38273"/>
                  </a:lnTo>
                  <a:lnTo>
                    <a:pt x="1221558" y="51374"/>
                  </a:lnTo>
                  <a:lnTo>
                    <a:pt x="1272628" y="66159"/>
                  </a:lnTo>
                  <a:lnTo>
                    <a:pt x="1320796" y="82542"/>
                  </a:lnTo>
                  <a:lnTo>
                    <a:pt x="1365856" y="100433"/>
                  </a:lnTo>
                  <a:lnTo>
                    <a:pt x="1407601" y="119744"/>
                  </a:lnTo>
                  <a:lnTo>
                    <a:pt x="1445827" y="140387"/>
                  </a:lnTo>
                  <a:lnTo>
                    <a:pt x="1480326" y="162274"/>
                  </a:lnTo>
                  <a:lnTo>
                    <a:pt x="1510894" y="185317"/>
                  </a:lnTo>
                  <a:lnTo>
                    <a:pt x="1559410" y="234517"/>
                  </a:lnTo>
                  <a:lnTo>
                    <a:pt x="1589728" y="287279"/>
                  </a:lnTo>
                  <a:lnTo>
                    <a:pt x="1600199" y="342899"/>
                  </a:lnTo>
                  <a:lnTo>
                    <a:pt x="1597547" y="371023"/>
                  </a:lnTo>
                  <a:lnTo>
                    <a:pt x="1576946" y="425302"/>
                  </a:lnTo>
                  <a:lnTo>
                    <a:pt x="1537324" y="476372"/>
                  </a:lnTo>
                  <a:lnTo>
                    <a:pt x="1480326" y="523525"/>
                  </a:lnTo>
                  <a:lnTo>
                    <a:pt x="1445827" y="545412"/>
                  </a:lnTo>
                  <a:lnTo>
                    <a:pt x="1407601" y="566055"/>
                  </a:lnTo>
                  <a:lnTo>
                    <a:pt x="1365856" y="585366"/>
                  </a:lnTo>
                  <a:lnTo>
                    <a:pt x="1320796" y="603257"/>
                  </a:lnTo>
                  <a:lnTo>
                    <a:pt x="1272628" y="619640"/>
                  </a:lnTo>
                  <a:lnTo>
                    <a:pt x="1221558" y="634425"/>
                  </a:lnTo>
                  <a:lnTo>
                    <a:pt x="1167791" y="647526"/>
                  </a:lnTo>
                  <a:lnTo>
                    <a:pt x="1111535" y="658853"/>
                  </a:lnTo>
                  <a:lnTo>
                    <a:pt x="1052993" y="668318"/>
                  </a:lnTo>
                  <a:lnTo>
                    <a:pt x="992373" y="675834"/>
                  </a:lnTo>
                  <a:lnTo>
                    <a:pt x="929880" y="681312"/>
                  </a:lnTo>
                  <a:lnTo>
                    <a:pt x="865720" y="684663"/>
                  </a:lnTo>
                  <a:lnTo>
                    <a:pt x="800099" y="685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000" y="1371600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0" y="342899"/>
                  </a:moveTo>
                  <a:lnTo>
                    <a:pt x="2652" y="314776"/>
                  </a:lnTo>
                  <a:lnTo>
                    <a:pt x="10471" y="287279"/>
                  </a:lnTo>
                  <a:lnTo>
                    <a:pt x="40789" y="234517"/>
                  </a:lnTo>
                  <a:lnTo>
                    <a:pt x="89305" y="185317"/>
                  </a:lnTo>
                  <a:lnTo>
                    <a:pt x="119873" y="162274"/>
                  </a:lnTo>
                  <a:lnTo>
                    <a:pt x="154372" y="140387"/>
                  </a:lnTo>
                  <a:lnTo>
                    <a:pt x="192598" y="119744"/>
                  </a:lnTo>
                  <a:lnTo>
                    <a:pt x="234343" y="100433"/>
                  </a:lnTo>
                  <a:lnTo>
                    <a:pt x="279403" y="82542"/>
                  </a:lnTo>
                  <a:lnTo>
                    <a:pt x="327571" y="66159"/>
                  </a:lnTo>
                  <a:lnTo>
                    <a:pt x="378641" y="51374"/>
                  </a:lnTo>
                  <a:lnTo>
                    <a:pt x="432407" y="38273"/>
                  </a:lnTo>
                  <a:lnTo>
                    <a:pt x="488664" y="26946"/>
                  </a:lnTo>
                  <a:lnTo>
                    <a:pt x="547206" y="17481"/>
                  </a:lnTo>
                  <a:lnTo>
                    <a:pt x="607826" y="9965"/>
                  </a:lnTo>
                  <a:lnTo>
                    <a:pt x="670319" y="4487"/>
                  </a:lnTo>
                  <a:lnTo>
                    <a:pt x="734479" y="1136"/>
                  </a:lnTo>
                  <a:lnTo>
                    <a:pt x="800099" y="0"/>
                  </a:lnTo>
                  <a:lnTo>
                    <a:pt x="865720" y="1136"/>
                  </a:lnTo>
                  <a:lnTo>
                    <a:pt x="929880" y="4487"/>
                  </a:lnTo>
                  <a:lnTo>
                    <a:pt x="992373" y="9965"/>
                  </a:lnTo>
                  <a:lnTo>
                    <a:pt x="1052993" y="17481"/>
                  </a:lnTo>
                  <a:lnTo>
                    <a:pt x="1111535" y="26946"/>
                  </a:lnTo>
                  <a:lnTo>
                    <a:pt x="1167791" y="38273"/>
                  </a:lnTo>
                  <a:lnTo>
                    <a:pt x="1221558" y="51374"/>
                  </a:lnTo>
                  <a:lnTo>
                    <a:pt x="1272628" y="66159"/>
                  </a:lnTo>
                  <a:lnTo>
                    <a:pt x="1320796" y="82542"/>
                  </a:lnTo>
                  <a:lnTo>
                    <a:pt x="1365856" y="100433"/>
                  </a:lnTo>
                  <a:lnTo>
                    <a:pt x="1407601" y="119744"/>
                  </a:lnTo>
                  <a:lnTo>
                    <a:pt x="1445827" y="140387"/>
                  </a:lnTo>
                  <a:lnTo>
                    <a:pt x="1480326" y="162274"/>
                  </a:lnTo>
                  <a:lnTo>
                    <a:pt x="1510894" y="185317"/>
                  </a:lnTo>
                  <a:lnTo>
                    <a:pt x="1559410" y="234517"/>
                  </a:lnTo>
                  <a:lnTo>
                    <a:pt x="1589728" y="287279"/>
                  </a:lnTo>
                  <a:lnTo>
                    <a:pt x="1600199" y="342899"/>
                  </a:lnTo>
                  <a:lnTo>
                    <a:pt x="1589728" y="398520"/>
                  </a:lnTo>
                  <a:lnTo>
                    <a:pt x="1559410" y="451282"/>
                  </a:lnTo>
                  <a:lnTo>
                    <a:pt x="1510894" y="500482"/>
                  </a:lnTo>
                  <a:lnTo>
                    <a:pt x="1480326" y="523525"/>
                  </a:lnTo>
                  <a:lnTo>
                    <a:pt x="1445827" y="545412"/>
                  </a:lnTo>
                  <a:lnTo>
                    <a:pt x="1407601" y="566055"/>
                  </a:lnTo>
                  <a:lnTo>
                    <a:pt x="1365856" y="585366"/>
                  </a:lnTo>
                  <a:lnTo>
                    <a:pt x="1320796" y="603257"/>
                  </a:lnTo>
                  <a:lnTo>
                    <a:pt x="1272628" y="619640"/>
                  </a:lnTo>
                  <a:lnTo>
                    <a:pt x="1221558" y="634425"/>
                  </a:lnTo>
                  <a:lnTo>
                    <a:pt x="1167791" y="647526"/>
                  </a:lnTo>
                  <a:lnTo>
                    <a:pt x="1111535" y="658853"/>
                  </a:lnTo>
                  <a:lnTo>
                    <a:pt x="1052993" y="668318"/>
                  </a:lnTo>
                  <a:lnTo>
                    <a:pt x="992373" y="675834"/>
                  </a:lnTo>
                  <a:lnTo>
                    <a:pt x="929880" y="681312"/>
                  </a:lnTo>
                  <a:lnTo>
                    <a:pt x="865720" y="684663"/>
                  </a:lnTo>
                  <a:lnTo>
                    <a:pt x="800099" y="685799"/>
                  </a:lnTo>
                  <a:lnTo>
                    <a:pt x="734479" y="684663"/>
                  </a:lnTo>
                  <a:lnTo>
                    <a:pt x="670319" y="681312"/>
                  </a:lnTo>
                  <a:lnTo>
                    <a:pt x="607826" y="675834"/>
                  </a:lnTo>
                  <a:lnTo>
                    <a:pt x="547206" y="668318"/>
                  </a:lnTo>
                  <a:lnTo>
                    <a:pt x="488664" y="658853"/>
                  </a:lnTo>
                  <a:lnTo>
                    <a:pt x="432407" y="647526"/>
                  </a:lnTo>
                  <a:lnTo>
                    <a:pt x="378641" y="634425"/>
                  </a:lnTo>
                  <a:lnTo>
                    <a:pt x="327571" y="619640"/>
                  </a:lnTo>
                  <a:lnTo>
                    <a:pt x="279403" y="603257"/>
                  </a:lnTo>
                  <a:lnTo>
                    <a:pt x="234343" y="585366"/>
                  </a:lnTo>
                  <a:lnTo>
                    <a:pt x="192598" y="566055"/>
                  </a:lnTo>
                  <a:lnTo>
                    <a:pt x="154372" y="545412"/>
                  </a:lnTo>
                  <a:lnTo>
                    <a:pt x="119873" y="523525"/>
                  </a:lnTo>
                  <a:lnTo>
                    <a:pt x="89305" y="500482"/>
                  </a:lnTo>
                  <a:lnTo>
                    <a:pt x="40789" y="451282"/>
                  </a:lnTo>
                  <a:lnTo>
                    <a:pt x="10471" y="398520"/>
                  </a:lnTo>
                  <a:lnTo>
                    <a:pt x="2652" y="371023"/>
                  </a:lnTo>
                  <a:lnTo>
                    <a:pt x="0" y="3428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74743" y="1555496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START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62514" y="2057400"/>
            <a:ext cx="123189" cy="1268095"/>
            <a:chOff x="1462514" y="2057400"/>
            <a:chExt cx="123189" cy="126809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2514" y="2057400"/>
              <a:ext cx="122971" cy="2773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2514" y="2971800"/>
              <a:ext cx="122971" cy="35351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462514" y="3962400"/>
            <a:ext cx="123189" cy="1420495"/>
            <a:chOff x="1462514" y="3962400"/>
            <a:chExt cx="123189" cy="1420495"/>
          </a:xfrm>
        </p:grpSpPr>
        <p:sp>
          <p:nvSpPr>
            <p:cNvPr id="24" name="object 24"/>
            <p:cNvSpPr/>
            <p:nvPr/>
          </p:nvSpPr>
          <p:spPr>
            <a:xfrm>
              <a:off x="1523999" y="396240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2514" y="4233862"/>
              <a:ext cx="122971" cy="1582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2514" y="5029200"/>
              <a:ext cx="122971" cy="353513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652837" y="1595437"/>
            <a:ext cx="4657725" cy="4103370"/>
            <a:chOff x="3652837" y="1595437"/>
            <a:chExt cx="4657725" cy="4103370"/>
          </a:xfrm>
        </p:grpSpPr>
        <p:sp>
          <p:nvSpPr>
            <p:cNvPr id="28" name="object 28"/>
            <p:cNvSpPr/>
            <p:nvPr/>
          </p:nvSpPr>
          <p:spPr>
            <a:xfrm>
              <a:off x="3657600" y="1600200"/>
              <a:ext cx="4648200" cy="4093845"/>
            </a:xfrm>
            <a:custGeom>
              <a:avLst/>
              <a:gdLst/>
              <a:ahLst/>
              <a:cxnLst/>
              <a:rect l="l" t="t" r="r" b="b"/>
              <a:pathLst>
                <a:path w="4648200" h="4093845">
                  <a:moveTo>
                    <a:pt x="4648199" y="4093427"/>
                  </a:moveTo>
                  <a:lnTo>
                    <a:pt x="0" y="4093427"/>
                  </a:lnTo>
                  <a:lnTo>
                    <a:pt x="0" y="0"/>
                  </a:lnTo>
                  <a:lnTo>
                    <a:pt x="4648199" y="0"/>
                  </a:lnTo>
                  <a:lnTo>
                    <a:pt x="4648199" y="4093427"/>
                  </a:lnTo>
                  <a:close/>
                </a:path>
              </a:pathLst>
            </a:custGeom>
            <a:solidFill>
              <a:srgbClr val="E4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57600" y="1600200"/>
              <a:ext cx="4648200" cy="4093845"/>
            </a:xfrm>
            <a:custGeom>
              <a:avLst/>
              <a:gdLst/>
              <a:ahLst/>
              <a:cxnLst/>
              <a:rect l="l" t="t" r="r" b="b"/>
              <a:pathLst>
                <a:path w="4648200" h="4093845">
                  <a:moveTo>
                    <a:pt x="0" y="0"/>
                  </a:moveTo>
                  <a:lnTo>
                    <a:pt x="4648199" y="0"/>
                  </a:lnTo>
                  <a:lnTo>
                    <a:pt x="4648199" y="4093427"/>
                  </a:lnTo>
                  <a:lnTo>
                    <a:pt x="0" y="40934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30625" y="1615440"/>
            <a:ext cx="2768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#include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&lt;stdio.h&gt;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0625" y="222504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5425" y="2529840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a,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b,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5425" y="3139440"/>
            <a:ext cx="3225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scanf(“%d%d”,&amp;a,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&amp;b);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5425" y="4053840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c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30625" y="4968240"/>
            <a:ext cx="444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printf(“Output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: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%d”,c);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48437" y="2052637"/>
            <a:ext cx="2400300" cy="386080"/>
            <a:chOff x="6548437" y="2052637"/>
            <a:chExt cx="2400300" cy="386080"/>
          </a:xfrm>
        </p:grpSpPr>
        <p:sp>
          <p:nvSpPr>
            <p:cNvPr id="37" name="object 37"/>
            <p:cNvSpPr/>
            <p:nvPr/>
          </p:nvSpPr>
          <p:spPr>
            <a:xfrm>
              <a:off x="6553200" y="2057400"/>
              <a:ext cx="2390775" cy="376555"/>
            </a:xfrm>
            <a:custGeom>
              <a:avLst/>
              <a:gdLst/>
              <a:ahLst/>
              <a:cxnLst/>
              <a:rect l="l" t="t" r="r" b="b"/>
              <a:pathLst>
                <a:path w="2390775" h="376555">
                  <a:moveTo>
                    <a:pt x="2390774" y="376237"/>
                  </a:moveTo>
                  <a:lnTo>
                    <a:pt x="0" y="376237"/>
                  </a:lnTo>
                  <a:lnTo>
                    <a:pt x="0" y="0"/>
                  </a:lnTo>
                  <a:lnTo>
                    <a:pt x="2390774" y="0"/>
                  </a:lnTo>
                  <a:lnTo>
                    <a:pt x="2390774" y="3762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3200" y="2057400"/>
              <a:ext cx="2390775" cy="376555"/>
            </a:xfrm>
            <a:custGeom>
              <a:avLst/>
              <a:gdLst/>
              <a:ahLst/>
              <a:cxnLst/>
              <a:rect l="l" t="t" r="r" b="b"/>
              <a:pathLst>
                <a:path w="2390775" h="376555">
                  <a:moveTo>
                    <a:pt x="0" y="0"/>
                  </a:moveTo>
                  <a:lnTo>
                    <a:pt x="2390774" y="0"/>
                  </a:lnTo>
                  <a:lnTo>
                    <a:pt x="2390774" y="376237"/>
                  </a:lnTo>
                  <a:lnTo>
                    <a:pt x="0" y="3762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26225" y="2073655"/>
            <a:ext cx="208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504D"/>
                </a:solidFill>
                <a:latin typeface="Arial MT"/>
                <a:cs typeface="Arial MT"/>
              </a:rPr>
              <a:t>Variable</a:t>
            </a:r>
            <a:r>
              <a:rPr sz="1800" spc="-8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MT"/>
                <a:cs typeface="Arial MT"/>
              </a:rPr>
              <a:t>Declaration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652712" y="2195512"/>
            <a:ext cx="3914775" cy="2983865"/>
            <a:chOff x="2652712" y="2195512"/>
            <a:chExt cx="3914775" cy="2983865"/>
          </a:xfrm>
        </p:grpSpPr>
        <p:sp>
          <p:nvSpPr>
            <p:cNvPr id="41" name="object 41"/>
            <p:cNvSpPr/>
            <p:nvPr/>
          </p:nvSpPr>
          <p:spPr>
            <a:xfrm>
              <a:off x="5197320" y="2209800"/>
              <a:ext cx="1356360" cy="271780"/>
            </a:xfrm>
            <a:custGeom>
              <a:avLst/>
              <a:gdLst/>
              <a:ahLst/>
              <a:cxnLst/>
              <a:rect l="l" t="t" r="r" b="b"/>
              <a:pathLst>
                <a:path w="1356359" h="271780">
                  <a:moveTo>
                    <a:pt x="1355879" y="0"/>
                  </a:moveTo>
                  <a:lnTo>
                    <a:pt x="0" y="27117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5874" y="2420406"/>
              <a:ext cx="164989" cy="12113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667000" y="2667000"/>
              <a:ext cx="1062355" cy="464820"/>
            </a:xfrm>
            <a:custGeom>
              <a:avLst/>
              <a:gdLst/>
              <a:ahLst/>
              <a:cxnLst/>
              <a:rect l="l" t="t" r="r" b="b"/>
              <a:pathLst>
                <a:path w="1062354" h="464819">
                  <a:moveTo>
                    <a:pt x="0" y="0"/>
                  </a:moveTo>
                  <a:lnTo>
                    <a:pt x="1062124" y="464679"/>
                  </a:lnTo>
                </a:path>
              </a:pathLst>
            </a:custGeom>
            <a:ln w="28574">
              <a:solidFill>
                <a:srgbClr val="5900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5919" y="3074151"/>
              <a:ext cx="166296" cy="12379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667000" y="3581400"/>
              <a:ext cx="1062355" cy="464820"/>
            </a:xfrm>
            <a:custGeom>
              <a:avLst/>
              <a:gdLst/>
              <a:ahLst/>
              <a:cxnLst/>
              <a:rect l="l" t="t" r="r" b="b"/>
              <a:pathLst>
                <a:path w="1062354" h="464820">
                  <a:moveTo>
                    <a:pt x="0" y="0"/>
                  </a:moveTo>
                  <a:lnTo>
                    <a:pt x="1062124" y="464679"/>
                  </a:lnTo>
                </a:path>
              </a:pathLst>
            </a:custGeom>
            <a:ln w="28574">
              <a:solidFill>
                <a:srgbClr val="5900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5919" y="3988551"/>
              <a:ext cx="166296" cy="12379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667000" y="4648200"/>
              <a:ext cx="1062355" cy="464820"/>
            </a:xfrm>
            <a:custGeom>
              <a:avLst/>
              <a:gdLst/>
              <a:ahLst/>
              <a:cxnLst/>
              <a:rect l="l" t="t" r="r" b="b"/>
              <a:pathLst>
                <a:path w="1062354" h="464820">
                  <a:moveTo>
                    <a:pt x="0" y="0"/>
                  </a:moveTo>
                  <a:lnTo>
                    <a:pt x="1062124" y="464679"/>
                  </a:lnTo>
                </a:path>
              </a:pathLst>
            </a:custGeom>
            <a:ln w="28574">
              <a:solidFill>
                <a:srgbClr val="5900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5919" y="5055351"/>
              <a:ext cx="166296" cy="123792"/>
            </a:xfrm>
            <a:prstGeom prst="rect">
              <a:avLst/>
            </a:prstGeom>
          </p:spPr>
        </p:pic>
      </p:grp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384" y="357473"/>
            <a:ext cx="513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-25" dirty="0"/>
              <a:t> </a:t>
            </a:r>
            <a:r>
              <a:rPr dirty="0"/>
              <a:t>2</a:t>
            </a:r>
            <a:r>
              <a:rPr spc="-2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i="1" spc="-10" dirty="0">
                <a:solidFill>
                  <a:srgbClr val="0033CC"/>
                </a:solidFill>
                <a:latin typeface="Calibri"/>
                <a:cs typeface="Calibri"/>
              </a:rPr>
              <a:t>Area</a:t>
            </a:r>
            <a:r>
              <a:rPr i="1" spc="-2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0033CC"/>
                </a:solidFill>
                <a:latin typeface="Calibri"/>
                <a:cs typeface="Calibri"/>
              </a:rPr>
              <a:t>of</a:t>
            </a:r>
            <a:r>
              <a:rPr i="1" spc="-2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0033CC"/>
                </a:solidFill>
                <a:latin typeface="Calibri"/>
                <a:cs typeface="Calibri"/>
              </a:rPr>
              <a:t>a</a:t>
            </a:r>
            <a:r>
              <a:rPr i="1" spc="-2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0033CC"/>
                </a:solidFill>
                <a:latin typeface="Calibri"/>
                <a:cs typeface="Calibri"/>
              </a:rPr>
              <a:t>circle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5" y="832509"/>
            <a:ext cx="5173345" cy="556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99360" algn="just">
              <a:lnSpc>
                <a:spcPct val="1317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#include &lt;stdio.h&gt; </a:t>
            </a:r>
            <a:r>
              <a:rPr sz="2800" spc="-6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()</a:t>
            </a:r>
            <a:endParaRPr sz="2800">
              <a:latin typeface="Calibri"/>
              <a:cs typeface="Calibri"/>
            </a:endParaRPr>
          </a:p>
          <a:p>
            <a:pPr marL="494665" marR="3186430" indent="-482600" algn="just">
              <a:lnSpc>
                <a:spcPts val="4420"/>
              </a:lnSpc>
              <a:spcBef>
                <a:spcPts val="330"/>
              </a:spcBef>
            </a:pP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int radius;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float</a:t>
            </a:r>
            <a:r>
              <a:rPr sz="2800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area;</a:t>
            </a:r>
            <a:endParaRPr sz="2800">
              <a:latin typeface="Calibri"/>
              <a:cs typeface="Calibri"/>
            </a:endParaRPr>
          </a:p>
          <a:p>
            <a:pPr marL="469900" marR="40640" algn="just">
              <a:lnSpc>
                <a:spcPts val="4420"/>
              </a:lnSpc>
              <a:spcBef>
                <a:spcPts val="10"/>
              </a:spcBef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printf ("Enter radius (i.e. 10)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: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");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scanf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"%d",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&amp;radius);</a:t>
            </a:r>
            <a:endParaRPr sz="2800">
              <a:latin typeface="Calibri"/>
              <a:cs typeface="Calibri"/>
            </a:endParaRPr>
          </a:p>
          <a:p>
            <a:pPr marL="469900" marR="5080" algn="just">
              <a:lnSpc>
                <a:spcPts val="4420"/>
              </a:lnSpc>
              <a:spcBef>
                <a:spcPts val="5"/>
              </a:spcBef>
            </a:pP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area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3.14159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*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radius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*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radius;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printf ("\nArea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%f\n\n",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area);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547" y="1611376"/>
            <a:ext cx="801560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structured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programming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language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considered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high-level language because it </a:t>
            </a:r>
            <a:r>
              <a:rPr sz="2800" dirty="0">
                <a:latin typeface="Calibri"/>
                <a:cs typeface="Calibri"/>
              </a:rPr>
              <a:t>allows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programmer to concentrate on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problem </a:t>
            </a:r>
            <a:r>
              <a:rPr sz="2800" dirty="0">
                <a:latin typeface="Calibri"/>
                <a:cs typeface="Calibri"/>
              </a:rPr>
              <a:t>at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worry</a:t>
            </a:r>
            <a:r>
              <a:rPr sz="2800" dirty="0">
                <a:latin typeface="Calibri"/>
                <a:cs typeface="Calibri"/>
              </a:rPr>
              <a:t> about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machine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program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be using.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6568" y="327311"/>
            <a:ext cx="4083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50" dirty="0"/>
              <a:t> </a:t>
            </a:r>
            <a:r>
              <a:rPr spc="-10" dirty="0"/>
              <a:t>Language</a:t>
            </a:r>
            <a:r>
              <a:rPr spc="-50" dirty="0"/>
              <a:t> </a:t>
            </a:r>
            <a:r>
              <a:rPr spc="-5" dirty="0"/>
              <a:t>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503" y="180497"/>
            <a:ext cx="19742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-9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025" y="487510"/>
            <a:ext cx="3094990" cy="581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400" spc="-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&lt;stdio.h&gt; </a:t>
            </a:r>
            <a:r>
              <a:rPr sz="2400" spc="-5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i,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j;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(i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0;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10;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i++)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printf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("\n");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(j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0;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j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i+1;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j++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321435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printf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"A");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355600" marR="1252855">
              <a:lnSpc>
                <a:spcPct val="121700"/>
              </a:lnSpc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printf("\n");  return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170" y="380491"/>
            <a:ext cx="4688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Structure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spc="-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47" y="1238300"/>
            <a:ext cx="8352790" cy="476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ts val="3304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Every</a:t>
            </a:r>
            <a:r>
              <a:rPr sz="2800" spc="-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CC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program</a:t>
            </a:r>
            <a:r>
              <a:rPr sz="2800" spc="-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consists</a:t>
            </a:r>
            <a:r>
              <a:rPr sz="2800" spc="-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one</a:t>
            </a:r>
            <a:r>
              <a:rPr sz="2800" spc="-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or</a:t>
            </a:r>
            <a:r>
              <a:rPr sz="2800" spc="-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more</a:t>
            </a:r>
            <a:r>
              <a:rPr sz="2800" spc="-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functions.</a:t>
            </a:r>
            <a:endParaRPr sz="2800">
              <a:latin typeface="Calibri"/>
              <a:cs typeface="Calibri"/>
            </a:endParaRPr>
          </a:p>
          <a:p>
            <a:pPr marL="702310" lvl="1" indent="-306705">
              <a:lnSpc>
                <a:spcPts val="3250"/>
              </a:lnSpc>
              <a:buFont typeface="Arial MT"/>
              <a:buChar char="–"/>
              <a:tabLst>
                <a:tab pos="702945" algn="l"/>
              </a:tabLst>
            </a:pP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993300"/>
                </a:solidFill>
                <a:latin typeface="Calibri"/>
                <a:cs typeface="Calibri"/>
              </a:rPr>
              <a:t>main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702310" marR="5080" lvl="1" indent="-306070">
              <a:lnSpc>
                <a:spcPts val="2690"/>
              </a:lnSpc>
              <a:spcBef>
                <a:spcPts val="590"/>
              </a:spcBef>
              <a:buFont typeface="Arial MT"/>
              <a:buChar char="–"/>
              <a:tabLst>
                <a:tab pos="702945" algn="l"/>
              </a:tabLst>
            </a:pPr>
            <a:r>
              <a:rPr sz="2800" spc="-5" dirty="0">
                <a:latin typeface="Calibri"/>
                <a:cs typeface="Calibri"/>
              </a:rPr>
              <a:t>The program will </a:t>
            </a:r>
            <a:r>
              <a:rPr sz="2800" dirty="0">
                <a:latin typeface="Calibri"/>
                <a:cs typeface="Calibri"/>
              </a:rPr>
              <a:t>always </a:t>
            </a:r>
            <a:r>
              <a:rPr sz="2800" spc="-5" dirty="0">
                <a:latin typeface="Calibri"/>
                <a:cs typeface="Calibri"/>
              </a:rPr>
              <a:t>begin by executing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main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2950">
              <a:latin typeface="Calibri"/>
              <a:cs typeface="Calibri"/>
            </a:endParaRPr>
          </a:p>
          <a:p>
            <a:pPr marL="302260" indent="-290195">
              <a:lnSpc>
                <a:spcPts val="3304"/>
              </a:lnSpc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Each</a:t>
            </a:r>
            <a:r>
              <a:rPr sz="2800" spc="-2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function</a:t>
            </a:r>
            <a:r>
              <a:rPr sz="2800" spc="-2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must</a:t>
            </a:r>
            <a:r>
              <a:rPr sz="2800" spc="-2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contain:</a:t>
            </a:r>
            <a:endParaRPr sz="2800">
              <a:latin typeface="Calibri"/>
              <a:cs typeface="Calibri"/>
            </a:endParaRPr>
          </a:p>
          <a:p>
            <a:pPr marL="702310" marR="434975" lvl="1" indent="-306070">
              <a:lnSpc>
                <a:spcPct val="80000"/>
              </a:lnSpc>
              <a:spcBef>
                <a:spcPts val="615"/>
              </a:spcBef>
              <a:buFont typeface="Arial MT"/>
              <a:buChar char="–"/>
              <a:tabLst>
                <a:tab pos="70294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i="1" spc="-5" dirty="0">
                <a:solidFill>
                  <a:srgbClr val="993300"/>
                </a:solidFill>
                <a:latin typeface="Calibri"/>
                <a:cs typeface="Calibri"/>
              </a:rPr>
              <a:t>heading</a:t>
            </a:r>
            <a:r>
              <a:rPr sz="2800" spc="-5" dirty="0">
                <a:latin typeface="Calibri"/>
                <a:cs typeface="Calibri"/>
              </a:rPr>
              <a:t>, which consists of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993300"/>
                </a:solidFill>
                <a:latin typeface="Calibri"/>
                <a:cs typeface="Calibri"/>
              </a:rPr>
              <a:t>name</a:t>
            </a:r>
            <a:r>
              <a:rPr sz="2800" spc="-5" dirty="0">
                <a:latin typeface="Calibri"/>
                <a:cs typeface="Calibri"/>
              </a:rPr>
              <a:t>, followed by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optional list of </a:t>
            </a:r>
            <a:r>
              <a:rPr sz="2800" i="1" spc="-5" dirty="0">
                <a:solidFill>
                  <a:srgbClr val="993300"/>
                </a:solidFill>
                <a:latin typeface="Calibri"/>
                <a:cs typeface="Calibri"/>
              </a:rPr>
              <a:t>arguments </a:t>
            </a:r>
            <a:r>
              <a:rPr sz="2800" i="1" dirty="0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enclosed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parentheses.</a:t>
            </a:r>
            <a:endParaRPr sz="2800">
              <a:latin typeface="Calibri"/>
              <a:cs typeface="Calibri"/>
            </a:endParaRPr>
          </a:p>
          <a:p>
            <a:pPr marL="702310" lvl="1" indent="-306705">
              <a:lnSpc>
                <a:spcPts val="3190"/>
              </a:lnSpc>
              <a:buFont typeface="Arial MT"/>
              <a:buChar char="–"/>
              <a:tabLst>
                <a:tab pos="70294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argument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993300"/>
                </a:solidFill>
                <a:latin typeface="Calibri"/>
                <a:cs typeface="Calibri"/>
              </a:rPr>
              <a:t>declarations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702310" marR="1137285" lvl="1" indent="-306070">
              <a:lnSpc>
                <a:spcPct val="80000"/>
              </a:lnSpc>
              <a:spcBef>
                <a:spcPts val="615"/>
              </a:spcBef>
              <a:buFont typeface="Arial MT"/>
              <a:buChar char="–"/>
              <a:tabLst>
                <a:tab pos="70294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i="1" spc="-5" dirty="0">
                <a:solidFill>
                  <a:srgbClr val="993300"/>
                </a:solidFill>
                <a:latin typeface="Calibri"/>
                <a:cs typeface="Calibri"/>
              </a:rPr>
              <a:t>compound statement</a:t>
            </a:r>
            <a:r>
              <a:rPr sz="2800" spc="-5" dirty="0">
                <a:latin typeface="Calibri"/>
                <a:cs typeface="Calibri"/>
              </a:rPr>
              <a:t>, which comprises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remainder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270" y="159272"/>
            <a:ext cx="5523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Desirable</a:t>
            </a:r>
            <a:r>
              <a:rPr spc="-50" dirty="0"/>
              <a:t> </a:t>
            </a:r>
            <a:r>
              <a:rPr spc="-5" dirty="0"/>
              <a:t>Programming</a:t>
            </a:r>
            <a:r>
              <a:rPr spc="-45" dirty="0"/>
              <a:t> </a:t>
            </a:r>
            <a:r>
              <a:rPr spc="-5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515" y="733906"/>
            <a:ext cx="7628255" cy="574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ts val="2830"/>
              </a:lnSpc>
              <a:spcBef>
                <a:spcPts val="100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Calibri"/>
                <a:cs typeface="Calibri"/>
              </a:rPr>
              <a:t>Clarity</a:t>
            </a:r>
            <a:endParaRPr sz="2400">
              <a:latin typeface="Calibri"/>
              <a:cs typeface="Calibri"/>
            </a:endParaRPr>
          </a:p>
          <a:p>
            <a:pPr marL="709930" lvl="1" indent="-303530">
              <a:lnSpc>
                <a:spcPts val="2785"/>
              </a:lnSpc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clearly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written.</a:t>
            </a:r>
            <a:endParaRPr sz="2400">
              <a:latin typeface="Calibri"/>
              <a:cs typeface="Calibri"/>
            </a:endParaRPr>
          </a:p>
          <a:p>
            <a:pPr marL="709930" lvl="1" indent="-303530">
              <a:lnSpc>
                <a:spcPts val="2830"/>
              </a:lnSpc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follow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logic.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ts val="2830"/>
              </a:lnSpc>
              <a:spcBef>
                <a:spcPts val="1295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Calibri"/>
                <a:cs typeface="Calibri"/>
              </a:rPr>
              <a:t>Meaningful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</a:t>
            </a:r>
            <a:endParaRPr sz="2400">
              <a:latin typeface="Calibri"/>
              <a:cs typeface="Calibri"/>
            </a:endParaRPr>
          </a:p>
          <a:p>
            <a:pPr marL="709930" marR="163195" lvl="1" indent="-302895">
              <a:lnSpc>
                <a:spcPts val="2300"/>
              </a:lnSpc>
              <a:spcBef>
                <a:spcPts val="509"/>
              </a:spcBef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spc="-5" dirty="0">
                <a:latin typeface="Calibri"/>
                <a:cs typeface="Calibri"/>
              </a:rPr>
              <a:t>Make variable/constant names meaningful to enhance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clarity.</a:t>
            </a:r>
            <a:endParaRPr sz="2400">
              <a:latin typeface="Calibri"/>
              <a:cs typeface="Calibri"/>
            </a:endParaRPr>
          </a:p>
          <a:p>
            <a:pPr marL="1109980" lvl="2" indent="-183515">
              <a:lnSpc>
                <a:spcPts val="2760"/>
              </a:lnSpc>
              <a:buFont typeface="Arial MT"/>
              <a:buChar char="•"/>
              <a:tabLst>
                <a:tab pos="1110615" algn="l"/>
              </a:tabLst>
            </a:pPr>
            <a:r>
              <a:rPr sz="2400" spc="-5" dirty="0">
                <a:latin typeface="Calibri"/>
                <a:cs typeface="Calibri"/>
              </a:rPr>
              <a:t>‘area’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instead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‘a’</a:t>
            </a:r>
            <a:endParaRPr sz="2400">
              <a:latin typeface="Calibri"/>
              <a:cs typeface="Calibri"/>
            </a:endParaRPr>
          </a:p>
          <a:p>
            <a:pPr marL="1109980" lvl="2" indent="-183515">
              <a:lnSpc>
                <a:spcPts val="2830"/>
              </a:lnSpc>
              <a:buFont typeface="Arial MT"/>
              <a:buChar char="•"/>
              <a:tabLst>
                <a:tab pos="1110615" algn="l"/>
              </a:tabLst>
            </a:pPr>
            <a:r>
              <a:rPr sz="2400" spc="-5" dirty="0">
                <a:latin typeface="Calibri"/>
                <a:cs typeface="Calibri"/>
              </a:rPr>
              <a:t>‘radius’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instead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‘r’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ts val="2830"/>
              </a:lnSpc>
              <a:spcBef>
                <a:spcPts val="1300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Calibri"/>
                <a:cs typeface="Calibri"/>
              </a:rPr>
              <a:t>Program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documentation</a:t>
            </a:r>
            <a:endParaRPr sz="2400">
              <a:latin typeface="Calibri"/>
              <a:cs typeface="Calibri"/>
            </a:endParaRPr>
          </a:p>
          <a:p>
            <a:pPr marL="709930" marR="640080" lvl="1" indent="-302895">
              <a:lnSpc>
                <a:spcPts val="2300"/>
              </a:lnSpc>
              <a:spcBef>
                <a:spcPts val="509"/>
              </a:spcBef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spc="-5" dirty="0">
                <a:latin typeface="Calibri"/>
                <a:cs typeface="Calibri"/>
              </a:rPr>
              <a:t>Insert comments in the program to make it easy to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understand.</a:t>
            </a:r>
            <a:endParaRPr sz="2400">
              <a:latin typeface="Calibri"/>
              <a:cs typeface="Calibri"/>
            </a:endParaRPr>
          </a:p>
          <a:p>
            <a:pPr marL="709930" lvl="1" indent="-303530">
              <a:lnSpc>
                <a:spcPts val="2810"/>
              </a:lnSpc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spc="-5" dirty="0">
                <a:latin typeface="Calibri"/>
                <a:cs typeface="Calibri"/>
              </a:rPr>
              <a:t>Never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comments.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ts val="2830"/>
              </a:lnSpc>
              <a:spcBef>
                <a:spcPts val="1295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Calibri"/>
                <a:cs typeface="Calibri"/>
              </a:rPr>
              <a:t>Program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indentation</a:t>
            </a:r>
            <a:endParaRPr sz="2400">
              <a:latin typeface="Calibri"/>
              <a:cs typeface="Calibri"/>
            </a:endParaRPr>
          </a:p>
          <a:p>
            <a:pPr marL="447675">
              <a:lnSpc>
                <a:spcPts val="2785"/>
              </a:lnSpc>
            </a:pPr>
            <a:r>
              <a:rPr sz="2400" b="1" spc="-5" dirty="0">
                <a:latin typeface="Calibri"/>
                <a:cs typeface="Calibri"/>
              </a:rPr>
              <a:t>--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indentation.</a:t>
            </a:r>
            <a:endParaRPr sz="2400">
              <a:latin typeface="Calibri"/>
              <a:cs typeface="Calibri"/>
            </a:endParaRPr>
          </a:p>
          <a:p>
            <a:pPr marL="709930" lvl="1" indent="-303530">
              <a:lnSpc>
                <a:spcPts val="2830"/>
              </a:lnSpc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spc="-5" dirty="0">
                <a:latin typeface="Calibri"/>
                <a:cs typeface="Calibri"/>
              </a:rPr>
              <a:t>Structure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immediately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visible.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543" y="380491"/>
            <a:ext cx="6087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Calibri"/>
                <a:cs typeface="Calibri"/>
              </a:rPr>
              <a:t>Indentation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Example:</a:t>
            </a:r>
            <a:r>
              <a:rPr b="0" spc="60" dirty="0">
                <a:latin typeface="Calibri"/>
                <a:cs typeface="Calibri"/>
              </a:rPr>
              <a:t> </a:t>
            </a:r>
            <a:r>
              <a:rPr b="0" i="1" spc="-10" dirty="0">
                <a:solidFill>
                  <a:srgbClr val="590096"/>
                </a:solidFill>
                <a:latin typeface="Calibri"/>
                <a:cs typeface="Calibri"/>
              </a:rPr>
              <a:t>Good</a:t>
            </a:r>
            <a:r>
              <a:rPr b="0" i="1" spc="-30" dirty="0">
                <a:solidFill>
                  <a:srgbClr val="590096"/>
                </a:solidFill>
                <a:latin typeface="Calibri"/>
                <a:cs typeface="Calibri"/>
              </a:rPr>
              <a:t> </a:t>
            </a:r>
            <a:r>
              <a:rPr b="0" i="1" spc="-5" dirty="0">
                <a:solidFill>
                  <a:srgbClr val="590096"/>
                </a:solidFill>
                <a:latin typeface="Calibri"/>
                <a:cs typeface="Calibri"/>
              </a:rPr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5" y="1235455"/>
            <a:ext cx="5059680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#include</a:t>
            </a:r>
            <a:r>
              <a:rPr sz="1800" spc="-5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&lt;stdio.h&gt;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/*</a:t>
            </a:r>
            <a:r>
              <a:rPr sz="18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FIND</a:t>
            </a:r>
            <a:r>
              <a:rPr sz="18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LARGEST</a:t>
            </a:r>
            <a:r>
              <a:rPr sz="18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THREE</a:t>
            </a:r>
            <a:r>
              <a:rPr sz="18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NUMBERS</a:t>
            </a:r>
            <a:r>
              <a:rPr sz="18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*/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main()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tabLst>
                <a:tab pos="900430" algn="l"/>
              </a:tabLst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int	a,</a:t>
            </a:r>
            <a:r>
              <a:rPr sz="1800" spc="-3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b,</a:t>
            </a:r>
            <a:r>
              <a:rPr sz="1800" spc="-3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c;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scanf(“%d%d%d”,</a:t>
            </a:r>
            <a:r>
              <a:rPr sz="1800" spc="-3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&amp;a,</a:t>
            </a:r>
            <a:r>
              <a:rPr sz="1800" spc="-3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&amp;b,</a:t>
            </a:r>
            <a:r>
              <a:rPr sz="1800" spc="-3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&amp;c);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if</a:t>
            </a:r>
            <a:r>
              <a:rPr sz="1800" spc="459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((a&gt;b)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&amp;&amp;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(a&gt;c))</a:t>
            </a:r>
            <a:endParaRPr sz="18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printf(“\n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Largest</a:t>
            </a:r>
            <a:r>
              <a:rPr sz="18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%d”,</a:t>
            </a:r>
            <a:r>
              <a:rPr sz="18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a);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else</a:t>
            </a:r>
            <a:endParaRPr sz="18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if</a:t>
            </a:r>
            <a:r>
              <a:rPr sz="1800" spc="434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(b&gt;c)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printf(“\n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Largest</a:t>
            </a:r>
            <a:r>
              <a:rPr sz="18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%d”,</a:t>
            </a:r>
            <a:r>
              <a:rPr sz="18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b);</a:t>
            </a:r>
            <a:endParaRPr sz="18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else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printf(“\n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Largest</a:t>
            </a:r>
            <a:r>
              <a:rPr sz="18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%d”,</a:t>
            </a:r>
            <a:r>
              <a:rPr sz="18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c);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916" y="380491"/>
            <a:ext cx="5974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Indentation</a:t>
            </a:r>
            <a:r>
              <a:rPr spc="-30" dirty="0"/>
              <a:t> </a:t>
            </a:r>
            <a:r>
              <a:rPr spc="-10" dirty="0"/>
              <a:t>Example:</a:t>
            </a:r>
            <a:r>
              <a:rPr spc="55" dirty="0"/>
              <a:t> </a:t>
            </a:r>
            <a:r>
              <a:rPr i="1" spc="-5" dirty="0">
                <a:solidFill>
                  <a:srgbClr val="590096"/>
                </a:solidFill>
                <a:latin typeface="Calibri"/>
                <a:cs typeface="Calibri"/>
              </a:rPr>
              <a:t>Bad</a:t>
            </a:r>
            <a:r>
              <a:rPr i="1" spc="-30" dirty="0">
                <a:solidFill>
                  <a:srgbClr val="59009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590096"/>
                </a:solidFill>
                <a:latin typeface="Calibri"/>
                <a:cs typeface="Calibri"/>
              </a:rPr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387855"/>
            <a:ext cx="505968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#include</a:t>
            </a:r>
            <a:r>
              <a:rPr sz="1800" spc="-5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&lt;stdio.h&gt;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/*</a:t>
            </a:r>
            <a:r>
              <a:rPr sz="18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FIND</a:t>
            </a:r>
            <a:r>
              <a:rPr sz="18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LARGEST</a:t>
            </a:r>
            <a:r>
              <a:rPr sz="18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THREE</a:t>
            </a:r>
            <a:r>
              <a:rPr sz="18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NUMBERS</a:t>
            </a:r>
            <a:r>
              <a:rPr sz="18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*/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main()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43230" algn="l"/>
              </a:tabLst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int	a,</a:t>
            </a:r>
            <a:r>
              <a:rPr sz="1800" spc="-3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b,</a:t>
            </a:r>
            <a:r>
              <a:rPr sz="1800" spc="-3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c;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scanf(“%d%d%d”,</a:t>
            </a:r>
            <a:r>
              <a:rPr sz="1800" spc="-3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&amp;a,</a:t>
            </a:r>
            <a:r>
              <a:rPr sz="1800" spc="-3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&amp;b,</a:t>
            </a:r>
            <a:r>
              <a:rPr sz="1800" spc="-3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&amp;c);</a:t>
            </a:r>
            <a:endParaRPr sz="1800">
              <a:latin typeface="Arial MT"/>
              <a:cs typeface="Arial MT"/>
            </a:endParaRPr>
          </a:p>
          <a:p>
            <a:pPr marL="12700" marR="2271395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if</a:t>
            </a:r>
            <a:r>
              <a:rPr sz="1800" spc="58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((a&gt;b)</a:t>
            </a:r>
            <a:r>
              <a:rPr sz="1800" spc="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&amp;&amp;</a:t>
            </a:r>
            <a:r>
              <a:rPr sz="1800" spc="8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(a&gt;c)) </a:t>
            </a:r>
            <a:r>
              <a:rPr sz="1800" spc="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printf(“\n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Largest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is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%d”,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a);</a:t>
            </a:r>
            <a:endParaRPr sz="1800">
              <a:latin typeface="Arial MT"/>
              <a:cs typeface="Arial MT"/>
            </a:endParaRPr>
          </a:p>
          <a:p>
            <a:pPr marL="12700" marR="4271010" indent="252729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else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if</a:t>
            </a:r>
            <a:r>
              <a:rPr sz="1800" spc="40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(b&gt;c)</a:t>
            </a:r>
            <a:endParaRPr sz="1800">
              <a:latin typeface="Arial MT"/>
              <a:cs typeface="Arial MT"/>
            </a:endParaRPr>
          </a:p>
          <a:p>
            <a:pPr marL="12700" marR="2145030" indent="126364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printf(“\n Largest is %d”, b); </a:t>
            </a:r>
            <a:r>
              <a:rPr sz="1800" spc="-49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else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printf(“\n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Largest</a:t>
            </a:r>
            <a:r>
              <a:rPr sz="18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%d”,</a:t>
            </a:r>
            <a:r>
              <a:rPr sz="18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c);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992" y="189991"/>
            <a:ext cx="273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Keywords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779" y="1031816"/>
            <a:ext cx="4795520" cy="31267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02260" marR="5080" indent="-290195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301625" algn="l"/>
                <a:tab pos="302895" algn="l"/>
                <a:tab pos="1328420" algn="l"/>
                <a:tab pos="2702560" algn="l"/>
                <a:tab pos="3439795" algn="l"/>
                <a:tab pos="3964940" algn="l"/>
              </a:tabLst>
            </a:pPr>
            <a:r>
              <a:rPr sz="2800" spc="-5" dirty="0">
                <a:latin typeface="Calibri"/>
                <a:cs typeface="Calibri"/>
              </a:rPr>
              <a:t>Flow	control	(6)	</a:t>
            </a:r>
            <a:r>
              <a:rPr sz="2800" dirty="0">
                <a:latin typeface="Calibri"/>
                <a:cs typeface="Calibri"/>
              </a:rPr>
              <a:t>–	</a:t>
            </a:r>
            <a:r>
              <a:rPr sz="2800" spc="-5" dirty="0">
                <a:latin typeface="Courier New"/>
                <a:cs typeface="Courier New"/>
              </a:rPr>
              <a:t>if,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switch,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case,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default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350">
              <a:latin typeface="Courier New"/>
              <a:cs typeface="Courier New"/>
            </a:endParaRPr>
          </a:p>
          <a:p>
            <a:pPr marL="302260" marR="138430" indent="-290195">
              <a:lnSpc>
                <a:spcPts val="2690"/>
              </a:lnSpc>
              <a:buFont typeface="Arial MT"/>
              <a:buChar char="•"/>
              <a:tabLst>
                <a:tab pos="301625" algn="l"/>
                <a:tab pos="302895" algn="l"/>
                <a:tab pos="1475105" algn="l"/>
                <a:tab pos="2193925" algn="l"/>
                <a:tab pos="2698115" algn="l"/>
                <a:tab pos="4008120" algn="l"/>
              </a:tabLst>
            </a:pPr>
            <a:r>
              <a:rPr sz="2800" spc="-5" dirty="0">
                <a:latin typeface="Calibri"/>
                <a:cs typeface="Calibri"/>
              </a:rPr>
              <a:t>Loop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5" dirty="0">
                <a:latin typeface="Calibri"/>
                <a:cs typeface="Calibri"/>
              </a:rPr>
              <a:t>(5</a:t>
            </a:r>
            <a:r>
              <a:rPr sz="2800" dirty="0">
                <a:latin typeface="Calibri"/>
                <a:cs typeface="Calibri"/>
              </a:rPr>
              <a:t>)	–	</a:t>
            </a:r>
            <a:r>
              <a:rPr sz="2800" spc="-5" dirty="0">
                <a:latin typeface="Courier New"/>
                <a:cs typeface="Courier New"/>
              </a:rPr>
              <a:t>for</a:t>
            </a:r>
            <a:r>
              <a:rPr sz="2800" dirty="0">
                <a:latin typeface="Courier New"/>
                <a:cs typeface="Courier New"/>
              </a:rPr>
              <a:t>,	</a:t>
            </a:r>
            <a:r>
              <a:rPr sz="2800" spc="-5" dirty="0">
                <a:latin typeface="Courier New"/>
                <a:cs typeface="Courier New"/>
              </a:rPr>
              <a:t>do,  continue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350">
              <a:latin typeface="Courier New"/>
              <a:cs typeface="Courier New"/>
            </a:endParaRPr>
          </a:p>
          <a:p>
            <a:pPr marL="302260" marR="90805" indent="-290195">
              <a:lnSpc>
                <a:spcPct val="80000"/>
              </a:lnSpc>
              <a:buFont typeface="Arial MT"/>
              <a:buChar char="•"/>
              <a:tabLst>
                <a:tab pos="301625" algn="l"/>
                <a:tab pos="302895" algn="l"/>
                <a:tab pos="1841500" algn="l"/>
                <a:tab pos="2830195" algn="l"/>
                <a:tab pos="3445510" algn="l"/>
                <a:tab pos="3843020" algn="l"/>
              </a:tabLst>
            </a:pPr>
            <a:r>
              <a:rPr sz="2800" spc="-5" dirty="0">
                <a:latin typeface="Calibri"/>
                <a:cs typeface="Calibri"/>
              </a:rPr>
              <a:t>Commo</a:t>
            </a:r>
            <a:r>
              <a:rPr sz="2800" dirty="0">
                <a:latin typeface="Calibri"/>
                <a:cs typeface="Calibri"/>
              </a:rPr>
              <a:t>n	</a:t>
            </a:r>
            <a:r>
              <a:rPr sz="2800" i="1" spc="-10" dirty="0">
                <a:latin typeface="Calibri"/>
                <a:cs typeface="Calibri"/>
              </a:rPr>
              <a:t>type</a:t>
            </a:r>
            <a:r>
              <a:rPr sz="2800" i="1" dirty="0">
                <a:latin typeface="Calibri"/>
                <a:cs typeface="Calibri"/>
              </a:rPr>
              <a:t>s	</a:t>
            </a:r>
            <a:r>
              <a:rPr sz="2800" spc="-5" dirty="0">
                <a:latin typeface="Calibri"/>
                <a:cs typeface="Calibri"/>
              </a:rPr>
              <a:t>(5</a:t>
            </a:r>
            <a:r>
              <a:rPr sz="2800" dirty="0">
                <a:latin typeface="Calibri"/>
                <a:cs typeface="Calibri"/>
              </a:rPr>
              <a:t>)	–	</a:t>
            </a:r>
            <a:r>
              <a:rPr sz="2800" spc="-5" dirty="0">
                <a:latin typeface="Courier New"/>
                <a:cs typeface="Courier New"/>
              </a:rPr>
              <a:t>int,  char,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void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0963" y="1031816"/>
            <a:ext cx="1092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else,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1960" y="1031816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return,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6651" y="2198184"/>
            <a:ext cx="1305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while,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548" y="2198184"/>
            <a:ext cx="1305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break,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0493" y="3364552"/>
            <a:ext cx="1305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float,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3200" y="3364552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double,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779" y="4565058"/>
            <a:ext cx="7457440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Structures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(3)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struct,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typedef,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union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100">
              <a:latin typeface="Courier New"/>
              <a:cs typeface="Courier New"/>
            </a:endParaRPr>
          </a:p>
          <a:p>
            <a:pPr marL="302260" indent="-290195">
              <a:lnSpc>
                <a:spcPct val="100000"/>
              </a:lnSpc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Counting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sizing</a:t>
            </a:r>
            <a:r>
              <a:rPr sz="2800" spc="-10" dirty="0">
                <a:latin typeface="Calibri"/>
                <a:cs typeface="Calibri"/>
              </a:rPr>
              <a:t> things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(2)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enum,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sizeof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54" y="540830"/>
            <a:ext cx="4252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Keywords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20040" marR="5080" indent="-290195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320040" algn="l"/>
                <a:tab pos="321310" algn="l"/>
              </a:tabLst>
            </a:pPr>
            <a:r>
              <a:rPr spc="-10" dirty="0">
                <a:latin typeface="Calibri"/>
                <a:cs typeface="Calibri"/>
              </a:rPr>
              <a:t>Rare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but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still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useful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types</a:t>
            </a:r>
            <a:r>
              <a:rPr i="1"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(7)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5" dirty="0"/>
              <a:t>extern,</a:t>
            </a:r>
            <a:r>
              <a:rPr spc="-20" dirty="0"/>
              <a:t> </a:t>
            </a:r>
            <a:r>
              <a:rPr spc="-5" dirty="0"/>
              <a:t>signed, </a:t>
            </a:r>
            <a:r>
              <a:rPr spc="-1664" dirty="0"/>
              <a:t> </a:t>
            </a:r>
            <a:r>
              <a:rPr spc="-5" dirty="0"/>
              <a:t>unsigned,</a:t>
            </a:r>
            <a:r>
              <a:rPr spc="-25" dirty="0"/>
              <a:t> </a:t>
            </a:r>
            <a:r>
              <a:rPr spc="-5" dirty="0"/>
              <a:t>long,</a:t>
            </a:r>
            <a:r>
              <a:rPr spc="-25" dirty="0"/>
              <a:t> </a:t>
            </a:r>
            <a:r>
              <a:rPr spc="-5" dirty="0"/>
              <a:t>short,</a:t>
            </a:r>
            <a:r>
              <a:rPr spc="-25" dirty="0"/>
              <a:t> </a:t>
            </a:r>
            <a:r>
              <a:rPr spc="-5" dirty="0"/>
              <a:t>static,</a:t>
            </a:r>
            <a:r>
              <a:rPr spc="-25" dirty="0"/>
              <a:t> </a:t>
            </a:r>
            <a:r>
              <a:rPr spc="-5" dirty="0"/>
              <a:t>const</a:t>
            </a:r>
          </a:p>
          <a:p>
            <a:pPr marL="17780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750"/>
          </a:p>
          <a:p>
            <a:pPr marL="320040" indent="-290195">
              <a:lnSpc>
                <a:spcPct val="100000"/>
              </a:lnSpc>
              <a:buFont typeface="Arial MT"/>
              <a:buChar char="•"/>
              <a:tabLst>
                <a:tab pos="320040" algn="l"/>
                <a:tab pos="321310" algn="l"/>
              </a:tabLst>
            </a:pPr>
            <a:r>
              <a:rPr spc="-5" dirty="0">
                <a:latin typeface="Calibri"/>
                <a:cs typeface="Calibri"/>
              </a:rPr>
              <a:t>Evil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keywords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which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avoid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(1)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5" dirty="0"/>
              <a:t>goto</a:t>
            </a:r>
          </a:p>
          <a:p>
            <a:pPr marL="17780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750"/>
          </a:p>
          <a:p>
            <a:pPr marL="320040" indent="-2901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20040" algn="l"/>
                <a:tab pos="321310" algn="l"/>
              </a:tabLst>
            </a:pPr>
            <a:r>
              <a:rPr spc="-5" dirty="0">
                <a:latin typeface="Calibri"/>
                <a:cs typeface="Calibri"/>
              </a:rPr>
              <a:t>(3)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/>
              <a:t>auto,</a:t>
            </a:r>
            <a:r>
              <a:rPr spc="-30" dirty="0"/>
              <a:t> </a:t>
            </a:r>
            <a:r>
              <a:rPr spc="-5" dirty="0"/>
              <a:t>register,</a:t>
            </a:r>
            <a:r>
              <a:rPr spc="-35" dirty="0"/>
              <a:t> </a:t>
            </a:r>
            <a:r>
              <a:rPr spc="-5" dirty="0"/>
              <a:t>volatile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6164" y="380491"/>
            <a:ext cx="3724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C</a:t>
            </a:r>
            <a:r>
              <a:rPr spc="-35" dirty="0"/>
              <a:t> </a:t>
            </a:r>
            <a:r>
              <a:rPr spc="-5" dirty="0"/>
              <a:t>Character</a:t>
            </a:r>
            <a:r>
              <a:rPr spc="-30" dirty="0"/>
              <a:t> </a:t>
            </a:r>
            <a:r>
              <a:rPr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780" y="1220941"/>
            <a:ext cx="4530090" cy="259016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81940" marR="60325" indent="-281940" algn="r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8194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language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alphabet:</a:t>
            </a:r>
            <a:endParaRPr sz="3200">
              <a:latin typeface="Calibri"/>
              <a:cs typeface="Calibri"/>
            </a:endParaRPr>
          </a:p>
          <a:p>
            <a:pPr marL="306070" marR="5080" lvl="1" indent="-306070" algn="r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306070" algn="l"/>
              </a:tabLst>
            </a:pPr>
            <a:r>
              <a:rPr sz="2800" spc="-5" dirty="0">
                <a:latin typeface="Calibri"/>
                <a:cs typeface="Calibri"/>
              </a:rPr>
              <a:t>Uppercase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letters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‘A’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‘Z’</a:t>
            </a:r>
            <a:endParaRPr sz="2800">
              <a:latin typeface="Calibri"/>
              <a:cs typeface="Calibri"/>
            </a:endParaRPr>
          </a:p>
          <a:p>
            <a:pPr marL="306070" marR="75565" lvl="1" indent="-306070" algn="r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306070" algn="l"/>
              </a:tabLst>
            </a:pPr>
            <a:r>
              <a:rPr sz="2800" spc="-5" dirty="0">
                <a:latin typeface="Calibri"/>
                <a:cs typeface="Calibri"/>
              </a:rPr>
              <a:t>Lowercase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letters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‘a’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‘z’</a:t>
            </a:r>
            <a:endParaRPr sz="2800">
              <a:latin typeface="Calibri"/>
              <a:cs typeface="Calibri"/>
            </a:endParaRPr>
          </a:p>
          <a:p>
            <a:pPr marL="694690" lvl="1" indent="-30607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694690" algn="l"/>
              </a:tabLst>
            </a:pPr>
            <a:r>
              <a:rPr sz="2800" spc="-5" dirty="0">
                <a:latin typeface="Calibri"/>
                <a:cs typeface="Calibri"/>
              </a:rPr>
              <a:t>Digits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‘0’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‘9’</a:t>
            </a:r>
            <a:endParaRPr sz="2800">
              <a:latin typeface="Calibri"/>
              <a:cs typeface="Calibri"/>
            </a:endParaRPr>
          </a:p>
          <a:p>
            <a:pPr marL="694690" lvl="1" indent="-30607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694690" algn="l"/>
              </a:tabLst>
            </a:pPr>
            <a:r>
              <a:rPr sz="2800" spc="-5" dirty="0">
                <a:latin typeface="Calibri"/>
                <a:cs typeface="Calibri"/>
              </a:rPr>
              <a:t>Certain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characters: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81200" y="4218023"/>
          <a:ext cx="4952362" cy="1768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78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!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#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^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&amp;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R="231775" algn="r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591185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*	(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-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_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+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=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~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390"/>
                        </a:spcBef>
                        <a:tabLst>
                          <a:tab pos="843915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[	]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\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|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: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‘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“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ct val="100000"/>
                        </a:lnSpc>
                        <a:spcBef>
                          <a:spcPts val="390"/>
                        </a:spcBef>
                        <a:tabLst>
                          <a:tab pos="647065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{	}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,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09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&lt;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&gt;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/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R="21082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?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blank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736" y="380491"/>
            <a:ext cx="706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25" dirty="0"/>
              <a:t> </a:t>
            </a:r>
            <a:r>
              <a:rPr spc="-10" dirty="0"/>
              <a:t>simple</a:t>
            </a:r>
            <a:r>
              <a:rPr spc="-30" dirty="0"/>
              <a:t> </a:t>
            </a:r>
            <a:r>
              <a:rPr spc="-5" dirty="0"/>
              <a:t>operations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87" y="1043732"/>
            <a:ext cx="6574155" cy="10210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8925" marR="5080" indent="-288925" algn="r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88925" algn="l"/>
                <a:tab pos="290195" algn="l"/>
              </a:tabLst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+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-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ourier New"/>
                <a:cs typeface="Courier New"/>
              </a:rPr>
              <a:t>*</a:t>
            </a:r>
            <a:r>
              <a:rPr sz="2800" spc="-1050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ourier New"/>
                <a:cs typeface="Courier New"/>
              </a:rPr>
              <a:t>/</a:t>
            </a:r>
            <a:r>
              <a:rPr sz="2800" spc="-10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ca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5" dirty="0">
                <a:latin typeface="Calibri"/>
                <a:cs typeface="Calibri"/>
              </a:rPr>
              <a:t> use</a:t>
            </a:r>
            <a:endParaRPr sz="2800">
              <a:latin typeface="Calibri"/>
              <a:cs typeface="Calibri"/>
            </a:endParaRPr>
          </a:p>
          <a:p>
            <a:pPr marR="36195" algn="r">
              <a:lnSpc>
                <a:spcPct val="100000"/>
              </a:lnSpc>
              <a:spcBef>
                <a:spcPts val="560"/>
              </a:spcBef>
            </a:pPr>
            <a:r>
              <a:rPr sz="2800" spc="-5" dirty="0">
                <a:solidFill>
                  <a:srgbClr val="9900FF"/>
                </a:solidFill>
                <a:latin typeface="Calibri"/>
                <a:cs typeface="Calibri"/>
              </a:rPr>
              <a:t>+=</a:t>
            </a:r>
            <a:r>
              <a:rPr sz="2800" dirty="0">
                <a:solidFill>
                  <a:srgbClr val="9900FF"/>
                </a:solidFill>
                <a:latin typeface="Calibri"/>
                <a:cs typeface="Calibri"/>
              </a:rPr>
              <a:t>, </a:t>
            </a:r>
            <a:r>
              <a:rPr sz="2800" spc="-5" dirty="0">
                <a:solidFill>
                  <a:srgbClr val="9900FF"/>
                </a:solidFill>
                <a:latin typeface="Courier New"/>
                <a:cs typeface="Courier New"/>
              </a:rPr>
              <a:t>-=</a:t>
            </a:r>
            <a:r>
              <a:rPr sz="2800" dirty="0">
                <a:solidFill>
                  <a:srgbClr val="9900FF"/>
                </a:solidFill>
                <a:latin typeface="Calibri"/>
                <a:cs typeface="Calibri"/>
              </a:rPr>
              <a:t>,</a:t>
            </a:r>
            <a:r>
              <a:rPr sz="2800" spc="-5" dirty="0">
                <a:solidFill>
                  <a:srgbClr val="99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00FF"/>
                </a:solidFill>
                <a:latin typeface="Courier New"/>
                <a:cs typeface="Courier New"/>
              </a:rPr>
              <a:t>*=</a:t>
            </a:r>
            <a:r>
              <a:rPr sz="2800" dirty="0">
                <a:solidFill>
                  <a:srgbClr val="9900FF"/>
                </a:solidFill>
                <a:latin typeface="Calibri"/>
                <a:cs typeface="Calibri"/>
              </a:rPr>
              <a:t>,</a:t>
            </a:r>
            <a:r>
              <a:rPr sz="2800" spc="-5" dirty="0">
                <a:solidFill>
                  <a:srgbClr val="99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00FF"/>
                </a:solidFill>
                <a:latin typeface="Courier New"/>
                <a:cs typeface="Courier New"/>
              </a:rPr>
              <a:t>/=</a:t>
            </a:r>
            <a:r>
              <a:rPr sz="2800" dirty="0">
                <a:solidFill>
                  <a:srgbClr val="9900FF"/>
                </a:solidFill>
                <a:latin typeface="Calibri"/>
                <a:cs typeface="Calibri"/>
              </a:rPr>
              <a:t>,</a:t>
            </a:r>
            <a:r>
              <a:rPr sz="2800" spc="-5" dirty="0">
                <a:solidFill>
                  <a:srgbClr val="99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00FF"/>
                </a:solidFill>
                <a:latin typeface="Courier New"/>
                <a:cs typeface="Courier New"/>
              </a:rPr>
              <a:t>-</a:t>
            </a:r>
            <a:r>
              <a:rPr sz="2800" dirty="0">
                <a:solidFill>
                  <a:srgbClr val="9900FF"/>
                </a:solidFill>
                <a:latin typeface="Courier New"/>
                <a:cs typeface="Courier New"/>
              </a:rPr>
              <a:t>-</a:t>
            </a:r>
            <a:r>
              <a:rPr sz="2800" spc="-1050" dirty="0">
                <a:solidFill>
                  <a:srgbClr val="99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9900FF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99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00FF"/>
                </a:solidFill>
                <a:latin typeface="Courier New"/>
                <a:cs typeface="Courier New"/>
              </a:rPr>
              <a:t>%</a:t>
            </a:r>
            <a:r>
              <a:rPr sz="2800" spc="-5" dirty="0">
                <a:solidFill>
                  <a:srgbClr val="9900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9900FF"/>
                </a:solidFill>
                <a:latin typeface="Calibri"/>
                <a:cs typeface="Calibri"/>
              </a:rPr>
              <a:t>(modulo)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965" y="2252772"/>
            <a:ext cx="2747645" cy="17322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n++</a:t>
            </a:r>
            <a:r>
              <a:rPr sz="2800" spc="425" dirty="0">
                <a:latin typeface="Courier New"/>
                <a:cs typeface="Courier New"/>
              </a:rPr>
              <a:t> </a:t>
            </a:r>
            <a:r>
              <a:rPr sz="2800" i="1" spc="-5" dirty="0">
                <a:solidFill>
                  <a:srgbClr val="590096"/>
                </a:solidFill>
                <a:latin typeface="Calibri"/>
                <a:cs typeface="Calibri"/>
              </a:rPr>
              <a:t>increment</a:t>
            </a:r>
            <a:r>
              <a:rPr sz="2800" i="1" spc="-20" dirty="0">
                <a:solidFill>
                  <a:srgbClr val="590096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590096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spc="-5" dirty="0">
                <a:latin typeface="Courier New"/>
                <a:cs typeface="Courier New"/>
              </a:rPr>
              <a:t>n--</a:t>
            </a:r>
            <a:r>
              <a:rPr sz="2800" spc="409" dirty="0">
                <a:latin typeface="Courier New"/>
                <a:cs typeface="Courier New"/>
              </a:rPr>
              <a:t> </a:t>
            </a:r>
            <a:r>
              <a:rPr sz="2800" i="1" spc="-5" dirty="0">
                <a:solidFill>
                  <a:srgbClr val="590096"/>
                </a:solidFill>
                <a:latin typeface="Calibri"/>
                <a:cs typeface="Calibri"/>
              </a:rPr>
              <a:t>decrement</a:t>
            </a:r>
            <a:r>
              <a:rPr sz="2800" i="1" spc="-25" dirty="0">
                <a:solidFill>
                  <a:srgbClr val="590096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590096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800" spc="-5" dirty="0">
                <a:latin typeface="Courier New"/>
                <a:cs typeface="Courier New"/>
              </a:rPr>
              <a:t>a+=5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5565" y="3532932"/>
            <a:ext cx="2214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590096"/>
                </a:solidFill>
                <a:latin typeface="Calibri"/>
                <a:cs typeface="Calibri"/>
              </a:rPr>
              <a:t>is</a:t>
            </a:r>
            <a:r>
              <a:rPr sz="2800" i="1" spc="-50" dirty="0">
                <a:solidFill>
                  <a:srgbClr val="590096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590096"/>
                </a:solidFill>
                <a:latin typeface="Calibri"/>
                <a:cs typeface="Calibri"/>
              </a:rPr>
              <a:t>equivalent</a:t>
            </a:r>
            <a:r>
              <a:rPr sz="2800" i="1" spc="-45" dirty="0">
                <a:solidFill>
                  <a:srgbClr val="590096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590096"/>
                </a:solidFill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5965" y="3532932"/>
            <a:ext cx="1732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a+5;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4915" y="4103027"/>
          <a:ext cx="5887083" cy="1398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34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a-=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800" spc="-12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800" i="1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i="1" spc="-5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 equivalen</a:t>
                      </a:r>
                      <a:r>
                        <a:rPr sz="2800" i="1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i="1" spc="-5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89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89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9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a-5;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31750">
                        <a:lnSpc>
                          <a:spcPts val="3265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a*=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800" spc="-12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800" i="1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i="1" spc="-5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 equivalen</a:t>
                      </a:r>
                      <a:r>
                        <a:rPr sz="2800" i="1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i="1" spc="-5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26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26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65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a*5;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34">
                <a:tc>
                  <a:txBody>
                    <a:bodyPr/>
                    <a:lstStyle/>
                    <a:p>
                      <a:pPr marL="31750">
                        <a:lnSpc>
                          <a:spcPts val="3265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a/=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800" spc="-12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800" i="1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i="1" spc="-5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 equivalen</a:t>
                      </a:r>
                      <a:r>
                        <a:rPr sz="2800" i="1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i="1" spc="-5" dirty="0">
                          <a:solidFill>
                            <a:srgbClr val="590096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26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26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65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a/5;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03965" y="5737652"/>
            <a:ext cx="80892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(x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%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y)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gives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remainder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ourier New"/>
                <a:cs typeface="Courier New"/>
              </a:rPr>
              <a:t>x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is divided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ourier New"/>
                <a:cs typeface="Courier New"/>
              </a:rPr>
              <a:t>y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344" y="380491"/>
            <a:ext cx="4756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Identifiers</a:t>
            </a:r>
            <a:r>
              <a:rPr spc="-50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5" dirty="0"/>
              <a:t>Keywords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221" y="984362"/>
            <a:ext cx="8317230" cy="459422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7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Identifiers</a:t>
            </a:r>
            <a:endParaRPr sz="2950">
              <a:latin typeface="Calibri"/>
              <a:cs typeface="Calibri"/>
            </a:endParaRPr>
          </a:p>
          <a:p>
            <a:pPr marL="699135" marR="515620" lvl="1" indent="-304800">
              <a:lnSpc>
                <a:spcPct val="79700"/>
              </a:lnSpc>
              <a:spcBef>
                <a:spcPts val="1375"/>
              </a:spcBef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Names given to various program elements (variables,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constants,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functions,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etc.)</a:t>
            </a:r>
            <a:endParaRPr sz="2600">
              <a:latin typeface="Calibri"/>
              <a:cs typeface="Calibri"/>
            </a:endParaRPr>
          </a:p>
          <a:p>
            <a:pPr marL="699135" marR="608330" lvl="1" indent="-304800">
              <a:lnSpc>
                <a:spcPct val="79700"/>
              </a:lnSpc>
              <a:spcBef>
                <a:spcPts val="1375"/>
              </a:spcBef>
              <a:buFont typeface="Arial MT"/>
              <a:buChar char="–"/>
              <a:tabLst>
                <a:tab pos="699770" algn="l"/>
              </a:tabLst>
            </a:pPr>
            <a:r>
              <a:rPr sz="2600" spc="-15" dirty="0">
                <a:latin typeface="Calibri"/>
                <a:cs typeface="Calibri"/>
              </a:rPr>
              <a:t>May</a:t>
            </a:r>
            <a:r>
              <a:rPr sz="2600" spc="-10" dirty="0">
                <a:latin typeface="Calibri"/>
                <a:cs typeface="Calibri"/>
              </a:rPr>
              <a:t> consist of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993300"/>
                </a:solidFill>
                <a:latin typeface="Calibri"/>
                <a:cs typeface="Calibri"/>
              </a:rPr>
              <a:t>letters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993300"/>
                </a:solidFill>
                <a:latin typeface="Calibri"/>
                <a:cs typeface="Calibri"/>
              </a:rPr>
              <a:t>digits</a:t>
            </a:r>
            <a:r>
              <a:rPr sz="2600" i="1" spc="-5" dirty="0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993300"/>
                </a:solidFill>
                <a:latin typeface="Calibri"/>
                <a:cs typeface="Calibri"/>
              </a:rPr>
              <a:t>underscore</a:t>
            </a:r>
            <a:r>
              <a:rPr sz="2600" i="1" dirty="0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(‘_’)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with no space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between.</a:t>
            </a:r>
            <a:endParaRPr sz="2600">
              <a:latin typeface="Calibri"/>
              <a:cs typeface="Calibri"/>
            </a:endParaRPr>
          </a:p>
          <a:p>
            <a:pPr marL="699135" lvl="1" indent="-304800">
              <a:lnSpc>
                <a:spcPct val="100000"/>
              </a:lnSpc>
              <a:spcBef>
                <a:spcPts val="745"/>
              </a:spcBef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First character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must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letter or underscore.</a:t>
            </a:r>
            <a:endParaRPr sz="2600">
              <a:latin typeface="Calibri"/>
              <a:cs typeface="Calibri"/>
            </a:endParaRPr>
          </a:p>
          <a:p>
            <a:pPr marL="699135" lvl="1" indent="-304800">
              <a:lnSpc>
                <a:spcPts val="3085"/>
              </a:lnSpc>
              <a:spcBef>
                <a:spcPts val="740"/>
              </a:spcBef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identifier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arbitrary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long.</a:t>
            </a:r>
            <a:endParaRPr sz="2600">
              <a:latin typeface="Calibri"/>
              <a:cs typeface="Calibri"/>
            </a:endParaRPr>
          </a:p>
          <a:p>
            <a:pPr marL="1099185" marR="5080" lvl="2" indent="-186690">
              <a:lnSpc>
                <a:spcPts val="2130"/>
              </a:lnSpc>
              <a:spcBef>
                <a:spcPts val="459"/>
              </a:spcBef>
              <a:buFont typeface="Arial MT"/>
              <a:buChar char="•"/>
              <a:tabLst>
                <a:tab pos="1099820" algn="l"/>
              </a:tabLst>
            </a:pPr>
            <a:r>
              <a:rPr sz="2200" spc="5" dirty="0">
                <a:latin typeface="Calibri"/>
                <a:cs typeface="Calibri"/>
              </a:rPr>
              <a:t>Some </a:t>
            </a:r>
            <a:r>
              <a:rPr sz="2200" spc="10" dirty="0">
                <a:latin typeface="Calibri"/>
                <a:cs typeface="Calibri"/>
              </a:rPr>
              <a:t>C </a:t>
            </a:r>
            <a:r>
              <a:rPr sz="2200" dirty="0">
                <a:latin typeface="Calibri"/>
                <a:cs typeface="Calibri"/>
              </a:rPr>
              <a:t>compilers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recognize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first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few </a:t>
            </a:r>
            <a:r>
              <a:rPr sz="2200" dirty="0">
                <a:latin typeface="Calibri"/>
                <a:cs typeface="Calibri"/>
              </a:rPr>
              <a:t>characters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name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(16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31).</a:t>
            </a:r>
            <a:endParaRPr sz="2200">
              <a:latin typeface="Calibri"/>
              <a:cs typeface="Calibri"/>
            </a:endParaRPr>
          </a:p>
          <a:p>
            <a:pPr marL="699135" lvl="1" indent="-304800">
              <a:lnSpc>
                <a:spcPts val="3085"/>
              </a:lnSpc>
              <a:spcBef>
                <a:spcPts val="770"/>
              </a:spcBef>
              <a:buFont typeface="Arial MT"/>
              <a:buChar char="–"/>
              <a:tabLst>
                <a:tab pos="699770" algn="l"/>
              </a:tabLst>
            </a:pPr>
            <a:r>
              <a:rPr sz="2600" spc="-10" dirty="0">
                <a:latin typeface="Calibri"/>
                <a:cs typeface="Calibri"/>
              </a:rPr>
              <a:t>Case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sensitive</a:t>
            </a:r>
            <a:endParaRPr sz="2600">
              <a:latin typeface="Calibri"/>
              <a:cs typeface="Calibri"/>
            </a:endParaRPr>
          </a:p>
          <a:p>
            <a:pPr marL="1099185" lvl="2" indent="-187325">
              <a:lnSpc>
                <a:spcPts val="2605"/>
              </a:lnSpc>
              <a:buFont typeface="Arial MT"/>
              <a:buChar char="•"/>
              <a:tabLst>
                <a:tab pos="1099820" algn="l"/>
              </a:tabLst>
            </a:pPr>
            <a:r>
              <a:rPr sz="2200" dirty="0">
                <a:latin typeface="Calibri"/>
                <a:cs typeface="Calibri"/>
              </a:rPr>
              <a:t>‘area’, ‘AREA’ </a:t>
            </a:r>
            <a:r>
              <a:rPr sz="2200" spc="10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‘Area’ </a:t>
            </a:r>
            <a:r>
              <a:rPr sz="2200" spc="5" dirty="0">
                <a:latin typeface="Calibri"/>
                <a:cs typeface="Calibri"/>
              </a:rPr>
              <a:t>are all</a:t>
            </a:r>
            <a:r>
              <a:rPr sz="2200" dirty="0">
                <a:latin typeface="Calibri"/>
                <a:cs typeface="Calibri"/>
              </a:rPr>
              <a:t> different.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568" y="327311"/>
            <a:ext cx="4083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50" dirty="0"/>
              <a:t> </a:t>
            </a:r>
            <a:r>
              <a:rPr spc="-10" dirty="0"/>
              <a:t>Language</a:t>
            </a:r>
            <a:r>
              <a:rPr spc="-5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48" y="1077976"/>
            <a:ext cx="860806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marR="7620" indent="-309245" algn="just">
              <a:lnSpc>
                <a:spcPct val="100000"/>
              </a:lnSpc>
              <a:spcBef>
                <a:spcPts val="100"/>
              </a:spcBef>
              <a:buSzPct val="96428"/>
              <a:buFont typeface="Segoe UI Symbol"/>
              <a:buChar char="❖"/>
              <a:tabLst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programming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general-purpose,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high-level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egoe UI Symbol"/>
              <a:buChar char="❖"/>
            </a:pPr>
            <a:endParaRPr sz="275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buSzPct val="96428"/>
              <a:buFont typeface="Segoe UI Symbol"/>
              <a:buChar char="❖"/>
              <a:tabLst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Originally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developed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Dennis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Ritchie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10" dirty="0">
                <a:latin typeface="Calibri"/>
                <a:cs typeface="Calibri"/>
              </a:rPr>
              <a:t> Bell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Labs.</a:t>
            </a:r>
            <a:endParaRPr sz="2800">
              <a:latin typeface="Calibri"/>
              <a:cs typeface="Calibri"/>
            </a:endParaRPr>
          </a:p>
          <a:p>
            <a:pPr marL="321310" marR="6985" indent="-309245" algn="just">
              <a:lnSpc>
                <a:spcPct val="100000"/>
              </a:lnSpc>
              <a:spcBef>
                <a:spcPts val="3360"/>
              </a:spcBef>
              <a:buSzPct val="96428"/>
              <a:buFont typeface="Segoe UI Symbol"/>
              <a:buChar char="❖"/>
              <a:tabLst>
                <a:tab pos="322580" algn="l"/>
              </a:tabLst>
            </a:pPr>
            <a:r>
              <a:rPr sz="2800" dirty="0">
                <a:latin typeface="Calibri"/>
                <a:cs typeface="Calibri"/>
              </a:rPr>
              <a:t>C </a:t>
            </a:r>
            <a:r>
              <a:rPr sz="2800" spc="-5" dirty="0">
                <a:latin typeface="Calibri"/>
                <a:cs typeface="Calibri"/>
              </a:rPr>
              <a:t>was originally first implemented on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DEC PDP-11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computer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1972.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❖"/>
            </a:pPr>
            <a:endParaRPr sz="2750">
              <a:latin typeface="Calibri"/>
              <a:cs typeface="Calibri"/>
            </a:endParaRPr>
          </a:p>
          <a:p>
            <a:pPr marL="321310" marR="5080" indent="-309245" algn="just">
              <a:lnSpc>
                <a:spcPct val="100000"/>
              </a:lnSpc>
              <a:buSzPct val="96428"/>
              <a:buFont typeface="Segoe UI Symbol"/>
              <a:buChar char="❖"/>
              <a:tabLst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1978,</a:t>
            </a:r>
            <a:r>
              <a:rPr sz="2800" spc="5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Brian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Kernighan</a:t>
            </a:r>
            <a:r>
              <a:rPr sz="2800" spc="5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Dennis</a:t>
            </a:r>
            <a:r>
              <a:rPr sz="2800" spc="5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Ritchie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produced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first publicly </a:t>
            </a:r>
            <a:r>
              <a:rPr sz="2800" dirty="0">
                <a:latin typeface="Calibri"/>
                <a:cs typeface="Calibri"/>
              </a:rPr>
              <a:t>available </a:t>
            </a:r>
            <a:r>
              <a:rPr sz="2800" spc="-5" dirty="0">
                <a:latin typeface="Calibri"/>
                <a:cs typeface="Calibri"/>
              </a:rPr>
              <a:t>description of C, now known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K&amp;R standard.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815" y="380491"/>
            <a:ext cx="523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Valid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Invalid</a:t>
            </a:r>
            <a:r>
              <a:rPr spc="-35" dirty="0"/>
              <a:t> </a:t>
            </a:r>
            <a:r>
              <a:rPr spc="-5" dirty="0"/>
              <a:t>Identifiers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5400"/>
            <a:ext cx="4221480" cy="5029200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428625" indent="-29019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427990" algn="l"/>
                <a:tab pos="428625" algn="l"/>
              </a:tabLst>
            </a:pP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Valid</a:t>
            </a:r>
            <a:r>
              <a:rPr sz="28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identifiers</a:t>
            </a:r>
            <a:endParaRPr sz="280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542925" marR="1419860">
              <a:lnSpc>
                <a:spcPts val="3920"/>
              </a:lnSpc>
              <a:spcBef>
                <a:spcPts val="225"/>
              </a:spcBef>
            </a:pPr>
            <a:r>
              <a:rPr sz="2800" dirty="0">
                <a:latin typeface="Calibri"/>
                <a:cs typeface="Calibri"/>
              </a:rPr>
              <a:t>abc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simple_interest  </a:t>
            </a:r>
            <a:r>
              <a:rPr sz="2800" dirty="0">
                <a:latin typeface="Calibri"/>
                <a:cs typeface="Calibri"/>
              </a:rPr>
              <a:t>a123</a:t>
            </a:r>
            <a:endParaRPr sz="280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  <a:p>
            <a:pPr marL="542925" marR="2043430">
              <a:lnSpc>
                <a:spcPts val="3920"/>
              </a:lnSpc>
              <a:spcBef>
                <a:spcPts val="225"/>
              </a:spcBef>
            </a:pPr>
            <a:r>
              <a:rPr sz="2800" spc="-5" dirty="0">
                <a:latin typeface="Calibri"/>
                <a:cs typeface="Calibri"/>
              </a:rPr>
              <a:t>stud_name  Empl_1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Empl_2</a:t>
            </a:r>
            <a:endParaRPr sz="280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Calibri"/>
                <a:cs typeface="Calibri"/>
              </a:rPr>
              <a:t>avg_empl_salary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4237" y="1295400"/>
            <a:ext cx="4221480" cy="5029200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428625" indent="-29019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427990" algn="l"/>
                <a:tab pos="428625" algn="l"/>
              </a:tabLst>
            </a:pP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Invalid</a:t>
            </a:r>
            <a:r>
              <a:rPr sz="28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identifiers</a:t>
            </a:r>
            <a:endParaRPr sz="2800">
              <a:latin typeface="Calibri"/>
              <a:cs typeface="Calibri"/>
            </a:endParaRPr>
          </a:p>
          <a:p>
            <a:pPr marL="542925" marR="2300605">
              <a:lnSpc>
                <a:spcPts val="3920"/>
              </a:lnSpc>
              <a:spcBef>
                <a:spcPts val="225"/>
              </a:spcBef>
            </a:pPr>
            <a:r>
              <a:rPr sz="2800" spc="-5" dirty="0">
                <a:latin typeface="Calibri"/>
                <a:cs typeface="Calibri"/>
              </a:rPr>
              <a:t>10abc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my-name  “hello”</a:t>
            </a:r>
            <a:endParaRPr sz="2800">
              <a:latin typeface="Calibri"/>
              <a:cs typeface="Calibri"/>
            </a:endParaRPr>
          </a:p>
          <a:p>
            <a:pPr marL="542925" marR="1518285">
              <a:lnSpc>
                <a:spcPts val="3920"/>
              </a:lnSpc>
            </a:pPr>
            <a:r>
              <a:rPr sz="2800" spc="-5" dirty="0">
                <a:latin typeface="Calibri"/>
                <a:cs typeface="Calibri"/>
              </a:rPr>
              <a:t>simple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interest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(area)</a:t>
            </a:r>
            <a:endParaRPr sz="280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alibri"/>
                <a:cs typeface="Calibri"/>
              </a:rPr>
              <a:t>%rate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79757" y="1612391"/>
            <a:ext cx="8019415" cy="425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Variables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named memory locations </a:t>
            </a:r>
            <a:r>
              <a:rPr sz="2600" spc="-5" dirty="0">
                <a:latin typeface="Calibri"/>
                <a:cs typeface="Calibri"/>
              </a:rPr>
              <a:t>that have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type,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such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integer or character, which is inherited from their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400">
              <a:latin typeface="Calibri"/>
              <a:cs typeface="Calibri"/>
            </a:endParaRPr>
          </a:p>
          <a:p>
            <a:pPr marL="305435" marR="5080" indent="-29337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determines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may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contain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the operations that may be used with its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400">
              <a:latin typeface="Calibri"/>
              <a:cs typeface="Calibri"/>
            </a:endParaRPr>
          </a:p>
          <a:p>
            <a:pPr marL="305435" marR="8890" indent="-29337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Its</a:t>
            </a:r>
            <a:r>
              <a:rPr sz="2600" spc="5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600" spc="5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600" spc="5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600" spc="5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changed,</a:t>
            </a:r>
            <a:r>
              <a:rPr sz="2600" spc="5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600" spc="5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600" spc="5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600" spc="5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600" spc="5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reused</a:t>
            </a:r>
            <a:r>
              <a:rPr sz="2600" spc="5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many </a:t>
            </a:r>
            <a:r>
              <a:rPr sz="2600" spc="-5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times.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35" dirty="0"/>
              <a:t> </a:t>
            </a:r>
            <a:r>
              <a:rPr spc="-5" dirty="0"/>
              <a:t>Variables</a:t>
            </a:r>
            <a:r>
              <a:rPr spc="-35" dirty="0"/>
              <a:t> </a:t>
            </a:r>
            <a:r>
              <a:rPr spc="-5" dirty="0"/>
              <a:t>Names</a:t>
            </a:r>
            <a:r>
              <a:rPr spc="-35" dirty="0"/>
              <a:t> </a:t>
            </a:r>
            <a:r>
              <a:rPr spc="-5" dirty="0"/>
              <a:t>(1)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91180" y="1609344"/>
            <a:ext cx="5594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syntax</a:t>
            </a:r>
            <a:r>
              <a:rPr sz="32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2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declare</a:t>
            </a:r>
            <a:r>
              <a:rPr sz="32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32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variable: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2097023"/>
            <a:ext cx="180911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6530" indent="914400">
              <a:lnSpc>
                <a:spcPct val="116700"/>
              </a:lnSpc>
              <a:spcBef>
                <a:spcPts val="95"/>
              </a:spcBef>
            </a:pP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type  </a:t>
            </a:r>
            <a:r>
              <a:rPr sz="3200" spc="-10" dirty="0">
                <a:solidFill>
                  <a:srgbClr val="0033CC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40"/>
              </a:spcBef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32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2020" y="2178303"/>
            <a:ext cx="2530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variable_name;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4625" y="3803904"/>
            <a:ext cx="1233170" cy="11633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float</a:t>
            </a:r>
            <a:r>
              <a:rPr sz="3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char</a:t>
            </a:r>
            <a:r>
              <a:rPr sz="32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35" dirty="0"/>
              <a:t> </a:t>
            </a:r>
            <a:r>
              <a:rPr spc="-5" dirty="0"/>
              <a:t>Variables</a:t>
            </a:r>
            <a:r>
              <a:rPr spc="-35" dirty="0"/>
              <a:t> </a:t>
            </a:r>
            <a:r>
              <a:rPr spc="-5" dirty="0"/>
              <a:t>Names</a:t>
            </a:r>
            <a:r>
              <a:rPr spc="-35" dirty="0"/>
              <a:t> </a:t>
            </a:r>
            <a:r>
              <a:rPr spc="-5" dirty="0"/>
              <a:t>(2)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35" dirty="0"/>
              <a:t> </a:t>
            </a:r>
            <a:r>
              <a:rPr spc="-5" dirty="0"/>
              <a:t>Variables</a:t>
            </a:r>
            <a:r>
              <a:rPr spc="-35" dirty="0"/>
              <a:t> </a:t>
            </a:r>
            <a:r>
              <a:rPr spc="-5" dirty="0"/>
              <a:t>Names</a:t>
            </a:r>
            <a:r>
              <a:rPr spc="-35" dirty="0"/>
              <a:t> </a:t>
            </a:r>
            <a:r>
              <a:rPr spc="-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5" y="921061"/>
            <a:ext cx="8018145" cy="352679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latin typeface="Calibri"/>
                <a:cs typeface="Calibri"/>
              </a:rPr>
              <a:t>Variable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Names:</a:t>
            </a:r>
            <a:endParaRPr sz="3200">
              <a:latin typeface="Calibri"/>
              <a:cs typeface="Calibri"/>
            </a:endParaRPr>
          </a:p>
          <a:p>
            <a:pPr marL="355600" indent="-29019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Names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contain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letters,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digits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underscores</a:t>
            </a:r>
            <a:endParaRPr sz="2800">
              <a:latin typeface="Calibri"/>
              <a:cs typeface="Calibri"/>
            </a:endParaRPr>
          </a:p>
          <a:p>
            <a:pPr marL="355600" indent="-29019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first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character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letter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underscore.</a:t>
            </a:r>
            <a:endParaRPr sz="280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underscore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but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watch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out!!</a:t>
            </a:r>
            <a:endParaRPr sz="2800">
              <a:latin typeface="Calibri"/>
              <a:cs typeface="Calibri"/>
            </a:endParaRPr>
          </a:p>
          <a:p>
            <a:pPr marL="355600" indent="-29019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Case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matters!</a:t>
            </a:r>
            <a:endParaRPr sz="2800">
              <a:latin typeface="Calibri"/>
              <a:cs typeface="Calibri"/>
            </a:endParaRPr>
          </a:p>
          <a:p>
            <a:pPr marL="355600" indent="-29019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keywords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cannot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names.</a:t>
            </a:r>
            <a:endParaRPr sz="28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  <a:spcBef>
                <a:spcPts val="570"/>
              </a:spcBef>
              <a:tabLst>
                <a:tab pos="486029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present, hello,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y2x3,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r2d3, ...	/*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OK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638" y="4422318"/>
            <a:ext cx="2239645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_1993_tar_return  Hello#there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2fartogo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7838" y="4422318"/>
            <a:ext cx="2736850" cy="20980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/*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OK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but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don’t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/*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illegal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/*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shouldn’t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work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/*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illegal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3138" y="357473"/>
            <a:ext cx="416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35" dirty="0"/>
              <a:t> </a:t>
            </a:r>
            <a:r>
              <a:rPr spc="-5" dirty="0"/>
              <a:t>Variables</a:t>
            </a:r>
            <a:r>
              <a:rPr spc="-35" dirty="0"/>
              <a:t> </a:t>
            </a:r>
            <a:r>
              <a:rPr spc="-5" dirty="0"/>
              <a:t>Names</a:t>
            </a:r>
            <a:r>
              <a:rPr spc="-35" dirty="0"/>
              <a:t> </a:t>
            </a:r>
            <a:r>
              <a:rPr spc="-5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5" y="1068541"/>
            <a:ext cx="8446135" cy="475932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latin typeface="Calibri"/>
                <a:cs typeface="Calibri"/>
              </a:rPr>
              <a:t>Suggestions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regarding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variable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names:</a:t>
            </a:r>
            <a:endParaRPr sz="3200">
              <a:latin typeface="Calibri"/>
              <a:cs typeface="Calibri"/>
            </a:endParaRPr>
          </a:p>
          <a:p>
            <a:pPr marL="355600" indent="-29019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DO:</a:t>
            </a:r>
            <a:r>
              <a:rPr sz="2800" spc="-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variable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descriptive</a:t>
            </a:r>
            <a:endParaRPr sz="2800">
              <a:latin typeface="Calibri"/>
              <a:cs typeface="Calibri"/>
            </a:endParaRPr>
          </a:p>
          <a:p>
            <a:pPr marL="355600" indent="-29019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DO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adopt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stick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standard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convention</a:t>
            </a:r>
            <a:endParaRPr sz="2800">
              <a:latin typeface="Calibri"/>
              <a:cs typeface="Calibri"/>
            </a:endParaRPr>
          </a:p>
          <a:p>
            <a:pPr marL="755650" marR="5080" lvl="1" indent="-30607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sometimes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useful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consistently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entire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software development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site</a:t>
            </a:r>
            <a:endParaRPr sz="2800">
              <a:latin typeface="Calibri"/>
              <a:cs typeface="Calibri"/>
            </a:endParaRPr>
          </a:p>
          <a:p>
            <a:pPr marL="355600" indent="-290195">
              <a:lnSpc>
                <a:spcPct val="100000"/>
              </a:lnSpc>
              <a:spcBef>
                <a:spcPts val="2520"/>
              </a:spcBef>
              <a:buFont typeface="Arial MT"/>
              <a:buChar char="•"/>
              <a:tabLst>
                <a:tab pos="354965" algn="l"/>
                <a:tab pos="355600" algn="l"/>
                <a:tab pos="15621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AVOID:	</a:t>
            </a:r>
            <a:r>
              <a:rPr sz="2800" spc="-5" dirty="0">
                <a:latin typeface="Calibri"/>
                <a:cs typeface="Calibri"/>
              </a:rPr>
              <a:t>variable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starting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underscore</a:t>
            </a:r>
            <a:endParaRPr sz="2800">
              <a:latin typeface="Calibri"/>
              <a:cs typeface="Calibri"/>
            </a:endParaRPr>
          </a:p>
          <a:p>
            <a:pPr marL="755650" lvl="1" indent="-30607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often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system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easy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miss</a:t>
            </a:r>
            <a:endParaRPr sz="2800">
              <a:latin typeface="Calibri"/>
              <a:cs typeface="Calibri"/>
            </a:endParaRPr>
          </a:p>
          <a:p>
            <a:pPr marL="355600" indent="-29019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  <a:tab pos="15621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AVOID:	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uppercase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variable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names</a:t>
            </a:r>
            <a:endParaRPr sz="2800">
              <a:latin typeface="Calibri"/>
              <a:cs typeface="Calibri"/>
            </a:endParaRPr>
          </a:p>
          <a:p>
            <a:pPr marL="755650" lvl="1" indent="-30607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generally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pre-processor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macros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(later)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9473" y="370966"/>
            <a:ext cx="355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0" dirty="0"/>
              <a:t> </a:t>
            </a:r>
            <a:r>
              <a:rPr spc="-5" dirty="0"/>
              <a:t>Types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dirty="0"/>
              <a:t>C</a:t>
            </a:r>
            <a:r>
              <a:rPr spc="-2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950" y="1230376"/>
            <a:ext cx="669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</a:tabLst>
            </a:pPr>
            <a:r>
              <a:rPr sz="2800" spc="-5" dirty="0">
                <a:solidFill>
                  <a:srgbClr val="99330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993300"/>
                </a:solidFill>
                <a:latin typeface="Calibri"/>
                <a:cs typeface="Calibri"/>
              </a:rPr>
              <a:t>t	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343" y="1136649"/>
            <a:ext cx="6726555" cy="10668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835"/>
              </a:spcBef>
            </a:pPr>
            <a:r>
              <a:rPr sz="2800" spc="-5" dirty="0">
                <a:latin typeface="Calibri"/>
                <a:cs typeface="Calibri"/>
              </a:rPr>
              <a:t>integer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quantity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latin typeface="Calibri"/>
                <a:cs typeface="Calibri"/>
              </a:rPr>
              <a:t>Typically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occupies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bytes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(32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bits)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950" y="2454147"/>
            <a:ext cx="7826375" cy="360807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804545" algn="l"/>
                <a:tab pos="1059815" algn="l"/>
              </a:tabLst>
            </a:pPr>
            <a:r>
              <a:rPr sz="2800" spc="-5" dirty="0">
                <a:solidFill>
                  <a:srgbClr val="993300"/>
                </a:solidFill>
                <a:latin typeface="Calibri"/>
                <a:cs typeface="Calibri"/>
              </a:rPr>
              <a:t>char	</a:t>
            </a:r>
            <a:r>
              <a:rPr sz="2800" dirty="0">
                <a:latin typeface="Calibri"/>
                <a:cs typeface="Calibri"/>
              </a:rPr>
              <a:t>:	</a:t>
            </a:r>
            <a:r>
              <a:rPr sz="2800" spc="-5" dirty="0">
                <a:latin typeface="Calibri"/>
                <a:cs typeface="Calibri"/>
              </a:rPr>
              <a:t>single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character</a:t>
            </a:r>
            <a:endParaRPr sz="2800">
              <a:latin typeface="Calibri"/>
              <a:cs typeface="Calibri"/>
            </a:endParaRPr>
          </a:p>
          <a:p>
            <a:pPr marL="1112520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latin typeface="Calibri"/>
                <a:cs typeface="Calibri"/>
              </a:rPr>
              <a:t>Typically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occupies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(8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bits)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libri"/>
              <a:cs typeface="Calibri"/>
            </a:endParaRPr>
          </a:p>
          <a:p>
            <a:pPr marL="469900" marR="973455" indent="-457200">
              <a:lnSpc>
                <a:spcPct val="100000"/>
              </a:lnSpc>
              <a:tabLst>
                <a:tab pos="840105" algn="l"/>
                <a:tab pos="1095375" algn="l"/>
              </a:tabLst>
            </a:pPr>
            <a:r>
              <a:rPr sz="2800" spc="-5" dirty="0">
                <a:solidFill>
                  <a:srgbClr val="993300"/>
                </a:solidFill>
                <a:latin typeface="Calibri"/>
                <a:cs typeface="Calibri"/>
              </a:rPr>
              <a:t>float	</a:t>
            </a:r>
            <a:r>
              <a:rPr sz="2800" dirty="0">
                <a:latin typeface="Calibri"/>
                <a:cs typeface="Calibri"/>
              </a:rPr>
              <a:t>:	</a:t>
            </a:r>
            <a:r>
              <a:rPr sz="2800" spc="-5" dirty="0">
                <a:latin typeface="Calibri"/>
                <a:cs typeface="Calibri"/>
              </a:rPr>
              <a:t>floating-point number (a number with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decimal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point)</a:t>
            </a:r>
            <a:endParaRPr sz="2800">
              <a:latin typeface="Calibri"/>
              <a:cs typeface="Calibri"/>
            </a:endParaRPr>
          </a:p>
          <a:p>
            <a:pPr marL="1112520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latin typeface="Calibri"/>
                <a:cs typeface="Calibri"/>
              </a:rPr>
              <a:t>Typically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occupies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bytes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(32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bits)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354455" algn="l"/>
              </a:tabLst>
            </a:pPr>
            <a:r>
              <a:rPr sz="2800" spc="-5" dirty="0">
                <a:solidFill>
                  <a:srgbClr val="993300"/>
                </a:solidFill>
                <a:latin typeface="Calibri"/>
                <a:cs typeface="Calibri"/>
              </a:rPr>
              <a:t>double</a:t>
            </a:r>
            <a:r>
              <a:rPr sz="2800" dirty="0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	</a:t>
            </a:r>
            <a:r>
              <a:rPr sz="2800" spc="-5" dirty="0">
                <a:latin typeface="Calibri"/>
                <a:cs typeface="Calibri"/>
              </a:rPr>
              <a:t>double-precision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floating-point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2216" y="357473"/>
            <a:ext cx="355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0" dirty="0"/>
              <a:t> </a:t>
            </a:r>
            <a:r>
              <a:rPr spc="-5" dirty="0"/>
              <a:t>Types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dirty="0"/>
              <a:t>C</a:t>
            </a:r>
            <a:r>
              <a:rPr spc="-2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715" y="1156208"/>
            <a:ext cx="8488045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5080" indent="-297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are a </a:t>
            </a:r>
            <a:r>
              <a:rPr sz="2400" spc="-5" dirty="0">
                <a:latin typeface="Calibri"/>
                <a:cs typeface="Calibri"/>
              </a:rPr>
              <a:t>number of qualifiers which can be </a:t>
            </a:r>
            <a:r>
              <a:rPr sz="2400" dirty="0">
                <a:latin typeface="Calibri"/>
                <a:cs typeface="Calibri"/>
              </a:rPr>
              <a:t>applied </a:t>
            </a:r>
            <a:r>
              <a:rPr sz="2400" spc="-5" dirty="0">
                <a:latin typeface="Calibri"/>
                <a:cs typeface="Calibri"/>
              </a:rPr>
              <a:t>to the basic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709930" lvl="1" indent="-30353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09295" algn="l"/>
                <a:tab pos="710565" algn="l"/>
              </a:tabLst>
            </a:pPr>
            <a:r>
              <a:rPr sz="2400" spc="-5" dirty="0">
                <a:latin typeface="Calibri"/>
                <a:cs typeface="Calibri"/>
              </a:rPr>
              <a:t>length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1109980" lvl="2" indent="-1835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10615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short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400" spc="15" dirty="0">
                <a:latin typeface="Calibri"/>
                <a:cs typeface="Calibri"/>
              </a:rPr>
              <a:t>:</a:t>
            </a:r>
            <a:r>
              <a:rPr sz="2400" spc="15" dirty="0">
                <a:latin typeface="Arial MT"/>
                <a:cs typeface="Arial MT"/>
              </a:rPr>
              <a:t>v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"shorter"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</a:t>
            </a:r>
            <a:endParaRPr sz="2400">
              <a:latin typeface="Calibri"/>
              <a:cs typeface="Calibri"/>
            </a:endParaRPr>
          </a:p>
          <a:p>
            <a:pPr marL="225298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Arial MT"/>
                <a:cs typeface="Arial MT"/>
              </a:rPr>
              <a:t>v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short</a:t>
            </a:r>
            <a:r>
              <a:rPr sz="2400" dirty="0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  <a:p>
            <a:pPr marL="1110615" marR="929640" lvl="2" indent="-1110615">
              <a:lnSpc>
                <a:spcPct val="116700"/>
              </a:lnSpc>
              <a:buFont typeface="Arial MT"/>
              <a:buChar char="•"/>
              <a:tabLst>
                <a:tab pos="1110615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long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"longer int",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&gt;=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often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just write </a:t>
            </a:r>
            <a:r>
              <a:rPr sz="2400" dirty="0">
                <a:latin typeface="Calibri"/>
                <a:cs typeface="Calibri"/>
              </a:rPr>
              <a:t>"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long</a:t>
            </a:r>
            <a:r>
              <a:rPr sz="2400" dirty="0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  <a:p>
            <a:pPr marL="1109980" lvl="2" indent="-1835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10615" algn="l"/>
                <a:tab pos="2709545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long double	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generally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extended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precision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floating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2216" y="357473"/>
            <a:ext cx="355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0" dirty="0"/>
              <a:t> </a:t>
            </a:r>
            <a:r>
              <a:rPr spc="-5" dirty="0"/>
              <a:t>Types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dirty="0"/>
              <a:t>C</a:t>
            </a:r>
            <a:r>
              <a:rPr spc="-25" dirty="0"/>
              <a:t> </a:t>
            </a:r>
            <a:r>
              <a:rPr spc="-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009" y="1521968"/>
            <a:ext cx="8382634" cy="29514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3060" indent="-30289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353060" algn="l"/>
                <a:tab pos="353695" algn="l"/>
              </a:tabLst>
            </a:pPr>
            <a:r>
              <a:rPr sz="2400" spc="-5" dirty="0">
                <a:latin typeface="Calibri"/>
                <a:cs typeface="Calibri"/>
              </a:rPr>
              <a:t>signed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unsigned</a:t>
            </a:r>
            <a:endParaRPr sz="2400">
              <a:latin typeface="Calibri"/>
              <a:cs typeface="Calibri"/>
            </a:endParaRPr>
          </a:p>
          <a:p>
            <a:pPr marL="753110" lvl="1" indent="-1835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753745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unsigned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4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</a:t>
            </a:r>
            <a:endParaRPr sz="2400">
              <a:latin typeface="Calibri"/>
              <a:cs typeface="Calibri"/>
            </a:endParaRPr>
          </a:p>
          <a:p>
            <a:pPr marL="143891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Arial MT"/>
                <a:cs typeface="Arial MT"/>
              </a:rPr>
              <a:t>v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32-bits,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range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0..2</a:t>
            </a:r>
            <a:r>
              <a:rPr sz="2400" spc="7" baseline="31250" dirty="0">
                <a:latin typeface="Calibri"/>
                <a:cs typeface="Calibri"/>
              </a:rPr>
              <a:t>32</a:t>
            </a:r>
            <a:r>
              <a:rPr sz="2400" spc="5" dirty="0">
                <a:latin typeface="Calibri"/>
                <a:cs typeface="Calibri"/>
              </a:rPr>
              <a:t>-1</a:t>
            </a:r>
            <a:endParaRPr sz="2400">
              <a:latin typeface="Calibri"/>
              <a:cs typeface="Calibri"/>
            </a:endParaRPr>
          </a:p>
          <a:p>
            <a:pPr marL="143891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Arial MT"/>
                <a:cs typeface="Arial MT"/>
              </a:rPr>
              <a:t>v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long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short</a:t>
            </a:r>
            <a:endParaRPr sz="2400">
              <a:latin typeface="Calibri"/>
              <a:cs typeface="Calibri"/>
            </a:endParaRPr>
          </a:p>
          <a:p>
            <a:pPr marL="753110" indent="-1835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753745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unsigned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char</a:t>
            </a:r>
            <a:r>
              <a:rPr sz="24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255</a:t>
            </a:r>
            <a:endParaRPr sz="2400">
              <a:latin typeface="Calibri"/>
              <a:cs typeface="Calibri"/>
            </a:endParaRPr>
          </a:p>
          <a:p>
            <a:pPr marL="753110" indent="-1835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753745" algn="l"/>
                <a:tab pos="235331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signed char	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–128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127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(8-bit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value)</a:t>
            </a:r>
            <a:endParaRPr sz="2400">
              <a:latin typeface="Calibri"/>
              <a:cs typeface="Calibri"/>
            </a:endParaRPr>
          </a:p>
          <a:p>
            <a:pPr marL="1877695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v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very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similar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Java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563" y="380491"/>
            <a:ext cx="5682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25" dirty="0"/>
              <a:t> </a:t>
            </a:r>
            <a:r>
              <a:rPr spc="-10" dirty="0"/>
              <a:t>Examples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780" y="1220941"/>
            <a:ext cx="4662805" cy="32302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int</a:t>
            </a:r>
            <a:endParaRPr sz="3200">
              <a:latin typeface="Calibri"/>
              <a:cs typeface="Calibri"/>
            </a:endParaRPr>
          </a:p>
          <a:p>
            <a:pPr marL="569595">
              <a:lnSpc>
                <a:spcPct val="100000"/>
              </a:lnSpc>
              <a:spcBef>
                <a:spcPts val="580"/>
              </a:spcBef>
              <a:tabLst>
                <a:tab pos="997585" algn="l"/>
                <a:tab pos="1605915" algn="l"/>
                <a:tab pos="2504440" algn="l"/>
              </a:tabLst>
            </a:pPr>
            <a:r>
              <a:rPr sz="2800" spc="-5" dirty="0">
                <a:latin typeface="Calibri"/>
                <a:cs typeface="Calibri"/>
              </a:rPr>
              <a:t>0,	25,	-156,	12345,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−99820</a:t>
            </a:r>
            <a:endParaRPr sz="28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char</a:t>
            </a:r>
            <a:endParaRPr sz="3200">
              <a:latin typeface="Calibri"/>
              <a:cs typeface="Calibri"/>
            </a:endParaRPr>
          </a:p>
          <a:p>
            <a:pPr marL="569595">
              <a:lnSpc>
                <a:spcPct val="100000"/>
              </a:lnSpc>
              <a:spcBef>
                <a:spcPts val="580"/>
              </a:spcBef>
              <a:tabLst>
                <a:tab pos="1325880" algn="l"/>
                <a:tab pos="2117725" algn="l"/>
                <a:tab pos="2880995" algn="l"/>
                <a:tab pos="3604895" algn="l"/>
                <a:tab pos="4110990" algn="l"/>
              </a:tabLst>
            </a:pPr>
            <a:r>
              <a:rPr sz="2800" spc="-5" dirty="0">
                <a:latin typeface="Calibri"/>
                <a:cs typeface="Calibri"/>
              </a:rPr>
              <a:t>‘a’,	‘A’,	‘*’,	‘/’,	</a:t>
            </a:r>
            <a:r>
              <a:rPr sz="2800" dirty="0">
                <a:latin typeface="Calibri"/>
                <a:cs typeface="Calibri"/>
              </a:rPr>
              <a:t>‘</a:t>
            </a:r>
            <a:r>
              <a:rPr sz="2800" spc="-5" dirty="0">
                <a:latin typeface="Calibri"/>
                <a:cs typeface="Calibri"/>
              </a:rPr>
              <a:t> ’,	‘2’</a:t>
            </a:r>
            <a:endParaRPr sz="28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float</a:t>
            </a:r>
            <a:endParaRPr sz="3200">
              <a:latin typeface="Calibri"/>
              <a:cs typeface="Calibri"/>
            </a:endParaRPr>
          </a:p>
          <a:p>
            <a:pPr marL="649605">
              <a:lnSpc>
                <a:spcPct val="100000"/>
              </a:lnSpc>
              <a:spcBef>
                <a:spcPts val="580"/>
              </a:spcBef>
              <a:tabLst>
                <a:tab pos="1706245" algn="l"/>
                <a:tab pos="3303904" algn="l"/>
              </a:tabLst>
            </a:pPr>
            <a:r>
              <a:rPr sz="2800" spc="-5" dirty="0">
                <a:latin typeface="Calibri"/>
                <a:cs typeface="Calibri"/>
              </a:rPr>
              <a:t>23.54,	−0.00345,	25.0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471" y="3005003"/>
            <a:ext cx="2391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Thank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You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748" y="1504696"/>
            <a:ext cx="8531225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marR="7620" indent="-309245" algn="just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447040" algn="l"/>
              </a:tabLst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invented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write</a:t>
            </a:r>
            <a:r>
              <a:rPr sz="2800" dirty="0">
                <a:latin typeface="Calibri"/>
                <a:cs typeface="Calibri"/>
              </a:rPr>
              <a:t> 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system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UNIX.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egoe UI Symbol"/>
              <a:buChar char="❖"/>
            </a:pPr>
            <a:endParaRPr sz="2750">
              <a:latin typeface="Calibri"/>
              <a:cs typeface="Calibri"/>
            </a:endParaRPr>
          </a:p>
          <a:p>
            <a:pPr marL="321310" marR="5080" indent="-309245" algn="just">
              <a:lnSpc>
                <a:spcPct val="100000"/>
              </a:lnSpc>
              <a:buFont typeface="Segoe UI Symbol"/>
              <a:buChar char="❖"/>
              <a:tabLst>
                <a:tab pos="429895" algn="l"/>
              </a:tabLst>
            </a:pPr>
            <a:r>
              <a:rPr sz="2800" dirty="0">
                <a:latin typeface="Calibri"/>
                <a:cs typeface="Calibri"/>
              </a:rPr>
              <a:t>C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successor of </a:t>
            </a:r>
            <a:r>
              <a:rPr sz="2800" dirty="0">
                <a:latin typeface="Calibri"/>
                <a:cs typeface="Calibri"/>
              </a:rPr>
              <a:t>B </a:t>
            </a:r>
            <a:r>
              <a:rPr sz="2800" spc="-5" dirty="0">
                <a:latin typeface="Calibri"/>
                <a:cs typeface="Calibri"/>
              </a:rPr>
              <a:t>language, which was introduced </a:t>
            </a:r>
            <a:r>
              <a:rPr sz="2800" dirty="0">
                <a:latin typeface="Calibri"/>
                <a:cs typeface="Calibri"/>
              </a:rPr>
              <a:t> around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1970.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❖"/>
            </a:pPr>
            <a:endParaRPr sz="2750">
              <a:latin typeface="Calibri"/>
              <a:cs typeface="Calibri"/>
            </a:endParaRPr>
          </a:p>
          <a:p>
            <a:pPr marL="321310" marR="5080" indent="-309245" algn="just">
              <a:lnSpc>
                <a:spcPct val="100000"/>
              </a:lnSpc>
              <a:buFont typeface="Segoe UI Symbol"/>
              <a:buChar char="❖"/>
              <a:tabLst>
                <a:tab pos="47117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1983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American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National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Standards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Institute </a:t>
            </a:r>
            <a:r>
              <a:rPr sz="2800" spc="-5" dirty="0">
                <a:latin typeface="Calibri"/>
                <a:cs typeface="Calibri"/>
              </a:rPr>
              <a:t> (ANSI)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formed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committee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establish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standard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definition.</a:t>
            </a:r>
            <a:endParaRPr sz="2800">
              <a:latin typeface="Calibri"/>
              <a:cs typeface="Calibri"/>
            </a:endParaRPr>
          </a:p>
          <a:p>
            <a:pPr marL="77851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--Called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ANSI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Standard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48" y="6198615"/>
            <a:ext cx="700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665" dirty="0">
                <a:latin typeface="Segoe UI Symbol"/>
                <a:cs typeface="Segoe UI Symbol"/>
              </a:rPr>
              <a:t>❖</a:t>
            </a:r>
            <a:r>
              <a:rPr sz="1800" spc="-7" baseline="-9259" dirty="0">
                <a:solidFill>
                  <a:srgbClr val="888888"/>
                </a:solidFill>
                <a:latin typeface="Calibri"/>
                <a:cs typeface="Calibri"/>
              </a:rPr>
              <a:t>3/</a:t>
            </a:r>
            <a:r>
              <a:rPr sz="1800" spc="-675" baseline="-9259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2800" spc="-925" dirty="0">
                <a:latin typeface="Calibri"/>
                <a:cs typeface="Calibri"/>
              </a:rPr>
              <a:t>T</a:t>
            </a:r>
            <a:r>
              <a:rPr sz="1800" spc="-7" baseline="-9259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800" spc="-232" baseline="-9259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2800" spc="-1325" dirty="0">
                <a:latin typeface="Calibri"/>
                <a:cs typeface="Calibri"/>
              </a:rPr>
              <a:t>h</a:t>
            </a:r>
            <a:r>
              <a:rPr sz="1800" spc="-7" baseline="-9259" dirty="0">
                <a:solidFill>
                  <a:srgbClr val="888888"/>
                </a:solidFill>
                <a:latin typeface="Calibri"/>
                <a:cs typeface="Calibri"/>
              </a:rPr>
              <a:t>02</a:t>
            </a:r>
            <a:r>
              <a:rPr sz="1800" spc="-757" baseline="-9259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UNI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wa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totall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writte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b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1973.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4531" y="327311"/>
            <a:ext cx="560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35" dirty="0"/>
              <a:t> </a:t>
            </a:r>
            <a:r>
              <a:rPr spc="-10" dirty="0"/>
              <a:t>Language</a:t>
            </a:r>
            <a:r>
              <a:rPr spc="-35" dirty="0"/>
              <a:t> </a:t>
            </a:r>
            <a:r>
              <a:rPr spc="-5" dirty="0"/>
              <a:t>Overview</a:t>
            </a:r>
            <a:r>
              <a:rPr spc="-30" dirty="0"/>
              <a:t> </a:t>
            </a:r>
            <a:r>
              <a:rPr spc="-5" dirty="0"/>
              <a:t>(Cont..)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1953" y="540830"/>
            <a:ext cx="221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50" dirty="0"/>
              <a:t> </a:t>
            </a:r>
            <a:r>
              <a:rPr spc="-5" dirty="0"/>
              <a:t>use</a:t>
            </a:r>
            <a:r>
              <a:rPr spc="-45" dirty="0"/>
              <a:t> </a:t>
            </a:r>
            <a:r>
              <a:rPr spc="-5" dirty="0"/>
              <a:t>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025" y="1535176"/>
            <a:ext cx="54203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61365" algn="l"/>
                <a:tab pos="1163320" algn="l"/>
                <a:tab pos="1871345" algn="l"/>
                <a:tab pos="2712085" algn="l"/>
                <a:tab pos="4085590" algn="l"/>
                <a:tab pos="4468495" algn="l"/>
              </a:tabLst>
            </a:pP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	C	</a:t>
            </a:r>
            <a:r>
              <a:rPr sz="2800" spc="-5" dirty="0">
                <a:latin typeface="Calibri"/>
                <a:cs typeface="Calibri"/>
              </a:rPr>
              <a:t>ha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dirty="0">
                <a:latin typeface="Calibri"/>
                <a:cs typeface="Calibri"/>
              </a:rPr>
              <a:t>w	</a:t>
            </a:r>
            <a:r>
              <a:rPr sz="2800" spc="-5" dirty="0">
                <a:latin typeface="Calibri"/>
                <a:cs typeface="Calibri"/>
              </a:rPr>
              <a:t>becom</a:t>
            </a:r>
            <a:r>
              <a:rPr sz="2800" dirty="0">
                <a:latin typeface="Calibri"/>
                <a:cs typeface="Calibri"/>
              </a:rPr>
              <a:t>e	a	</a:t>
            </a:r>
            <a:r>
              <a:rPr sz="2800" spc="-5" dirty="0">
                <a:latin typeface="Calibri"/>
                <a:cs typeface="Calibri"/>
              </a:rPr>
              <a:t>widely  language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various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reasons.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1392" y="1535176"/>
            <a:ext cx="714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used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2599" y="1535176"/>
            <a:ext cx="1791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professional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37" y="2815335"/>
            <a:ext cx="859409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100"/>
              </a:spcBef>
              <a:buFont typeface="Segoe UI Symbol"/>
              <a:buChar char="❑"/>
              <a:tabLst>
                <a:tab pos="387985" algn="l"/>
              </a:tabLst>
            </a:pPr>
            <a:r>
              <a:rPr sz="2800" spc="-5" dirty="0">
                <a:latin typeface="Calibri"/>
                <a:cs typeface="Calibri"/>
              </a:rPr>
              <a:t>Easy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</a:t>
            </a:r>
            <a:endParaRPr sz="2800">
              <a:latin typeface="Calibri"/>
              <a:cs typeface="Calibri"/>
            </a:endParaRPr>
          </a:p>
          <a:p>
            <a:pPr marL="387350" indent="-375285">
              <a:lnSpc>
                <a:spcPct val="100000"/>
              </a:lnSpc>
              <a:buFont typeface="Segoe UI Symbol"/>
              <a:buChar char="❑"/>
              <a:tabLst>
                <a:tab pos="387985" algn="l"/>
              </a:tabLst>
            </a:pPr>
            <a:r>
              <a:rPr sz="2800" spc="-5" dirty="0">
                <a:latin typeface="Calibri"/>
                <a:cs typeface="Calibri"/>
              </a:rPr>
              <a:t>Structured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  <a:p>
            <a:pPr marL="387350" indent="-375285">
              <a:lnSpc>
                <a:spcPct val="100000"/>
              </a:lnSpc>
              <a:buFont typeface="Segoe UI Symbol"/>
              <a:buChar char="❑"/>
              <a:tabLst>
                <a:tab pos="387985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produces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efficient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programs.</a:t>
            </a:r>
            <a:endParaRPr sz="2800">
              <a:latin typeface="Calibri"/>
              <a:cs typeface="Calibri"/>
            </a:endParaRPr>
          </a:p>
          <a:p>
            <a:pPr marL="387350" indent="-375285">
              <a:lnSpc>
                <a:spcPct val="100000"/>
              </a:lnSpc>
              <a:buFont typeface="Segoe UI Symbol"/>
              <a:buChar char="❑"/>
              <a:tabLst>
                <a:tab pos="387985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compiled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variety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computer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platforms.</a:t>
            </a:r>
            <a:endParaRPr sz="2800">
              <a:latin typeface="Calibri"/>
              <a:cs typeface="Calibri"/>
            </a:endParaRPr>
          </a:p>
          <a:p>
            <a:pPr marL="307340" marR="5080" algn="just">
              <a:lnSpc>
                <a:spcPct val="100000"/>
              </a:lnSpc>
              <a:spcBef>
                <a:spcPts val="3359"/>
              </a:spcBef>
            </a:pPr>
            <a:r>
              <a:rPr sz="2800" spc="-5" dirty="0">
                <a:latin typeface="Calibri"/>
                <a:cs typeface="Calibri"/>
              </a:rPr>
              <a:t>In structured programming paradigm, we write functions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(sometimes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called: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procedures,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routines,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 certain</a:t>
            </a:r>
            <a:r>
              <a:rPr sz="2800" spc="-10" dirty="0">
                <a:latin typeface="Calibri"/>
                <a:cs typeface="Calibri"/>
              </a:rPr>
              <a:t> tasks </a:t>
            </a:r>
            <a:r>
              <a:rPr sz="2800" spc="-5" dirty="0">
                <a:latin typeface="Calibri"/>
                <a:cs typeface="Calibri"/>
              </a:rPr>
              <a:t>within</a:t>
            </a:r>
            <a:r>
              <a:rPr sz="2800" spc="-10" dirty="0">
                <a:latin typeface="Calibri"/>
                <a:cs typeface="Calibri"/>
              </a:rPr>
              <a:t> the </a:t>
            </a:r>
            <a:r>
              <a:rPr sz="2800" spc="-5" dirty="0"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689" y="380491"/>
            <a:ext cx="3884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85" dirty="0"/>
              <a:t> </a:t>
            </a:r>
            <a:r>
              <a:rPr spc="-5" dirty="0"/>
              <a:t>Terminologies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780" y="1460689"/>
            <a:ext cx="8395970" cy="45605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Algorithm</a:t>
            </a:r>
            <a:endParaRPr sz="3200" b="1" dirty="0">
              <a:latin typeface="Calibri"/>
              <a:cs typeface="Calibri"/>
            </a:endParaRPr>
          </a:p>
          <a:p>
            <a:pPr marL="694690" marR="5080" lvl="1" indent="-306070">
              <a:lnSpc>
                <a:spcPts val="3020"/>
              </a:lnSpc>
              <a:spcBef>
                <a:spcPts val="615"/>
              </a:spcBef>
              <a:buFont typeface="Arial MT"/>
              <a:buChar char="–"/>
              <a:tabLst>
                <a:tab pos="694690" algn="l"/>
                <a:tab pos="1097915" algn="l"/>
                <a:tab pos="3105150" algn="l"/>
                <a:tab pos="4801235" algn="l"/>
                <a:tab pos="5419090" algn="l"/>
                <a:tab pos="6621780" algn="l"/>
                <a:tab pos="6990080" algn="l"/>
              </a:tabLst>
            </a:pPr>
            <a:r>
              <a:rPr sz="2800" dirty="0">
                <a:latin typeface="Calibri"/>
                <a:cs typeface="Calibri"/>
              </a:rPr>
              <a:t>A	</a:t>
            </a:r>
            <a:r>
              <a:rPr sz="2800" spc="-5" dirty="0">
                <a:latin typeface="Calibri"/>
                <a:cs typeface="Calibri"/>
              </a:rPr>
              <a:t>step-by-ste</a:t>
            </a:r>
            <a:r>
              <a:rPr sz="2800" dirty="0">
                <a:latin typeface="Calibri"/>
                <a:cs typeface="Calibri"/>
              </a:rPr>
              <a:t>p	</a:t>
            </a:r>
            <a:r>
              <a:rPr sz="2800" spc="-5" dirty="0">
                <a:latin typeface="Calibri"/>
                <a:cs typeface="Calibri"/>
              </a:rPr>
              <a:t>procedur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fo</a:t>
            </a:r>
            <a:r>
              <a:rPr sz="2800" dirty="0">
                <a:latin typeface="Calibri"/>
                <a:cs typeface="Calibri"/>
              </a:rPr>
              <a:t>r	</a:t>
            </a:r>
            <a:r>
              <a:rPr sz="2800" spc="-5" dirty="0">
                <a:latin typeface="Calibri"/>
                <a:cs typeface="Calibri"/>
              </a:rPr>
              <a:t>solvin</a:t>
            </a:r>
            <a:r>
              <a:rPr sz="2800" dirty="0">
                <a:latin typeface="Calibri"/>
                <a:cs typeface="Calibri"/>
              </a:rPr>
              <a:t>g	a	</a:t>
            </a:r>
            <a:r>
              <a:rPr sz="2800" spc="-5" dirty="0">
                <a:latin typeface="Calibri"/>
                <a:cs typeface="Calibri"/>
              </a:rPr>
              <a:t>particular  problem.</a:t>
            </a:r>
            <a:endParaRPr sz="2800" dirty="0">
              <a:latin typeface="Calibri"/>
              <a:cs typeface="Calibri"/>
            </a:endParaRPr>
          </a:p>
          <a:p>
            <a:pPr marL="694690" lvl="1" indent="-306070">
              <a:lnSpc>
                <a:spcPct val="100000"/>
              </a:lnSpc>
              <a:spcBef>
                <a:spcPts val="185"/>
              </a:spcBef>
              <a:buFont typeface="Arial MT"/>
              <a:buChar char="–"/>
              <a:tabLst>
                <a:tab pos="694690" algn="l"/>
              </a:tabLst>
            </a:pPr>
            <a:r>
              <a:rPr sz="2800" spc="-10" dirty="0">
                <a:latin typeface="Calibri"/>
                <a:cs typeface="Calibri"/>
              </a:rPr>
              <a:t>Independent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programming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language.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3550" dirty="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buFont typeface="Arial MT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Program</a:t>
            </a:r>
            <a:endParaRPr sz="3200" b="1" dirty="0">
              <a:latin typeface="Calibri"/>
              <a:cs typeface="Calibri"/>
            </a:endParaRPr>
          </a:p>
          <a:p>
            <a:pPr marL="694690" marR="8890" lvl="1" indent="-306070">
              <a:lnSpc>
                <a:spcPts val="3020"/>
              </a:lnSpc>
              <a:spcBef>
                <a:spcPts val="615"/>
              </a:spcBef>
              <a:buFont typeface="Arial MT"/>
              <a:buChar char="–"/>
              <a:tabLst>
                <a:tab pos="69469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translation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algorithm/flowchart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into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 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processed 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computer.</a:t>
            </a:r>
            <a:endParaRPr sz="2800" dirty="0">
              <a:latin typeface="Calibri"/>
              <a:cs typeface="Calibri"/>
            </a:endParaRPr>
          </a:p>
          <a:p>
            <a:pPr marL="694690" marR="10795" lvl="1" indent="-306070">
              <a:lnSpc>
                <a:spcPts val="3020"/>
              </a:lnSpc>
              <a:spcBef>
                <a:spcPts val="570"/>
              </a:spcBef>
              <a:buFont typeface="Arial MT"/>
              <a:buChar char="–"/>
              <a:tabLst>
                <a:tab pos="694690" algn="l"/>
              </a:tabLst>
            </a:pPr>
            <a:r>
              <a:rPr sz="2800" spc="-5" dirty="0">
                <a:latin typeface="Calibri"/>
                <a:cs typeface="Calibri"/>
              </a:rPr>
              <a:t>Typically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written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high-level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like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C,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C++,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Java,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3/2/2023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881" y="570991"/>
            <a:ext cx="4576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Analyze</a:t>
            </a:r>
            <a:r>
              <a:rPr spc="-35" dirty="0"/>
              <a:t> </a:t>
            </a:r>
            <a:r>
              <a:rPr spc="-5" dirty="0"/>
              <a:t>the</a:t>
            </a:r>
            <a:r>
              <a:rPr spc="-35" dirty="0"/>
              <a:t> </a:t>
            </a:r>
            <a:r>
              <a:rPr spc="-5" dirty="0"/>
              <a:t>Problem</a:t>
            </a:r>
            <a:r>
              <a:rPr spc="-30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987" y="1510646"/>
            <a:ext cx="3389629" cy="16706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860"/>
              </a:spcBef>
            </a:pPr>
            <a:r>
              <a:rPr sz="3600" b="1" spc="-5" dirty="0">
                <a:latin typeface="Calibri"/>
                <a:cs typeface="Calibri"/>
              </a:rPr>
              <a:t>Design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Algorithm</a:t>
            </a:r>
            <a:endParaRPr sz="3600" dirty="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590"/>
              </a:spcBef>
              <a:buFont typeface="Times New Roman"/>
              <a:buAutoNum type="arabicPeriod"/>
              <a:tabLst>
                <a:tab pos="669290" algn="l"/>
                <a:tab pos="669925" algn="l"/>
              </a:tabLst>
            </a:pPr>
            <a:r>
              <a:rPr sz="2800" b="1" spc="-5" dirty="0">
                <a:latin typeface="Calibri"/>
                <a:cs typeface="Calibri"/>
              </a:rPr>
              <a:t>Flowcharts</a:t>
            </a:r>
            <a:endParaRPr sz="2800" dirty="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560"/>
              </a:spcBef>
              <a:buFont typeface="Times New Roman"/>
              <a:buAutoNum type="arabicPeriod"/>
              <a:tabLst>
                <a:tab pos="669290" algn="l"/>
                <a:tab pos="669925" algn="l"/>
              </a:tabLst>
            </a:pPr>
            <a:r>
              <a:rPr sz="2800" b="1" spc="-5" dirty="0">
                <a:latin typeface="Calibri"/>
                <a:cs typeface="Calibri"/>
              </a:rPr>
              <a:t>pseudo-code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6428676"/>
            <a:ext cx="605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3/2/2023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9237" y="1507074"/>
            <a:ext cx="1533525" cy="771525"/>
            <a:chOff x="1519237" y="1507074"/>
            <a:chExt cx="1533525" cy="771525"/>
          </a:xfrm>
        </p:grpSpPr>
        <p:sp>
          <p:nvSpPr>
            <p:cNvPr id="5" name="object 5"/>
            <p:cNvSpPr/>
            <p:nvPr/>
          </p:nvSpPr>
          <p:spPr>
            <a:xfrm>
              <a:off x="1524000" y="1511836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3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1523999" y="0"/>
                  </a:lnTo>
                  <a:lnTo>
                    <a:pt x="1523999" y="7619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0" y="1511836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0" y="0"/>
                  </a:moveTo>
                  <a:lnTo>
                    <a:pt x="1523999" y="0"/>
                  </a:lnTo>
                  <a:lnTo>
                    <a:pt x="1523999" y="761999"/>
                  </a:lnTo>
                  <a:lnTo>
                    <a:pt x="0" y="761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66837" y="2650074"/>
            <a:ext cx="1762125" cy="695325"/>
            <a:chOff x="1366837" y="2650074"/>
            <a:chExt cx="1762125" cy="695325"/>
          </a:xfrm>
        </p:grpSpPr>
        <p:sp>
          <p:nvSpPr>
            <p:cNvPr id="8" name="object 8"/>
            <p:cNvSpPr/>
            <p:nvPr/>
          </p:nvSpPr>
          <p:spPr>
            <a:xfrm>
              <a:off x="1371600" y="2654836"/>
              <a:ext cx="1752600" cy="685800"/>
            </a:xfrm>
            <a:custGeom>
              <a:avLst/>
              <a:gdLst/>
              <a:ahLst/>
              <a:cxnLst/>
              <a:rect l="l" t="t" r="r" b="b"/>
              <a:pathLst>
                <a:path w="1752600" h="685800">
                  <a:moveTo>
                    <a:pt x="1402079" y="685799"/>
                  </a:moveTo>
                  <a:lnTo>
                    <a:pt x="0" y="685799"/>
                  </a:lnTo>
                  <a:lnTo>
                    <a:pt x="350519" y="0"/>
                  </a:lnTo>
                  <a:lnTo>
                    <a:pt x="1752599" y="0"/>
                  </a:lnTo>
                  <a:lnTo>
                    <a:pt x="1402079" y="6857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1600" y="2654836"/>
              <a:ext cx="1752600" cy="685800"/>
            </a:xfrm>
            <a:custGeom>
              <a:avLst/>
              <a:gdLst/>
              <a:ahLst/>
              <a:cxnLst/>
              <a:rect l="l" t="t" r="r" b="b"/>
              <a:pathLst>
                <a:path w="1752600" h="685800">
                  <a:moveTo>
                    <a:pt x="0" y="685799"/>
                  </a:moveTo>
                  <a:lnTo>
                    <a:pt x="350519" y="0"/>
                  </a:lnTo>
                  <a:lnTo>
                    <a:pt x="1752599" y="0"/>
                  </a:lnTo>
                  <a:lnTo>
                    <a:pt x="1402079" y="685799"/>
                  </a:lnTo>
                  <a:lnTo>
                    <a:pt x="0" y="685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90637" y="3793074"/>
            <a:ext cx="1685925" cy="923925"/>
            <a:chOff x="1290637" y="3793074"/>
            <a:chExt cx="1685925" cy="923925"/>
          </a:xfrm>
        </p:grpSpPr>
        <p:sp>
          <p:nvSpPr>
            <p:cNvPr id="11" name="object 11"/>
            <p:cNvSpPr/>
            <p:nvPr/>
          </p:nvSpPr>
          <p:spPr>
            <a:xfrm>
              <a:off x="1295400" y="3797837"/>
              <a:ext cx="1676400" cy="914400"/>
            </a:xfrm>
            <a:custGeom>
              <a:avLst/>
              <a:gdLst/>
              <a:ahLst/>
              <a:cxnLst/>
              <a:rect l="l" t="t" r="r" b="b"/>
              <a:pathLst>
                <a:path w="1676400" h="914400">
                  <a:moveTo>
                    <a:pt x="838199" y="914399"/>
                  </a:moveTo>
                  <a:lnTo>
                    <a:pt x="0" y="457199"/>
                  </a:lnTo>
                  <a:lnTo>
                    <a:pt x="838199" y="0"/>
                  </a:lnTo>
                  <a:lnTo>
                    <a:pt x="1676399" y="457199"/>
                  </a:lnTo>
                  <a:lnTo>
                    <a:pt x="838199" y="9143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5400" y="3797837"/>
              <a:ext cx="1676400" cy="914400"/>
            </a:xfrm>
            <a:custGeom>
              <a:avLst/>
              <a:gdLst/>
              <a:ahLst/>
              <a:cxnLst/>
              <a:rect l="l" t="t" r="r" b="b"/>
              <a:pathLst>
                <a:path w="1676400" h="914400">
                  <a:moveTo>
                    <a:pt x="0" y="457199"/>
                  </a:moveTo>
                  <a:lnTo>
                    <a:pt x="838199" y="0"/>
                  </a:lnTo>
                  <a:lnTo>
                    <a:pt x="1676399" y="457199"/>
                  </a:lnTo>
                  <a:lnTo>
                    <a:pt x="838199" y="914399"/>
                  </a:lnTo>
                  <a:lnTo>
                    <a:pt x="0" y="457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957637" y="1659474"/>
            <a:ext cx="771525" cy="390525"/>
            <a:chOff x="3957637" y="1659474"/>
            <a:chExt cx="771525" cy="390525"/>
          </a:xfrm>
        </p:grpSpPr>
        <p:sp>
          <p:nvSpPr>
            <p:cNvPr id="14" name="object 14"/>
            <p:cNvSpPr/>
            <p:nvPr/>
          </p:nvSpPr>
          <p:spPr>
            <a:xfrm>
              <a:off x="3962400" y="1664236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571499" y="380999"/>
                  </a:moveTo>
                  <a:lnTo>
                    <a:pt x="571499" y="285749"/>
                  </a:lnTo>
                  <a:lnTo>
                    <a:pt x="0" y="285749"/>
                  </a:lnTo>
                  <a:lnTo>
                    <a:pt x="95249" y="190499"/>
                  </a:lnTo>
                  <a:lnTo>
                    <a:pt x="0" y="95249"/>
                  </a:lnTo>
                  <a:lnTo>
                    <a:pt x="571499" y="95249"/>
                  </a:lnTo>
                  <a:lnTo>
                    <a:pt x="571499" y="0"/>
                  </a:lnTo>
                  <a:lnTo>
                    <a:pt x="761999" y="190499"/>
                  </a:lnTo>
                  <a:lnTo>
                    <a:pt x="571499" y="380999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400" y="1664236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95249"/>
                  </a:moveTo>
                  <a:lnTo>
                    <a:pt x="571499" y="95249"/>
                  </a:lnTo>
                  <a:lnTo>
                    <a:pt x="571499" y="0"/>
                  </a:lnTo>
                  <a:lnTo>
                    <a:pt x="761999" y="190499"/>
                  </a:lnTo>
                  <a:lnTo>
                    <a:pt x="571499" y="380999"/>
                  </a:lnTo>
                  <a:lnTo>
                    <a:pt x="571499" y="285749"/>
                  </a:lnTo>
                  <a:lnTo>
                    <a:pt x="0" y="285749"/>
                  </a:lnTo>
                  <a:lnTo>
                    <a:pt x="95249" y="190499"/>
                  </a:lnTo>
                  <a:lnTo>
                    <a:pt x="0" y="952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957637" y="2802474"/>
            <a:ext cx="771525" cy="390525"/>
            <a:chOff x="3957637" y="2802474"/>
            <a:chExt cx="771525" cy="390525"/>
          </a:xfrm>
        </p:grpSpPr>
        <p:sp>
          <p:nvSpPr>
            <p:cNvPr id="17" name="object 17"/>
            <p:cNvSpPr/>
            <p:nvPr/>
          </p:nvSpPr>
          <p:spPr>
            <a:xfrm>
              <a:off x="3962400" y="2807236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571499" y="380999"/>
                  </a:moveTo>
                  <a:lnTo>
                    <a:pt x="571499" y="285749"/>
                  </a:lnTo>
                  <a:lnTo>
                    <a:pt x="0" y="285749"/>
                  </a:lnTo>
                  <a:lnTo>
                    <a:pt x="95249" y="190499"/>
                  </a:lnTo>
                  <a:lnTo>
                    <a:pt x="0" y="95249"/>
                  </a:lnTo>
                  <a:lnTo>
                    <a:pt x="571499" y="95249"/>
                  </a:lnTo>
                  <a:lnTo>
                    <a:pt x="571499" y="0"/>
                  </a:lnTo>
                  <a:lnTo>
                    <a:pt x="761999" y="190499"/>
                  </a:lnTo>
                  <a:lnTo>
                    <a:pt x="571499" y="380999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2400" y="2807236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95249"/>
                  </a:moveTo>
                  <a:lnTo>
                    <a:pt x="571499" y="95249"/>
                  </a:lnTo>
                  <a:lnTo>
                    <a:pt x="571499" y="0"/>
                  </a:lnTo>
                  <a:lnTo>
                    <a:pt x="761999" y="190499"/>
                  </a:lnTo>
                  <a:lnTo>
                    <a:pt x="571499" y="380999"/>
                  </a:lnTo>
                  <a:lnTo>
                    <a:pt x="571499" y="285749"/>
                  </a:lnTo>
                  <a:lnTo>
                    <a:pt x="0" y="285749"/>
                  </a:lnTo>
                  <a:lnTo>
                    <a:pt x="95249" y="190499"/>
                  </a:lnTo>
                  <a:lnTo>
                    <a:pt x="0" y="952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957637" y="4021674"/>
            <a:ext cx="771525" cy="390525"/>
            <a:chOff x="3957637" y="4021674"/>
            <a:chExt cx="771525" cy="390525"/>
          </a:xfrm>
        </p:grpSpPr>
        <p:sp>
          <p:nvSpPr>
            <p:cNvPr id="20" name="object 20"/>
            <p:cNvSpPr/>
            <p:nvPr/>
          </p:nvSpPr>
          <p:spPr>
            <a:xfrm>
              <a:off x="3962400" y="4026437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571499" y="380999"/>
                  </a:moveTo>
                  <a:lnTo>
                    <a:pt x="571499" y="285749"/>
                  </a:lnTo>
                  <a:lnTo>
                    <a:pt x="0" y="285749"/>
                  </a:lnTo>
                  <a:lnTo>
                    <a:pt x="95249" y="190499"/>
                  </a:lnTo>
                  <a:lnTo>
                    <a:pt x="0" y="95249"/>
                  </a:lnTo>
                  <a:lnTo>
                    <a:pt x="571499" y="95249"/>
                  </a:lnTo>
                  <a:lnTo>
                    <a:pt x="571499" y="0"/>
                  </a:lnTo>
                  <a:lnTo>
                    <a:pt x="761999" y="190499"/>
                  </a:lnTo>
                  <a:lnTo>
                    <a:pt x="571499" y="380999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2400" y="4026437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95249"/>
                  </a:moveTo>
                  <a:lnTo>
                    <a:pt x="571499" y="95249"/>
                  </a:lnTo>
                  <a:lnTo>
                    <a:pt x="571499" y="0"/>
                  </a:lnTo>
                  <a:lnTo>
                    <a:pt x="761999" y="190499"/>
                  </a:lnTo>
                  <a:lnTo>
                    <a:pt x="571499" y="380999"/>
                  </a:lnTo>
                  <a:lnTo>
                    <a:pt x="571499" y="285749"/>
                  </a:lnTo>
                  <a:lnTo>
                    <a:pt x="0" y="285749"/>
                  </a:lnTo>
                  <a:lnTo>
                    <a:pt x="95249" y="190499"/>
                  </a:lnTo>
                  <a:lnTo>
                    <a:pt x="0" y="952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57452" y="806112"/>
            <a:ext cx="5174615" cy="354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10" dirty="0">
                <a:latin typeface="Calibri"/>
                <a:cs typeface="Calibri"/>
              </a:rPr>
              <a:t>Flowchart:</a:t>
            </a:r>
            <a:r>
              <a:rPr sz="3100" b="1" spc="-35" dirty="0">
                <a:latin typeface="Calibri"/>
                <a:cs typeface="Calibri"/>
              </a:rPr>
              <a:t> </a:t>
            </a:r>
            <a:r>
              <a:rPr sz="3100" b="1" spc="-5" dirty="0">
                <a:latin typeface="Calibri"/>
                <a:cs typeface="Calibri"/>
              </a:rPr>
              <a:t>basic</a:t>
            </a:r>
            <a:r>
              <a:rPr sz="3100" b="1" spc="-30" dirty="0">
                <a:latin typeface="Calibri"/>
                <a:cs typeface="Calibri"/>
              </a:rPr>
              <a:t> </a:t>
            </a:r>
            <a:r>
              <a:rPr sz="3100" b="1" spc="-5" dirty="0">
                <a:latin typeface="Calibri"/>
                <a:cs typeface="Calibri"/>
              </a:rPr>
              <a:t>symbols</a:t>
            </a:r>
            <a:endParaRPr sz="3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alibri"/>
              <a:cs typeface="Calibri"/>
            </a:endParaRPr>
          </a:p>
          <a:p>
            <a:pPr marL="331914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Computation</a:t>
            </a:r>
            <a:endParaRPr sz="2400">
              <a:latin typeface="Arial MT"/>
              <a:cs typeface="Arial MT"/>
            </a:endParaRPr>
          </a:p>
          <a:p>
            <a:pPr marL="3319145" marR="5080">
              <a:lnSpc>
                <a:spcPts val="9600"/>
              </a:lnSpc>
              <a:spcBef>
                <a:spcPts val="40"/>
              </a:spcBef>
            </a:pPr>
            <a:r>
              <a:rPr sz="2400" spc="-5" dirty="0">
                <a:latin typeface="Arial MT"/>
                <a:cs typeface="Arial MT"/>
              </a:rPr>
              <a:t>Input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Output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Decision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Box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81437" y="5317074"/>
            <a:ext cx="771525" cy="390525"/>
            <a:chOff x="3881437" y="5317074"/>
            <a:chExt cx="771525" cy="390525"/>
          </a:xfrm>
        </p:grpSpPr>
        <p:sp>
          <p:nvSpPr>
            <p:cNvPr id="24" name="object 24"/>
            <p:cNvSpPr/>
            <p:nvPr/>
          </p:nvSpPr>
          <p:spPr>
            <a:xfrm>
              <a:off x="3886200" y="5321836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571499" y="380999"/>
                  </a:moveTo>
                  <a:lnTo>
                    <a:pt x="571499" y="285749"/>
                  </a:lnTo>
                  <a:lnTo>
                    <a:pt x="0" y="285749"/>
                  </a:lnTo>
                  <a:lnTo>
                    <a:pt x="95249" y="190499"/>
                  </a:lnTo>
                  <a:lnTo>
                    <a:pt x="0" y="95249"/>
                  </a:lnTo>
                  <a:lnTo>
                    <a:pt x="571499" y="95249"/>
                  </a:lnTo>
                  <a:lnTo>
                    <a:pt x="571499" y="0"/>
                  </a:lnTo>
                  <a:lnTo>
                    <a:pt x="761999" y="190499"/>
                  </a:lnTo>
                  <a:lnTo>
                    <a:pt x="571499" y="380999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86200" y="5321836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95249"/>
                  </a:moveTo>
                  <a:lnTo>
                    <a:pt x="571499" y="95249"/>
                  </a:lnTo>
                  <a:lnTo>
                    <a:pt x="571499" y="0"/>
                  </a:lnTo>
                  <a:lnTo>
                    <a:pt x="761999" y="190499"/>
                  </a:lnTo>
                  <a:lnTo>
                    <a:pt x="571499" y="380999"/>
                  </a:lnTo>
                  <a:lnTo>
                    <a:pt x="571499" y="285749"/>
                  </a:lnTo>
                  <a:lnTo>
                    <a:pt x="0" y="285749"/>
                  </a:lnTo>
                  <a:lnTo>
                    <a:pt x="95249" y="190499"/>
                  </a:lnTo>
                  <a:lnTo>
                    <a:pt x="0" y="952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64225" y="5258844"/>
            <a:ext cx="1544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Start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Stop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66837" y="5164674"/>
            <a:ext cx="1609725" cy="695325"/>
            <a:chOff x="1366837" y="5164674"/>
            <a:chExt cx="1609725" cy="695325"/>
          </a:xfrm>
        </p:grpSpPr>
        <p:sp>
          <p:nvSpPr>
            <p:cNvPr id="28" name="object 28"/>
            <p:cNvSpPr/>
            <p:nvPr/>
          </p:nvSpPr>
          <p:spPr>
            <a:xfrm>
              <a:off x="1371599" y="5169436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800099" y="685799"/>
                  </a:moveTo>
                  <a:lnTo>
                    <a:pt x="734479" y="684663"/>
                  </a:lnTo>
                  <a:lnTo>
                    <a:pt x="670319" y="681312"/>
                  </a:lnTo>
                  <a:lnTo>
                    <a:pt x="607826" y="675834"/>
                  </a:lnTo>
                  <a:lnTo>
                    <a:pt x="547206" y="668318"/>
                  </a:lnTo>
                  <a:lnTo>
                    <a:pt x="488664" y="658853"/>
                  </a:lnTo>
                  <a:lnTo>
                    <a:pt x="432407" y="647526"/>
                  </a:lnTo>
                  <a:lnTo>
                    <a:pt x="378641" y="634425"/>
                  </a:lnTo>
                  <a:lnTo>
                    <a:pt x="327571" y="619640"/>
                  </a:lnTo>
                  <a:lnTo>
                    <a:pt x="279403" y="603257"/>
                  </a:lnTo>
                  <a:lnTo>
                    <a:pt x="234343" y="585366"/>
                  </a:lnTo>
                  <a:lnTo>
                    <a:pt x="192598" y="566055"/>
                  </a:lnTo>
                  <a:lnTo>
                    <a:pt x="154372" y="545412"/>
                  </a:lnTo>
                  <a:lnTo>
                    <a:pt x="119873" y="523525"/>
                  </a:lnTo>
                  <a:lnTo>
                    <a:pt x="89305" y="500482"/>
                  </a:lnTo>
                  <a:lnTo>
                    <a:pt x="40789" y="451282"/>
                  </a:lnTo>
                  <a:lnTo>
                    <a:pt x="10471" y="398520"/>
                  </a:lnTo>
                  <a:lnTo>
                    <a:pt x="0" y="342899"/>
                  </a:lnTo>
                  <a:lnTo>
                    <a:pt x="2652" y="314776"/>
                  </a:lnTo>
                  <a:lnTo>
                    <a:pt x="23253" y="260497"/>
                  </a:lnTo>
                  <a:lnTo>
                    <a:pt x="62875" y="209427"/>
                  </a:lnTo>
                  <a:lnTo>
                    <a:pt x="119873" y="162274"/>
                  </a:lnTo>
                  <a:lnTo>
                    <a:pt x="154372" y="140387"/>
                  </a:lnTo>
                  <a:lnTo>
                    <a:pt x="192598" y="119744"/>
                  </a:lnTo>
                  <a:lnTo>
                    <a:pt x="234343" y="100433"/>
                  </a:lnTo>
                  <a:lnTo>
                    <a:pt x="279403" y="82542"/>
                  </a:lnTo>
                  <a:lnTo>
                    <a:pt x="327571" y="66159"/>
                  </a:lnTo>
                  <a:lnTo>
                    <a:pt x="378641" y="51374"/>
                  </a:lnTo>
                  <a:lnTo>
                    <a:pt x="432407" y="38273"/>
                  </a:lnTo>
                  <a:lnTo>
                    <a:pt x="488664" y="26946"/>
                  </a:lnTo>
                  <a:lnTo>
                    <a:pt x="547206" y="17481"/>
                  </a:lnTo>
                  <a:lnTo>
                    <a:pt x="607826" y="9965"/>
                  </a:lnTo>
                  <a:lnTo>
                    <a:pt x="670319" y="4487"/>
                  </a:lnTo>
                  <a:lnTo>
                    <a:pt x="734479" y="1136"/>
                  </a:lnTo>
                  <a:lnTo>
                    <a:pt x="800099" y="0"/>
                  </a:lnTo>
                  <a:lnTo>
                    <a:pt x="865720" y="1136"/>
                  </a:lnTo>
                  <a:lnTo>
                    <a:pt x="929880" y="4487"/>
                  </a:lnTo>
                  <a:lnTo>
                    <a:pt x="992373" y="9965"/>
                  </a:lnTo>
                  <a:lnTo>
                    <a:pt x="1052993" y="17481"/>
                  </a:lnTo>
                  <a:lnTo>
                    <a:pt x="1111535" y="26946"/>
                  </a:lnTo>
                  <a:lnTo>
                    <a:pt x="1167791" y="38273"/>
                  </a:lnTo>
                  <a:lnTo>
                    <a:pt x="1221558" y="51374"/>
                  </a:lnTo>
                  <a:lnTo>
                    <a:pt x="1272628" y="66159"/>
                  </a:lnTo>
                  <a:lnTo>
                    <a:pt x="1320796" y="82542"/>
                  </a:lnTo>
                  <a:lnTo>
                    <a:pt x="1365856" y="100433"/>
                  </a:lnTo>
                  <a:lnTo>
                    <a:pt x="1407601" y="119744"/>
                  </a:lnTo>
                  <a:lnTo>
                    <a:pt x="1445827" y="140387"/>
                  </a:lnTo>
                  <a:lnTo>
                    <a:pt x="1480326" y="162274"/>
                  </a:lnTo>
                  <a:lnTo>
                    <a:pt x="1510894" y="185317"/>
                  </a:lnTo>
                  <a:lnTo>
                    <a:pt x="1559410" y="234517"/>
                  </a:lnTo>
                  <a:lnTo>
                    <a:pt x="1589728" y="287279"/>
                  </a:lnTo>
                  <a:lnTo>
                    <a:pt x="1600199" y="342899"/>
                  </a:lnTo>
                  <a:lnTo>
                    <a:pt x="1597547" y="371023"/>
                  </a:lnTo>
                  <a:lnTo>
                    <a:pt x="1576946" y="425302"/>
                  </a:lnTo>
                  <a:lnTo>
                    <a:pt x="1537324" y="476372"/>
                  </a:lnTo>
                  <a:lnTo>
                    <a:pt x="1480326" y="523525"/>
                  </a:lnTo>
                  <a:lnTo>
                    <a:pt x="1445827" y="545412"/>
                  </a:lnTo>
                  <a:lnTo>
                    <a:pt x="1407601" y="566055"/>
                  </a:lnTo>
                  <a:lnTo>
                    <a:pt x="1365856" y="585366"/>
                  </a:lnTo>
                  <a:lnTo>
                    <a:pt x="1320796" y="603257"/>
                  </a:lnTo>
                  <a:lnTo>
                    <a:pt x="1272628" y="619640"/>
                  </a:lnTo>
                  <a:lnTo>
                    <a:pt x="1221558" y="634425"/>
                  </a:lnTo>
                  <a:lnTo>
                    <a:pt x="1167791" y="647526"/>
                  </a:lnTo>
                  <a:lnTo>
                    <a:pt x="1111535" y="658853"/>
                  </a:lnTo>
                  <a:lnTo>
                    <a:pt x="1052993" y="668318"/>
                  </a:lnTo>
                  <a:lnTo>
                    <a:pt x="992373" y="675834"/>
                  </a:lnTo>
                  <a:lnTo>
                    <a:pt x="929880" y="681312"/>
                  </a:lnTo>
                  <a:lnTo>
                    <a:pt x="865720" y="684663"/>
                  </a:lnTo>
                  <a:lnTo>
                    <a:pt x="800099" y="6857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1600" y="5169436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0" y="342899"/>
                  </a:moveTo>
                  <a:lnTo>
                    <a:pt x="2652" y="314776"/>
                  </a:lnTo>
                  <a:lnTo>
                    <a:pt x="10471" y="287279"/>
                  </a:lnTo>
                  <a:lnTo>
                    <a:pt x="40789" y="234517"/>
                  </a:lnTo>
                  <a:lnTo>
                    <a:pt x="89305" y="185317"/>
                  </a:lnTo>
                  <a:lnTo>
                    <a:pt x="119873" y="162274"/>
                  </a:lnTo>
                  <a:lnTo>
                    <a:pt x="154372" y="140387"/>
                  </a:lnTo>
                  <a:lnTo>
                    <a:pt x="192598" y="119744"/>
                  </a:lnTo>
                  <a:lnTo>
                    <a:pt x="234343" y="100433"/>
                  </a:lnTo>
                  <a:lnTo>
                    <a:pt x="279403" y="82542"/>
                  </a:lnTo>
                  <a:lnTo>
                    <a:pt x="327571" y="66159"/>
                  </a:lnTo>
                  <a:lnTo>
                    <a:pt x="378641" y="51374"/>
                  </a:lnTo>
                  <a:lnTo>
                    <a:pt x="432407" y="38273"/>
                  </a:lnTo>
                  <a:lnTo>
                    <a:pt x="488664" y="26946"/>
                  </a:lnTo>
                  <a:lnTo>
                    <a:pt x="547206" y="17481"/>
                  </a:lnTo>
                  <a:lnTo>
                    <a:pt x="607826" y="9965"/>
                  </a:lnTo>
                  <a:lnTo>
                    <a:pt x="670319" y="4487"/>
                  </a:lnTo>
                  <a:lnTo>
                    <a:pt x="734479" y="1136"/>
                  </a:lnTo>
                  <a:lnTo>
                    <a:pt x="800099" y="0"/>
                  </a:lnTo>
                  <a:lnTo>
                    <a:pt x="865720" y="1136"/>
                  </a:lnTo>
                  <a:lnTo>
                    <a:pt x="929880" y="4487"/>
                  </a:lnTo>
                  <a:lnTo>
                    <a:pt x="992373" y="9965"/>
                  </a:lnTo>
                  <a:lnTo>
                    <a:pt x="1052993" y="17481"/>
                  </a:lnTo>
                  <a:lnTo>
                    <a:pt x="1111535" y="26946"/>
                  </a:lnTo>
                  <a:lnTo>
                    <a:pt x="1167791" y="38273"/>
                  </a:lnTo>
                  <a:lnTo>
                    <a:pt x="1221558" y="51374"/>
                  </a:lnTo>
                  <a:lnTo>
                    <a:pt x="1272628" y="66159"/>
                  </a:lnTo>
                  <a:lnTo>
                    <a:pt x="1320796" y="82542"/>
                  </a:lnTo>
                  <a:lnTo>
                    <a:pt x="1365856" y="100433"/>
                  </a:lnTo>
                  <a:lnTo>
                    <a:pt x="1407601" y="119744"/>
                  </a:lnTo>
                  <a:lnTo>
                    <a:pt x="1445827" y="140387"/>
                  </a:lnTo>
                  <a:lnTo>
                    <a:pt x="1480326" y="162274"/>
                  </a:lnTo>
                  <a:lnTo>
                    <a:pt x="1510894" y="185317"/>
                  </a:lnTo>
                  <a:lnTo>
                    <a:pt x="1559410" y="234517"/>
                  </a:lnTo>
                  <a:lnTo>
                    <a:pt x="1589728" y="287279"/>
                  </a:lnTo>
                  <a:lnTo>
                    <a:pt x="1600199" y="342899"/>
                  </a:lnTo>
                  <a:lnTo>
                    <a:pt x="1589728" y="398520"/>
                  </a:lnTo>
                  <a:lnTo>
                    <a:pt x="1559410" y="451282"/>
                  </a:lnTo>
                  <a:lnTo>
                    <a:pt x="1510894" y="500482"/>
                  </a:lnTo>
                  <a:lnTo>
                    <a:pt x="1480326" y="523525"/>
                  </a:lnTo>
                  <a:lnTo>
                    <a:pt x="1445827" y="545412"/>
                  </a:lnTo>
                  <a:lnTo>
                    <a:pt x="1407601" y="566055"/>
                  </a:lnTo>
                  <a:lnTo>
                    <a:pt x="1365856" y="585366"/>
                  </a:lnTo>
                  <a:lnTo>
                    <a:pt x="1320796" y="603257"/>
                  </a:lnTo>
                  <a:lnTo>
                    <a:pt x="1272628" y="619640"/>
                  </a:lnTo>
                  <a:lnTo>
                    <a:pt x="1221558" y="634425"/>
                  </a:lnTo>
                  <a:lnTo>
                    <a:pt x="1167791" y="647526"/>
                  </a:lnTo>
                  <a:lnTo>
                    <a:pt x="1111535" y="658853"/>
                  </a:lnTo>
                  <a:lnTo>
                    <a:pt x="1052993" y="668318"/>
                  </a:lnTo>
                  <a:lnTo>
                    <a:pt x="992373" y="675834"/>
                  </a:lnTo>
                  <a:lnTo>
                    <a:pt x="929880" y="681312"/>
                  </a:lnTo>
                  <a:lnTo>
                    <a:pt x="865720" y="684663"/>
                  </a:lnTo>
                  <a:lnTo>
                    <a:pt x="800099" y="685799"/>
                  </a:lnTo>
                  <a:lnTo>
                    <a:pt x="734479" y="684663"/>
                  </a:lnTo>
                  <a:lnTo>
                    <a:pt x="670319" y="681312"/>
                  </a:lnTo>
                  <a:lnTo>
                    <a:pt x="607826" y="675834"/>
                  </a:lnTo>
                  <a:lnTo>
                    <a:pt x="547206" y="668318"/>
                  </a:lnTo>
                  <a:lnTo>
                    <a:pt x="488664" y="658853"/>
                  </a:lnTo>
                  <a:lnTo>
                    <a:pt x="432407" y="647526"/>
                  </a:lnTo>
                  <a:lnTo>
                    <a:pt x="378641" y="634425"/>
                  </a:lnTo>
                  <a:lnTo>
                    <a:pt x="327571" y="619640"/>
                  </a:lnTo>
                  <a:lnTo>
                    <a:pt x="279403" y="603257"/>
                  </a:lnTo>
                  <a:lnTo>
                    <a:pt x="234343" y="585366"/>
                  </a:lnTo>
                  <a:lnTo>
                    <a:pt x="192598" y="566055"/>
                  </a:lnTo>
                  <a:lnTo>
                    <a:pt x="154372" y="545412"/>
                  </a:lnTo>
                  <a:lnTo>
                    <a:pt x="119873" y="523525"/>
                  </a:lnTo>
                  <a:lnTo>
                    <a:pt x="89305" y="500482"/>
                  </a:lnTo>
                  <a:lnTo>
                    <a:pt x="40789" y="451282"/>
                  </a:lnTo>
                  <a:lnTo>
                    <a:pt x="10471" y="398520"/>
                  </a:lnTo>
                  <a:lnTo>
                    <a:pt x="2652" y="371023"/>
                  </a:lnTo>
                  <a:lnTo>
                    <a:pt x="0" y="3428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989082" y="6330748"/>
            <a:ext cx="137160" cy="426720"/>
            <a:chOff x="1989082" y="6330748"/>
            <a:chExt cx="137160" cy="426720"/>
          </a:xfrm>
        </p:grpSpPr>
        <p:sp>
          <p:nvSpPr>
            <p:cNvPr id="31" name="object 31"/>
            <p:cNvSpPr/>
            <p:nvPr/>
          </p:nvSpPr>
          <p:spPr>
            <a:xfrm>
              <a:off x="2057399" y="6330748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699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082" y="6581572"/>
              <a:ext cx="136634" cy="175834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881437" y="6325985"/>
            <a:ext cx="771525" cy="390525"/>
            <a:chOff x="3881437" y="6325985"/>
            <a:chExt cx="771525" cy="390525"/>
          </a:xfrm>
        </p:grpSpPr>
        <p:sp>
          <p:nvSpPr>
            <p:cNvPr id="34" name="object 34"/>
            <p:cNvSpPr/>
            <p:nvPr/>
          </p:nvSpPr>
          <p:spPr>
            <a:xfrm>
              <a:off x="3886200" y="6330748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571499" y="380999"/>
                  </a:moveTo>
                  <a:lnTo>
                    <a:pt x="571499" y="285749"/>
                  </a:lnTo>
                  <a:lnTo>
                    <a:pt x="0" y="285749"/>
                  </a:lnTo>
                  <a:lnTo>
                    <a:pt x="95249" y="190499"/>
                  </a:lnTo>
                  <a:lnTo>
                    <a:pt x="0" y="95249"/>
                  </a:lnTo>
                  <a:lnTo>
                    <a:pt x="571499" y="95249"/>
                  </a:lnTo>
                  <a:lnTo>
                    <a:pt x="571499" y="0"/>
                  </a:lnTo>
                  <a:lnTo>
                    <a:pt x="761999" y="190499"/>
                  </a:lnTo>
                  <a:lnTo>
                    <a:pt x="571499" y="380999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86200" y="6330748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95249"/>
                  </a:moveTo>
                  <a:lnTo>
                    <a:pt x="571499" y="95249"/>
                  </a:lnTo>
                  <a:lnTo>
                    <a:pt x="571499" y="0"/>
                  </a:lnTo>
                  <a:lnTo>
                    <a:pt x="761999" y="190499"/>
                  </a:lnTo>
                  <a:lnTo>
                    <a:pt x="571499" y="380999"/>
                  </a:lnTo>
                  <a:lnTo>
                    <a:pt x="571499" y="285749"/>
                  </a:lnTo>
                  <a:lnTo>
                    <a:pt x="0" y="285749"/>
                  </a:lnTo>
                  <a:lnTo>
                    <a:pt x="95249" y="190499"/>
                  </a:lnTo>
                  <a:lnTo>
                    <a:pt x="0" y="952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864225" y="6267756"/>
            <a:ext cx="200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Flow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316981" y="286315"/>
            <a:ext cx="4576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Analyze</a:t>
            </a:r>
            <a:r>
              <a:rPr spc="-35" dirty="0"/>
              <a:t> </a:t>
            </a:r>
            <a:r>
              <a:rPr spc="-5" dirty="0"/>
              <a:t>the</a:t>
            </a:r>
            <a:r>
              <a:rPr spc="-35" dirty="0"/>
              <a:t> </a:t>
            </a:r>
            <a:r>
              <a:rPr spc="-5" dirty="0"/>
              <a:t>Problem</a:t>
            </a:r>
            <a:r>
              <a:rPr spc="-30" dirty="0"/>
              <a:t> </a:t>
            </a:r>
            <a:r>
              <a:rPr spc="-5" dirty="0"/>
              <a:t>(2)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3140</Words>
  <Application>Microsoft Office PowerPoint</Application>
  <PresentationFormat>On-screen Show (4:3)</PresentationFormat>
  <Paragraphs>634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Arial MT</vt:lpstr>
      <vt:lpstr>Calibri</vt:lpstr>
      <vt:lpstr>Courier New</vt:lpstr>
      <vt:lpstr>Segoe UI Symbol</vt:lpstr>
      <vt:lpstr>Times New Roman</vt:lpstr>
      <vt:lpstr>Office Theme</vt:lpstr>
      <vt:lpstr>Structured Programming Language  </vt:lpstr>
      <vt:lpstr>Book Reference : C Programming Language</vt:lpstr>
      <vt:lpstr>C Language Overview</vt:lpstr>
      <vt:lpstr>C Language Overview</vt:lpstr>
      <vt:lpstr>C Language Overview (Cont..)</vt:lpstr>
      <vt:lpstr>Why use C?</vt:lpstr>
      <vt:lpstr>Some Terminologies</vt:lpstr>
      <vt:lpstr>Analyze the Problem (1)</vt:lpstr>
      <vt:lpstr>Analyze the Problem (2)</vt:lpstr>
      <vt:lpstr>Analyze the Problem (3)</vt:lpstr>
      <vt:lpstr>What is a program?</vt:lpstr>
      <vt:lpstr>Programming Language</vt:lpstr>
      <vt:lpstr>Programming Language (Cont..)</vt:lpstr>
      <vt:lpstr>Programming Language (Cont..)</vt:lpstr>
      <vt:lpstr>From HLL to executable</vt:lpstr>
      <vt:lpstr>Some programmer jargon</vt:lpstr>
      <vt:lpstr>Compilation</vt:lpstr>
      <vt:lpstr>Problem solving</vt:lpstr>
      <vt:lpstr>Example 1: Adding three numbers</vt:lpstr>
      <vt:lpstr>Example 2: Larger of two numbers</vt:lpstr>
      <vt:lpstr>Example 3: Largest of three numbers</vt:lpstr>
      <vt:lpstr>Example 3: Largest of three numbers</vt:lpstr>
      <vt:lpstr>Our First C Program: Hello World</vt:lpstr>
      <vt:lpstr>Our First C Program: Hello World</vt:lpstr>
      <vt:lpstr>Our First C Program: Hello World (Cont..)</vt:lpstr>
      <vt:lpstr>Our First C Program: Hello World (Cont..)</vt:lpstr>
      <vt:lpstr>Our First C Program: Hello World (Cont..)</vt:lpstr>
      <vt:lpstr>Example 1: Adding two numbers</vt:lpstr>
      <vt:lpstr>Example 2 : Area of a circle</vt:lpstr>
      <vt:lpstr>Example 3</vt:lpstr>
      <vt:lpstr>Structure of a C program</vt:lpstr>
      <vt:lpstr>Desirable Programming Style</vt:lpstr>
      <vt:lpstr>Indentation Example: Good Style</vt:lpstr>
      <vt:lpstr>Indentation Example: Bad Style</vt:lpstr>
      <vt:lpstr>Keywords of C</vt:lpstr>
      <vt:lpstr>Keywords of C (Cont..)</vt:lpstr>
      <vt:lpstr>The C Character Set</vt:lpstr>
      <vt:lpstr>Some simple operations for variables</vt:lpstr>
      <vt:lpstr>Identifiers and Keywords</vt:lpstr>
      <vt:lpstr>Valid and Invalid Identifiers</vt:lpstr>
      <vt:lpstr>C Variables Names (1)</vt:lpstr>
      <vt:lpstr>C Variables Names (2)</vt:lpstr>
      <vt:lpstr>C Variables Names (3)</vt:lpstr>
      <vt:lpstr>C Variables Names (4)</vt:lpstr>
      <vt:lpstr>Data Types in C (1)</vt:lpstr>
      <vt:lpstr>Data Types in C (2)</vt:lpstr>
      <vt:lpstr>Data Types in C (3)</vt:lpstr>
      <vt:lpstr>Some Examples of Data Types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Language  </dc:title>
  <cp:lastModifiedBy>Nahidul Islam</cp:lastModifiedBy>
  <cp:revision>2</cp:revision>
  <dcterms:created xsi:type="dcterms:W3CDTF">2024-11-20T01:24:30Z</dcterms:created>
  <dcterms:modified xsi:type="dcterms:W3CDTF">2024-11-20T10:05:31Z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